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4"/>
    <p:sldMasterId id="2147483708" r:id="rId5"/>
  </p:sldMasterIdLst>
  <p:notesMasterIdLst>
    <p:notesMasterId r:id="rId123"/>
  </p:notesMasterIdLst>
  <p:sldIdLst>
    <p:sldId id="532" r:id="rId6"/>
    <p:sldId id="531" r:id="rId7"/>
    <p:sldId id="530" r:id="rId8"/>
    <p:sldId id="529" r:id="rId9"/>
    <p:sldId id="528" r:id="rId10"/>
    <p:sldId id="527" r:id="rId11"/>
    <p:sldId id="526" r:id="rId12"/>
    <p:sldId id="525" r:id="rId13"/>
    <p:sldId id="524" r:id="rId14"/>
    <p:sldId id="523" r:id="rId15"/>
    <p:sldId id="522" r:id="rId16"/>
    <p:sldId id="521" r:id="rId17"/>
    <p:sldId id="520" r:id="rId18"/>
    <p:sldId id="519" r:id="rId19"/>
    <p:sldId id="518" r:id="rId20"/>
    <p:sldId id="590" r:id="rId21"/>
    <p:sldId id="591" r:id="rId22"/>
    <p:sldId id="517" r:id="rId23"/>
    <p:sldId id="515" r:id="rId24"/>
    <p:sldId id="462" r:id="rId25"/>
    <p:sldId id="461" r:id="rId26"/>
    <p:sldId id="463" r:id="rId27"/>
    <p:sldId id="598" r:id="rId28"/>
    <p:sldId id="599" r:id="rId29"/>
    <p:sldId id="600" r:id="rId30"/>
    <p:sldId id="601" r:id="rId31"/>
    <p:sldId id="602" r:id="rId32"/>
    <p:sldId id="603" r:id="rId33"/>
    <p:sldId id="604" r:id="rId34"/>
    <p:sldId id="605" r:id="rId35"/>
    <p:sldId id="606" r:id="rId36"/>
    <p:sldId id="607" r:id="rId37"/>
    <p:sldId id="608" r:id="rId38"/>
    <p:sldId id="609" r:id="rId39"/>
    <p:sldId id="610" r:id="rId40"/>
    <p:sldId id="611" r:id="rId41"/>
    <p:sldId id="612" r:id="rId42"/>
    <p:sldId id="613" r:id="rId43"/>
    <p:sldId id="614" r:id="rId44"/>
    <p:sldId id="615" r:id="rId45"/>
    <p:sldId id="616" r:id="rId46"/>
    <p:sldId id="617" r:id="rId47"/>
    <p:sldId id="618" r:id="rId48"/>
    <p:sldId id="619" r:id="rId49"/>
    <p:sldId id="620" r:id="rId50"/>
    <p:sldId id="621" r:id="rId51"/>
    <p:sldId id="622" r:id="rId52"/>
    <p:sldId id="623" r:id="rId53"/>
    <p:sldId id="624" r:id="rId54"/>
    <p:sldId id="625" r:id="rId55"/>
    <p:sldId id="626" r:id="rId56"/>
    <p:sldId id="627" r:id="rId57"/>
    <p:sldId id="628" r:id="rId58"/>
    <p:sldId id="629" r:id="rId59"/>
    <p:sldId id="630" r:id="rId60"/>
    <p:sldId id="631" r:id="rId61"/>
    <p:sldId id="632" r:id="rId62"/>
    <p:sldId id="633" r:id="rId63"/>
    <p:sldId id="634" r:id="rId64"/>
    <p:sldId id="635" r:id="rId65"/>
    <p:sldId id="636" r:id="rId66"/>
    <p:sldId id="637" r:id="rId67"/>
    <p:sldId id="638" r:id="rId68"/>
    <p:sldId id="640" r:id="rId69"/>
    <p:sldId id="641" r:id="rId70"/>
    <p:sldId id="642" r:id="rId71"/>
    <p:sldId id="643" r:id="rId72"/>
    <p:sldId id="644" r:id="rId73"/>
    <p:sldId id="645" r:id="rId74"/>
    <p:sldId id="646" r:id="rId75"/>
    <p:sldId id="647" r:id="rId76"/>
    <p:sldId id="648" r:id="rId77"/>
    <p:sldId id="649" r:id="rId78"/>
    <p:sldId id="650" r:id="rId79"/>
    <p:sldId id="651" r:id="rId80"/>
    <p:sldId id="652" r:id="rId81"/>
    <p:sldId id="653" r:id="rId82"/>
    <p:sldId id="654" r:id="rId83"/>
    <p:sldId id="655" r:id="rId84"/>
    <p:sldId id="656" r:id="rId85"/>
    <p:sldId id="657" r:id="rId86"/>
    <p:sldId id="658" r:id="rId87"/>
    <p:sldId id="660" r:id="rId88"/>
    <p:sldId id="661" r:id="rId89"/>
    <p:sldId id="662" r:id="rId90"/>
    <p:sldId id="663" r:id="rId91"/>
    <p:sldId id="664" r:id="rId92"/>
    <p:sldId id="665" r:id="rId93"/>
    <p:sldId id="666" r:id="rId94"/>
    <p:sldId id="667" r:id="rId95"/>
    <p:sldId id="668" r:id="rId96"/>
    <p:sldId id="669" r:id="rId97"/>
    <p:sldId id="670" r:id="rId98"/>
    <p:sldId id="671" r:id="rId99"/>
    <p:sldId id="672" r:id="rId100"/>
    <p:sldId id="673" r:id="rId101"/>
    <p:sldId id="674" r:id="rId102"/>
    <p:sldId id="675" r:id="rId103"/>
    <p:sldId id="676" r:id="rId104"/>
    <p:sldId id="677" r:id="rId105"/>
    <p:sldId id="678" r:id="rId106"/>
    <p:sldId id="679" r:id="rId107"/>
    <p:sldId id="680" r:id="rId108"/>
    <p:sldId id="681" r:id="rId109"/>
    <p:sldId id="682" r:id="rId110"/>
    <p:sldId id="685" r:id="rId111"/>
    <p:sldId id="686" r:id="rId112"/>
    <p:sldId id="687" r:id="rId113"/>
    <p:sldId id="688" r:id="rId114"/>
    <p:sldId id="689" r:id="rId115"/>
    <p:sldId id="690" r:id="rId116"/>
    <p:sldId id="691" r:id="rId117"/>
    <p:sldId id="692" r:id="rId118"/>
    <p:sldId id="693" r:id="rId119"/>
    <p:sldId id="694" r:id="rId120"/>
    <p:sldId id="695" r:id="rId121"/>
    <p:sldId id="597" r:id="rId122"/>
  </p:sldIdLst>
  <p:sldSz cx="17068800" cy="96012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aja de herramientas Principal" id="{1699A40B-A4C3-4D29-A713-4D3D83572B90}">
          <p14:sldIdLst>
            <p14:sldId id="532"/>
            <p14:sldId id="531"/>
            <p14:sldId id="530"/>
          </p14:sldIdLst>
        </p14:section>
        <p14:section name="Cara 1" id="{CBA39105-4303-4B87-9C10-35A5640069E5}">
          <p14:sldIdLst>
            <p14:sldId id="529"/>
            <p14:sldId id="528"/>
          </p14:sldIdLst>
        </p14:section>
        <p14:section name="Cara 2" id="{455F9EB8-57A4-4A23-95D6-CF08860DE2C8}">
          <p14:sldIdLst>
            <p14:sldId id="527"/>
            <p14:sldId id="526"/>
            <p14:sldId id="525"/>
          </p14:sldIdLst>
        </p14:section>
        <p14:section name="Cara 3" id="{055FCBE4-418C-4F89-8DC1-A3BC2E476D7B}">
          <p14:sldIdLst>
            <p14:sldId id="524"/>
            <p14:sldId id="523"/>
            <p14:sldId id="522"/>
            <p14:sldId id="521"/>
          </p14:sldIdLst>
        </p14:section>
        <p14:section name="Cara 4" id="{80741AEE-6FA0-4D58-BAED-EB2D10BC2968}">
          <p14:sldIdLst>
            <p14:sldId id="520"/>
            <p14:sldId id="519"/>
          </p14:sldIdLst>
        </p14:section>
        <p14:section name="Cara 5" id="{9E2AEB6E-C12A-481F-B185-2262F4393DDA}">
          <p14:sldIdLst>
            <p14:sldId id="518"/>
            <p14:sldId id="590"/>
            <p14:sldId id="591"/>
          </p14:sldIdLst>
        </p14:section>
        <p14:section name="Cara 6" id="{4AA736D3-A363-4599-8FD7-2D0518A0FA39}">
          <p14:sldIdLst>
            <p14:sldId id="517"/>
            <p14:sldId id="515"/>
          </p14:sldIdLst>
        </p14:section>
        <p14:section name="Herramientas" id="{FAC9E72B-06CD-4ABD-90B4-79A8CEA957FF}">
          <p14:sldIdLst>
            <p14:sldId id="462"/>
            <p14:sldId id="461"/>
            <p14:sldId id="463"/>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40"/>
            <p14:sldId id="641"/>
            <p14:sldId id="642"/>
            <p14:sldId id="643"/>
            <p14:sldId id="644"/>
            <p14:sldId id="645"/>
            <p14:sldId id="646"/>
            <p14:sldId id="647"/>
            <p14:sldId id="648"/>
            <p14:sldId id="649"/>
            <p14:sldId id="650"/>
            <p14:sldId id="651"/>
            <p14:sldId id="652"/>
            <p14:sldId id="653"/>
            <p14:sldId id="654"/>
            <p14:sldId id="655"/>
            <p14:sldId id="656"/>
            <p14:sldId id="657"/>
            <p14:sldId id="658"/>
            <p14:sldId id="660"/>
            <p14:sldId id="661"/>
            <p14:sldId id="662"/>
            <p14:sldId id="663"/>
            <p14:sldId id="664"/>
            <p14:sldId id="665"/>
            <p14:sldId id="666"/>
            <p14:sldId id="667"/>
            <p14:sldId id="668"/>
            <p14:sldId id="669"/>
            <p14:sldId id="670"/>
            <p14:sldId id="671"/>
            <p14:sldId id="672"/>
            <p14:sldId id="673"/>
            <p14:sldId id="674"/>
            <p14:sldId id="675"/>
            <p14:sldId id="676"/>
            <p14:sldId id="677"/>
            <p14:sldId id="678"/>
            <p14:sldId id="679"/>
            <p14:sldId id="680"/>
            <p14:sldId id="681"/>
            <p14:sldId id="682"/>
            <p14:sldId id="685"/>
            <p14:sldId id="686"/>
            <p14:sldId id="687"/>
            <p14:sldId id="688"/>
            <p14:sldId id="689"/>
            <p14:sldId id="690"/>
            <p14:sldId id="691"/>
            <p14:sldId id="692"/>
            <p14:sldId id="693"/>
            <p14:sldId id="694"/>
            <p14:sldId id="695"/>
            <p14:sldId id="597"/>
          </p14:sldIdLst>
        </p14:section>
      </p14:sectionLst>
    </p:ext>
    <p:ext uri="{EFAFB233-063F-42B5-8137-9DF3F51BA10A}">
      <p15:sldGuideLst xmlns:p15="http://schemas.microsoft.com/office/powerpoint/2012/main">
        <p15:guide id="1" orient="horz" pos="3024" userDrawn="1">
          <p15:clr>
            <a:srgbClr val="A4A3A4"/>
          </p15:clr>
        </p15:guide>
        <p15:guide id="2" pos="5376" userDrawn="1">
          <p15:clr>
            <a:srgbClr val="A4A3A4"/>
          </p15:clr>
        </p15:guide>
        <p15:guide id="3" pos="10320" userDrawn="1">
          <p15:clr>
            <a:srgbClr val="A4A3A4"/>
          </p15:clr>
        </p15:guide>
        <p15:guide id="4" orient="horz" pos="576" userDrawn="1">
          <p15:clr>
            <a:srgbClr val="A4A3A4"/>
          </p15:clr>
        </p15:guide>
        <p15:guide id="5" orient="horz" pos="5424" userDrawn="1">
          <p15:clr>
            <a:srgbClr val="A4A3A4"/>
          </p15:clr>
        </p15:guide>
        <p15:guide id="6" pos="4416"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5632202-3B8D-79A5-8943-2D0EDF8480D8}" name="Paola Marcela Sanchez Ramirez" initials="PMSR" userId="S::pmsanchez@invias.gov.co::3b10219a-62fa-4445-afeb-84bda40116c2" providerId="AD"/>
  <p188:author id="{85B2FD1C-8F58-255D-DE2C-91C5A000ED34}" name="CRISTIAN CAMILO CHARRY OCAMPO" initials="CCCO" userId="S::cc.charryocampo@ugto.mx::d8ed1216-039d-428b-b51b-e36ea1ad80fa" providerId="AD"/>
  <p188:author id="{0D666229-0833-D05B-A382-B110BE4A8BE0}" name="DIANA POSADA OLANO" initials="DPO" userId="1859025a2ec9aae6" providerId="Windows Live"/>
  <p188:author id="{E8A1DB4D-6D2A-2C82-BAB2-746129410A94}" name="Proyectos Activos Aitec" initials="PAA" userId="S::Proyectosactivos@aitecsas.onmicrosoft.com::8502c5ce-7df6-4948-b1b3-63d9d09e129a" providerId="AD"/>
  <p188:author id="{085EC97A-DB4A-229F-60A8-FCC09773BD5E}" name="Laura Delgado" initials="LD" userId="4b95286f84a6f002" providerId="Windows Live"/>
  <p188:author id="{C5C634E3-92FC-D2CF-7D9F-251058864920}" name="Caja de Herramientas INVÍAS" initials="CdHI" userId="c1bb869e9f6d5e7e"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AF00"/>
    <a:srgbClr val="FA911E"/>
    <a:srgbClr val="FE931F"/>
    <a:srgbClr val="FEAE00"/>
    <a:srgbClr val="FE9C01"/>
    <a:srgbClr val="A7B5CE"/>
    <a:srgbClr val="E0E0E0"/>
    <a:srgbClr val="898989"/>
    <a:srgbClr val="6699FF"/>
    <a:srgbClr val="6AA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6EB1A0A-6B65-45FD-8792-5E4DCFB7873A}" v="111" dt="2023-07-17T17:12:43.882"/>
  </p1510:revLst>
</p1510:revInfo>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FECB4D8-DB02-4DC6-A0A2-4F2EBAE1DC90}" styleName="Estilo medio 1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875" autoAdjust="0"/>
    <p:restoredTop sz="95921" autoAdjust="0"/>
  </p:normalViewPr>
  <p:slideViewPr>
    <p:cSldViewPr>
      <p:cViewPr varScale="1">
        <p:scale>
          <a:sx n="62" d="100"/>
          <a:sy n="62" d="100"/>
        </p:scale>
        <p:origin x="972" y="72"/>
      </p:cViewPr>
      <p:guideLst>
        <p:guide orient="horz" pos="3024"/>
        <p:guide pos="5376"/>
        <p:guide pos="10320"/>
        <p:guide orient="horz" pos="576"/>
        <p:guide orient="horz" pos="5424"/>
        <p:guide pos="4416"/>
      </p:guideLst>
    </p:cSldViewPr>
  </p:slideViewPr>
  <p:outlineViewPr>
    <p:cViewPr>
      <p:scale>
        <a:sx n="33" d="100"/>
        <a:sy n="33" d="100"/>
      </p:scale>
      <p:origin x="0" y="-10014"/>
    </p:cViewPr>
  </p:outlineViewPr>
  <p:notesTextViewPr>
    <p:cViewPr>
      <p:scale>
        <a:sx n="1" d="1"/>
        <a:sy n="1" d="1"/>
      </p:scale>
      <p:origin x="0" y="0"/>
    </p:cViewPr>
  </p:notesTextViewPr>
  <p:sorterViewPr>
    <p:cViewPr varScale="1">
      <p:scale>
        <a:sx n="100" d="100"/>
        <a:sy n="100" d="100"/>
      </p:scale>
      <p:origin x="0" y="-1844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notesMaster" Target="notesMasters/notesMaster1.xml"/><Relationship Id="rId128" Type="http://schemas.microsoft.com/office/2015/10/relationships/revisionInfo" Target="revisionInfo.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presProps" Target="presProps.xml"/><Relationship Id="rId129" Type="http://schemas.microsoft.com/office/2018/10/relationships/authors" Target="authors.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tableStyles" Target="tableStyles.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DBE5C1-13DE-4C92-898F-18BC09B631B9}"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es-CO"/>
        </a:p>
      </dgm:t>
    </dgm:pt>
    <dgm:pt modelId="{0CD0A16C-76E2-4B77-AD6A-886BE50494B4}">
      <dgm:prSet phldrT="[Texto]" custT="1"/>
      <dgm:spPr>
        <a:solidFill>
          <a:srgbClr val="003B71">
            <a:alpha val="60000"/>
          </a:srgbClr>
        </a:solidFill>
      </dgm:spPr>
      <dgm:t>
        <a:bodyPr/>
        <a:lstStyle/>
        <a:p>
          <a:pPr>
            <a:buNone/>
          </a:pPr>
          <a:r>
            <a:rPr lang="es-CO" sz="1400" b="1">
              <a:latin typeface="Work Sans" pitchFamily="2" charset="0"/>
              <a:cs typeface="Poppins" panose="00000500000000000000" pitchFamily="2" charset="0"/>
            </a:rPr>
            <a:t>1. Preparación</a:t>
          </a:r>
        </a:p>
      </dgm:t>
    </dgm:pt>
    <dgm:pt modelId="{26ED05D5-C17C-407A-BCEF-4AAF3DB4CED2}" type="parTrans" cxnId="{FF59CFC9-E4FE-41E2-98BF-8F6C11ED7201}">
      <dgm:prSet/>
      <dgm:spPr/>
      <dgm:t>
        <a:bodyPr/>
        <a:lstStyle/>
        <a:p>
          <a:endParaRPr lang="es-CO">
            <a:latin typeface="Work Sans" pitchFamily="2" charset="0"/>
          </a:endParaRPr>
        </a:p>
      </dgm:t>
    </dgm:pt>
    <dgm:pt modelId="{711EABAA-8D22-44E4-A428-D72F1CDB522F}" type="sibTrans" cxnId="{FF59CFC9-E4FE-41E2-98BF-8F6C11ED7201}">
      <dgm:prSet/>
      <dgm:spPr/>
      <dgm:t>
        <a:bodyPr/>
        <a:lstStyle/>
        <a:p>
          <a:endParaRPr lang="es-CO">
            <a:latin typeface="Work Sans" pitchFamily="2" charset="0"/>
          </a:endParaRPr>
        </a:p>
      </dgm:t>
    </dgm:pt>
    <dgm:pt modelId="{7860F4A9-DE9B-4BF1-BFF5-7AC65B65D681}">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Identifica los días de mayor concurrencia de comunidad en un punto específico del área de </a:t>
          </a:r>
          <a:r>
            <a:rPr lang="es-CO" sz="1200">
              <a:solidFill>
                <a:schemeClr val="bg1"/>
              </a:solidFill>
              <a:latin typeface="Work Sans" pitchFamily="2" charset="0"/>
              <a:cs typeface="Poppins" panose="00000500000000000000" pitchFamily="2" charset="0"/>
            </a:rPr>
            <a:t>influencia</a:t>
          </a:r>
          <a:r>
            <a:rPr lang="es-CO" sz="1200">
              <a:latin typeface="Work Sans" pitchFamily="2" charset="0"/>
              <a:cs typeface="Poppins" panose="00000500000000000000" pitchFamily="2" charset="0"/>
            </a:rPr>
            <a:t> (plaza principal, iglesia, mercado).</a:t>
          </a:r>
        </a:p>
      </dgm:t>
    </dgm:pt>
    <dgm:pt modelId="{E418E593-8B37-43DA-9A73-B1117FC8E647}" type="parTrans" cxnId="{14FC94D2-A11F-4463-8DFE-8D67D9141AB3}">
      <dgm:prSet/>
      <dgm:spPr/>
      <dgm:t>
        <a:bodyPr/>
        <a:lstStyle/>
        <a:p>
          <a:endParaRPr lang="es-CO">
            <a:latin typeface="Work Sans" pitchFamily="2" charset="0"/>
          </a:endParaRPr>
        </a:p>
      </dgm:t>
    </dgm:pt>
    <dgm:pt modelId="{1C72BEDA-6B4B-420B-AD52-CD054CA6B1D2}" type="sibTrans" cxnId="{14FC94D2-A11F-4463-8DFE-8D67D9141AB3}">
      <dgm:prSet/>
      <dgm:spPr/>
      <dgm:t>
        <a:bodyPr/>
        <a:lstStyle/>
        <a:p>
          <a:endParaRPr lang="es-CO">
            <a:latin typeface="Work Sans" pitchFamily="2" charset="0"/>
          </a:endParaRPr>
        </a:p>
      </dgm:t>
    </dgm:pt>
    <dgm:pt modelId="{9527B5FF-6703-4A5F-8CA3-51DC0BC3C0F6}">
      <dgm:prSet phldrT="[Texto]" custT="1"/>
      <dgm:spPr>
        <a:solidFill>
          <a:srgbClr val="003B71">
            <a:alpha val="60000"/>
          </a:srgbClr>
        </a:solidFill>
      </dgm:spPr>
      <dgm:t>
        <a:bodyPr/>
        <a:lstStyle/>
        <a:p>
          <a:pPr>
            <a:buNone/>
          </a:pPr>
          <a:r>
            <a:rPr lang="es-CO" sz="1400" b="1">
              <a:latin typeface="Work Sans" pitchFamily="2" charset="0"/>
              <a:cs typeface="Poppins" panose="00000500000000000000" pitchFamily="2" charset="0"/>
            </a:rPr>
            <a:t>2. Convocatoria</a:t>
          </a:r>
        </a:p>
      </dgm:t>
    </dgm:pt>
    <dgm:pt modelId="{421B2025-FEC4-4B3A-B997-2B713382A869}" type="parTrans" cxnId="{E485BF19-52DB-425B-A426-9827F2DF7639}">
      <dgm:prSet/>
      <dgm:spPr/>
      <dgm:t>
        <a:bodyPr/>
        <a:lstStyle/>
        <a:p>
          <a:endParaRPr lang="es-CO">
            <a:latin typeface="Work Sans" pitchFamily="2" charset="0"/>
          </a:endParaRPr>
        </a:p>
      </dgm:t>
    </dgm:pt>
    <dgm:pt modelId="{FAAD14FE-2DF1-4D45-8963-518BC8F554F8}" type="sibTrans" cxnId="{E485BF19-52DB-425B-A426-9827F2DF7639}">
      <dgm:prSet/>
      <dgm:spPr/>
      <dgm:t>
        <a:bodyPr/>
        <a:lstStyle/>
        <a:p>
          <a:endParaRPr lang="es-CO">
            <a:latin typeface="Work Sans" pitchFamily="2" charset="0"/>
          </a:endParaRPr>
        </a:p>
      </dgm:t>
    </dgm:pt>
    <dgm:pt modelId="{8B50AE4D-8B80-4A5B-A657-F3C4510C9A36}">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Una vez cuentes con los lugares para ubicar las convocatorias, imprime en hojas blancas tamaño carta las imágenes que se incluyen en la carpeta de anexos de esta herramienta.</a:t>
          </a:r>
        </a:p>
      </dgm:t>
    </dgm:pt>
    <dgm:pt modelId="{A5EA2A51-D7FE-427D-99F8-FDFA566564E8}" type="parTrans" cxnId="{B1F539D5-08E7-42F9-BBE0-08234C6DDD01}">
      <dgm:prSet/>
      <dgm:spPr/>
      <dgm:t>
        <a:bodyPr/>
        <a:lstStyle/>
        <a:p>
          <a:endParaRPr lang="es-CO">
            <a:latin typeface="Work Sans" pitchFamily="2" charset="0"/>
          </a:endParaRPr>
        </a:p>
      </dgm:t>
    </dgm:pt>
    <dgm:pt modelId="{2BFDEE77-6858-44E0-BBF9-36602C2E3C40}" type="sibTrans" cxnId="{B1F539D5-08E7-42F9-BBE0-08234C6DDD01}">
      <dgm:prSet/>
      <dgm:spPr/>
      <dgm:t>
        <a:bodyPr/>
        <a:lstStyle/>
        <a:p>
          <a:endParaRPr lang="es-CO">
            <a:latin typeface="Work Sans" pitchFamily="2" charset="0"/>
          </a:endParaRPr>
        </a:p>
      </dgm:t>
    </dgm:pt>
    <dgm:pt modelId="{E8C4C81F-5A68-48FC-94B4-EFBD59BBA930}">
      <dgm:prSet phldrT="[Texto]" custT="1"/>
      <dgm:spPr>
        <a:solidFill>
          <a:srgbClr val="003B71">
            <a:alpha val="60000"/>
          </a:srgbClr>
        </a:solidFill>
      </dgm:spPr>
      <dgm:t>
        <a:bodyPr/>
        <a:lstStyle/>
        <a:p>
          <a:r>
            <a:rPr lang="es-CO" sz="1400" b="1">
              <a:latin typeface="Work Sans" pitchFamily="2" charset="0"/>
              <a:cs typeface="Poppins" panose="00000500000000000000" pitchFamily="2" charset="0"/>
            </a:rPr>
            <a:t>3. Actividad de comunicación</a:t>
          </a:r>
        </a:p>
      </dgm:t>
    </dgm:pt>
    <dgm:pt modelId="{7DBCA10B-873B-4E08-BCF5-8B7F67AC1A7E}" type="parTrans" cxnId="{61CAD26A-E949-4071-88BF-5382BD494C28}">
      <dgm:prSet/>
      <dgm:spPr/>
      <dgm:t>
        <a:bodyPr/>
        <a:lstStyle/>
        <a:p>
          <a:endParaRPr lang="es-CO">
            <a:latin typeface="Work Sans" pitchFamily="2" charset="0"/>
          </a:endParaRPr>
        </a:p>
      </dgm:t>
    </dgm:pt>
    <dgm:pt modelId="{D07A74F4-C5A7-41CD-B51D-557F0E302FE5}" type="sibTrans" cxnId="{61CAD26A-E949-4071-88BF-5382BD494C28}">
      <dgm:prSet/>
      <dgm:spPr/>
      <dgm:t>
        <a:bodyPr/>
        <a:lstStyle/>
        <a:p>
          <a:endParaRPr lang="es-CO">
            <a:latin typeface="Work Sans" pitchFamily="2" charset="0"/>
          </a:endParaRPr>
        </a:p>
      </dgm:t>
    </dgm:pt>
    <dgm:pt modelId="{C9929EB7-441E-4B65-AE89-5DD335F4FD4D}">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Con base en lo anterior, selecciona el día, lugar y hora en la que desarrollarás la actividad.</a:t>
          </a:r>
        </a:p>
      </dgm:t>
    </dgm:pt>
    <dgm:pt modelId="{2CF54961-8A2F-46E6-BB2F-065495CB517A}" type="parTrans" cxnId="{8FF89407-7387-4043-AD14-89092051C3D0}">
      <dgm:prSet/>
      <dgm:spPr/>
      <dgm:t>
        <a:bodyPr/>
        <a:lstStyle/>
        <a:p>
          <a:endParaRPr lang="es-CO">
            <a:latin typeface="Work Sans" pitchFamily="2" charset="0"/>
          </a:endParaRPr>
        </a:p>
      </dgm:t>
    </dgm:pt>
    <dgm:pt modelId="{B10BA179-E7A3-40D0-9902-354CD07B76EA}" type="sibTrans" cxnId="{8FF89407-7387-4043-AD14-89092051C3D0}">
      <dgm:prSet/>
      <dgm:spPr/>
      <dgm:t>
        <a:bodyPr/>
        <a:lstStyle/>
        <a:p>
          <a:endParaRPr lang="es-CO">
            <a:latin typeface="Work Sans" pitchFamily="2" charset="0"/>
          </a:endParaRPr>
        </a:p>
      </dgm:t>
    </dgm:pt>
    <dgm:pt modelId="{8686503A-5013-4006-B46A-E55693D7482E}">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Ubica las calles y los lugares más concurridos por las personas de la comunidad (instituciones, tiendas, restaurantes, etc.) e indaga si es posible disponer de un espacio para pegar publicidad tamaño carta con por lo menos 8 días de antelación a la fecha convocada.</a:t>
          </a:r>
        </a:p>
      </dgm:t>
    </dgm:pt>
    <dgm:pt modelId="{B02F6802-181E-47DB-8D35-185DA4357185}" type="parTrans" cxnId="{BD59E286-124A-4691-B24D-FBEE095D716F}">
      <dgm:prSet/>
      <dgm:spPr/>
      <dgm:t>
        <a:bodyPr/>
        <a:lstStyle/>
        <a:p>
          <a:endParaRPr lang="es-CO">
            <a:latin typeface="Work Sans" pitchFamily="2" charset="0"/>
          </a:endParaRPr>
        </a:p>
      </dgm:t>
    </dgm:pt>
    <dgm:pt modelId="{43C841D9-4055-47A9-BAE2-43132F32ED32}" type="sibTrans" cxnId="{BD59E286-124A-4691-B24D-FBEE095D716F}">
      <dgm:prSet/>
      <dgm:spPr/>
      <dgm:t>
        <a:bodyPr/>
        <a:lstStyle/>
        <a:p>
          <a:endParaRPr lang="es-CO">
            <a:latin typeface="Work Sans" pitchFamily="2" charset="0"/>
          </a:endParaRPr>
        </a:p>
      </dgm:t>
    </dgm:pt>
    <dgm:pt modelId="{0EC2B68E-6BA4-4A5D-9D90-6FBAC4D81AE9}">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Plastifícalas con Contac o en bolsas de acetato para que duren hasta el final de la convocatoria.</a:t>
          </a:r>
        </a:p>
      </dgm:t>
    </dgm:pt>
    <dgm:pt modelId="{718AFD65-E07F-44A7-868C-98F8D4043035}" type="parTrans" cxnId="{AB2F6E1D-B823-466F-BAF0-D736D897C0F2}">
      <dgm:prSet/>
      <dgm:spPr/>
      <dgm:t>
        <a:bodyPr/>
        <a:lstStyle/>
        <a:p>
          <a:endParaRPr lang="es-CO">
            <a:latin typeface="Work Sans" pitchFamily="2" charset="0"/>
          </a:endParaRPr>
        </a:p>
      </dgm:t>
    </dgm:pt>
    <dgm:pt modelId="{82A206B7-BCE4-4017-BF39-A576B61B704D}" type="sibTrans" cxnId="{AB2F6E1D-B823-466F-BAF0-D736D897C0F2}">
      <dgm:prSet/>
      <dgm:spPr/>
      <dgm:t>
        <a:bodyPr/>
        <a:lstStyle/>
        <a:p>
          <a:endParaRPr lang="es-CO">
            <a:latin typeface="Work Sans" pitchFamily="2" charset="0"/>
          </a:endParaRPr>
        </a:p>
      </dgm:t>
    </dgm:pt>
    <dgm:pt modelId="{C8769FD6-0283-454A-BC5C-97431F60A72E}">
      <dgm:prSet phldrT="[Texto]" custT="1"/>
      <dgm:spPr>
        <a:solidFill>
          <a:srgbClr val="003B71">
            <a:alpha val="60000"/>
          </a:srgbClr>
        </a:solidFill>
      </dgm:spPr>
      <dgm:t>
        <a:bodyPr/>
        <a:lstStyle/>
        <a:p>
          <a:pPr>
            <a:buFont typeface="Arial" panose="020B0604020202020204" pitchFamily="34" charset="0"/>
            <a:buChar char="•"/>
          </a:pPr>
          <a:r>
            <a:rPr lang="es-CO" sz="1200">
              <a:latin typeface="Work Sans" pitchFamily="2" charset="0"/>
              <a:cs typeface="Poppins" panose="00000500000000000000" pitchFamily="2" charset="0"/>
            </a:rPr>
            <a:t>Utiliza marcador permanente para diligenciar sobre las imágenes plastificadas el lugar, fecha y hora de la actividad. Esto te permitirá borrar y reutilizar las imágenes en otra ocasión.</a:t>
          </a:r>
        </a:p>
      </dgm:t>
    </dgm:pt>
    <dgm:pt modelId="{F1CDDD50-6902-4559-9367-30B15117FCD0}" type="parTrans" cxnId="{C2F1B94C-0E1D-4C00-83AB-B13B526CE6E6}">
      <dgm:prSet/>
      <dgm:spPr/>
      <dgm:t>
        <a:bodyPr/>
        <a:lstStyle/>
        <a:p>
          <a:endParaRPr lang="es-CO">
            <a:latin typeface="Work Sans" pitchFamily="2" charset="0"/>
          </a:endParaRPr>
        </a:p>
      </dgm:t>
    </dgm:pt>
    <dgm:pt modelId="{4303ED81-B075-4223-9092-038B7FE7B413}" type="sibTrans" cxnId="{C2F1B94C-0E1D-4C00-83AB-B13B526CE6E6}">
      <dgm:prSet/>
      <dgm:spPr/>
      <dgm:t>
        <a:bodyPr/>
        <a:lstStyle/>
        <a:p>
          <a:endParaRPr lang="es-CO">
            <a:latin typeface="Work Sans" pitchFamily="2" charset="0"/>
          </a:endParaRPr>
        </a:p>
      </dgm:t>
    </dgm:pt>
    <dgm:pt modelId="{DF571E81-0221-41E1-9BF1-0283925084D8}">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El día de la actividad deberás usar una pieza del uniforme que te identifica como funcionario/contratista del INVÍAS, incluyendo un casco que te dará el aspecto de un profesional de obra.</a:t>
          </a:r>
        </a:p>
      </dgm:t>
    </dgm:pt>
    <dgm:pt modelId="{92251781-B8D9-4BB6-8F69-88B487AFB7F2}" type="sibTrans" cxnId="{90E1D954-E8A3-4A84-B386-86DBB04CD7AF}">
      <dgm:prSet/>
      <dgm:spPr/>
      <dgm:t>
        <a:bodyPr/>
        <a:lstStyle/>
        <a:p>
          <a:endParaRPr lang="es-CO">
            <a:latin typeface="Work Sans" pitchFamily="2" charset="0"/>
          </a:endParaRPr>
        </a:p>
      </dgm:t>
    </dgm:pt>
    <dgm:pt modelId="{D9718FC6-1969-4BB3-8E89-E9585F63B7AF}" type="parTrans" cxnId="{90E1D954-E8A3-4A84-B386-86DBB04CD7AF}">
      <dgm:prSet/>
      <dgm:spPr/>
      <dgm:t>
        <a:bodyPr/>
        <a:lstStyle/>
        <a:p>
          <a:endParaRPr lang="es-CO">
            <a:latin typeface="Work Sans" pitchFamily="2" charset="0"/>
          </a:endParaRPr>
        </a:p>
      </dgm:t>
    </dgm:pt>
    <dgm:pt modelId="{E08CF7ED-F507-4AF1-806A-E38A2649EE4C}">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Dirígete al lugar al que convocaste a la comunidad, llevando contigo una señal de PARE y otra de SIGA.</a:t>
          </a:r>
        </a:p>
      </dgm:t>
    </dgm:pt>
    <dgm:pt modelId="{DB23DA7D-2730-4AC4-9671-5DD69DFC6DEE}" type="parTrans" cxnId="{177A1109-227D-4E77-B193-A718CFAF8C96}">
      <dgm:prSet/>
      <dgm:spPr/>
      <dgm:t>
        <a:bodyPr/>
        <a:lstStyle/>
        <a:p>
          <a:endParaRPr lang="es-CO">
            <a:latin typeface="Work Sans" pitchFamily="2" charset="0"/>
          </a:endParaRPr>
        </a:p>
      </dgm:t>
    </dgm:pt>
    <dgm:pt modelId="{9118883E-0B9F-44FB-8AFC-DE47F1E0D2C9}" type="sibTrans" cxnId="{177A1109-227D-4E77-B193-A718CFAF8C96}">
      <dgm:prSet/>
      <dgm:spPr/>
      <dgm:t>
        <a:bodyPr/>
        <a:lstStyle/>
        <a:p>
          <a:endParaRPr lang="es-CO">
            <a:latin typeface="Work Sans" pitchFamily="2" charset="0"/>
          </a:endParaRPr>
        </a:p>
      </dgm:t>
    </dgm:pt>
    <dgm:pt modelId="{0E3594F8-A04E-4A58-911C-B6D9F4070EB9}">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Una vez en el lugar, aborda a las personas para indagar acerca de sus conocimientos de la línea #767, usando las siguientes preguntas guía: ¿Alguna vez ha quedado atrapado por un cierre vial?¿Conoce la línea de atención #767?¿Sabe para qué sirve?¿Alguna vez la ha usado?</a:t>
          </a:r>
        </a:p>
      </dgm:t>
    </dgm:pt>
    <dgm:pt modelId="{98E9B7FD-8979-41CF-AD89-9409CFF54A96}" type="parTrans" cxnId="{9488A213-F721-4E73-870A-C8E416A111D3}">
      <dgm:prSet/>
      <dgm:spPr/>
      <dgm:t>
        <a:bodyPr/>
        <a:lstStyle/>
        <a:p>
          <a:endParaRPr lang="es-CO">
            <a:latin typeface="Work Sans" pitchFamily="2" charset="0"/>
          </a:endParaRPr>
        </a:p>
      </dgm:t>
    </dgm:pt>
    <dgm:pt modelId="{5979D1E7-0818-4A4E-BA8B-62C94FBC7C18}" type="sibTrans" cxnId="{9488A213-F721-4E73-870A-C8E416A111D3}">
      <dgm:prSet/>
      <dgm:spPr/>
      <dgm:t>
        <a:bodyPr/>
        <a:lstStyle/>
        <a:p>
          <a:endParaRPr lang="es-CO">
            <a:latin typeface="Work Sans" pitchFamily="2" charset="0"/>
          </a:endParaRPr>
        </a:p>
      </dgm:t>
    </dgm:pt>
    <dgm:pt modelId="{AF5B4991-3402-48F6-8BE7-71AFB4530BA3}">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Aprovecha cada una de las preguntas y respuestas para entablar un diálogo amigable con las personas de la comunidad, informando acerca de la línea #767 y su importancia para estar informado antes de tomar una vía.</a:t>
          </a:r>
        </a:p>
      </dgm:t>
    </dgm:pt>
    <dgm:pt modelId="{6A6F80A6-54D1-48F1-AD90-3D663F32012B}" type="parTrans" cxnId="{276E017A-69C0-46D5-A032-D72AF5321F65}">
      <dgm:prSet/>
      <dgm:spPr/>
      <dgm:t>
        <a:bodyPr/>
        <a:lstStyle/>
        <a:p>
          <a:endParaRPr lang="es-CO">
            <a:latin typeface="Work Sans" pitchFamily="2" charset="0"/>
          </a:endParaRPr>
        </a:p>
      </dgm:t>
    </dgm:pt>
    <dgm:pt modelId="{45869FD9-7950-40C3-AD7C-8B998FD4632E}" type="sibTrans" cxnId="{276E017A-69C0-46D5-A032-D72AF5321F65}">
      <dgm:prSet/>
      <dgm:spPr/>
      <dgm:t>
        <a:bodyPr/>
        <a:lstStyle/>
        <a:p>
          <a:endParaRPr lang="es-CO">
            <a:latin typeface="Work Sans" pitchFamily="2" charset="0"/>
          </a:endParaRPr>
        </a:p>
      </dgm:t>
    </dgm:pt>
    <dgm:pt modelId="{52FDD57D-5C3D-42AF-A7B4-A5200E3C35B8}">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Finaliza el encuentro invitando a pasar la voz entre sus familiares y conocidos sobre la línea y lo aprendido. </a:t>
          </a:r>
        </a:p>
      </dgm:t>
    </dgm:pt>
    <dgm:pt modelId="{3DE08FF3-8119-49A8-B702-EA16E8B5DC6D}" type="parTrans" cxnId="{13D58ECC-7D3F-4EAE-B914-7240A9FAD58C}">
      <dgm:prSet/>
      <dgm:spPr/>
      <dgm:t>
        <a:bodyPr/>
        <a:lstStyle/>
        <a:p>
          <a:endParaRPr lang="es-CO">
            <a:latin typeface="Work Sans" pitchFamily="2" charset="0"/>
          </a:endParaRPr>
        </a:p>
      </dgm:t>
    </dgm:pt>
    <dgm:pt modelId="{BBE1E34A-132C-45F6-8C3A-BD2D682537D3}" type="sibTrans" cxnId="{13D58ECC-7D3F-4EAE-B914-7240A9FAD58C}">
      <dgm:prSet/>
      <dgm:spPr/>
      <dgm:t>
        <a:bodyPr/>
        <a:lstStyle/>
        <a:p>
          <a:endParaRPr lang="es-CO">
            <a:latin typeface="Work Sans" pitchFamily="2" charset="0"/>
          </a:endParaRPr>
        </a:p>
      </dgm:t>
    </dgm:pt>
    <dgm:pt modelId="{20FF93A6-4183-482B-9992-28AF90AB3C34}">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Para despedirte, repite la frase: “</a:t>
          </a:r>
          <a:r>
            <a:rPr lang="es-CO" sz="1200" i="1">
              <a:latin typeface="Work Sans" pitchFamily="2" charset="0"/>
              <a:cs typeface="Poppins" panose="00000500000000000000" pitchFamily="2" charset="0"/>
            </a:rPr>
            <a:t>Pasa la voz y muévete seguro con INVIAS y el #767</a:t>
          </a:r>
          <a:r>
            <a:rPr lang="es-CO" sz="1200">
              <a:latin typeface="Work Sans" pitchFamily="2" charset="0"/>
              <a:cs typeface="Poppins" panose="00000500000000000000" pitchFamily="2" charset="0"/>
            </a:rPr>
            <a:t>”</a:t>
          </a:r>
        </a:p>
      </dgm:t>
    </dgm:pt>
    <dgm:pt modelId="{30561BA1-5908-4082-83D1-958FB77A67D1}" type="parTrans" cxnId="{1B862A01-D25D-4529-9706-4DC5296C112E}">
      <dgm:prSet/>
      <dgm:spPr/>
      <dgm:t>
        <a:bodyPr/>
        <a:lstStyle/>
        <a:p>
          <a:endParaRPr lang="es-CO">
            <a:latin typeface="Work Sans" pitchFamily="2" charset="0"/>
          </a:endParaRPr>
        </a:p>
      </dgm:t>
    </dgm:pt>
    <dgm:pt modelId="{0611B814-62A4-47AD-9DA4-8A860EE99CF8}" type="sibTrans" cxnId="{1B862A01-D25D-4529-9706-4DC5296C112E}">
      <dgm:prSet/>
      <dgm:spPr/>
      <dgm:t>
        <a:bodyPr/>
        <a:lstStyle/>
        <a:p>
          <a:endParaRPr lang="es-CO">
            <a:latin typeface="Work Sans" pitchFamily="2" charset="0"/>
          </a:endParaRPr>
        </a:p>
      </dgm:t>
    </dgm:pt>
    <dgm:pt modelId="{126A07C4-8E31-40F4-8EBB-0AAEB82660A8}">
      <dgm:prSet phldrT="[Texto]" custT="1"/>
      <dgm:spPr>
        <a:solidFill>
          <a:srgbClr val="003B71">
            <a:alpha val="60000"/>
          </a:srgbClr>
        </a:solidFill>
      </dgm:spPr>
      <dgm:t>
        <a:bodyPr/>
        <a:lstStyle/>
        <a:p>
          <a:r>
            <a:rPr lang="es-CO" sz="1200">
              <a:latin typeface="Work Sans" pitchFamily="2" charset="0"/>
              <a:cs typeface="Poppins" panose="00000500000000000000" pitchFamily="2" charset="0"/>
            </a:rPr>
            <a:t>Repite el procedimiento hasta cumplirse las 2 horas.</a:t>
          </a:r>
        </a:p>
      </dgm:t>
    </dgm:pt>
    <dgm:pt modelId="{C226AC1E-FA7D-4584-88A8-A6EC02A3CE41}" type="parTrans" cxnId="{6B15E7C5-42CF-43E7-8126-07ACD0FB7106}">
      <dgm:prSet/>
      <dgm:spPr/>
      <dgm:t>
        <a:bodyPr/>
        <a:lstStyle/>
        <a:p>
          <a:endParaRPr lang="es-CO">
            <a:latin typeface="Work Sans" pitchFamily="2" charset="0"/>
          </a:endParaRPr>
        </a:p>
      </dgm:t>
    </dgm:pt>
    <dgm:pt modelId="{6ADD917D-3A5D-46B5-8C69-A8EA21B295BF}" type="sibTrans" cxnId="{6B15E7C5-42CF-43E7-8126-07ACD0FB7106}">
      <dgm:prSet/>
      <dgm:spPr/>
      <dgm:t>
        <a:bodyPr/>
        <a:lstStyle/>
        <a:p>
          <a:endParaRPr lang="es-CO">
            <a:latin typeface="Work Sans" pitchFamily="2" charset="0"/>
          </a:endParaRPr>
        </a:p>
      </dgm:t>
    </dgm:pt>
    <dgm:pt modelId="{7E30BB44-6789-4A8E-904C-6E582B035626}" type="pres">
      <dgm:prSet presAssocID="{B5DBE5C1-13DE-4C92-898F-18BC09B631B9}" presName="Name0" presStyleCnt="0">
        <dgm:presLayoutVars>
          <dgm:dir/>
          <dgm:resizeHandles val="exact"/>
        </dgm:presLayoutVars>
      </dgm:prSet>
      <dgm:spPr/>
    </dgm:pt>
    <dgm:pt modelId="{10C15331-5489-46AF-893A-979223B478B4}" type="pres">
      <dgm:prSet presAssocID="{0CD0A16C-76E2-4B77-AD6A-886BE50494B4}" presName="node" presStyleLbl="node1" presStyleIdx="0" presStyleCnt="3" custScaleX="227135" custLinFactNeighborX="3296" custLinFactNeighborY="-718">
        <dgm:presLayoutVars>
          <dgm:bulletEnabled val="1"/>
        </dgm:presLayoutVars>
      </dgm:prSet>
      <dgm:spPr/>
    </dgm:pt>
    <dgm:pt modelId="{898913BC-B430-4B35-BB8B-8680D36B0306}" type="pres">
      <dgm:prSet presAssocID="{711EABAA-8D22-44E4-A428-D72F1CDB522F}" presName="sibTrans" presStyleLbl="sibTrans2D1" presStyleIdx="0" presStyleCnt="2"/>
      <dgm:spPr/>
    </dgm:pt>
    <dgm:pt modelId="{5C442C8D-A408-4076-BDCB-44B50E7538E9}" type="pres">
      <dgm:prSet presAssocID="{711EABAA-8D22-44E4-A428-D72F1CDB522F}" presName="connectorText" presStyleLbl="sibTrans2D1" presStyleIdx="0" presStyleCnt="2"/>
      <dgm:spPr/>
    </dgm:pt>
    <dgm:pt modelId="{3929B424-A164-458C-9957-259F757542C2}" type="pres">
      <dgm:prSet presAssocID="{9527B5FF-6703-4A5F-8CA3-51DC0BC3C0F6}" presName="node" presStyleLbl="node1" presStyleIdx="1" presStyleCnt="3" custScaleX="245863">
        <dgm:presLayoutVars>
          <dgm:bulletEnabled val="1"/>
        </dgm:presLayoutVars>
      </dgm:prSet>
      <dgm:spPr/>
    </dgm:pt>
    <dgm:pt modelId="{A138812B-E302-4CC1-B1ED-6F501B6B7275}" type="pres">
      <dgm:prSet presAssocID="{FAAD14FE-2DF1-4D45-8963-518BC8F554F8}" presName="sibTrans" presStyleLbl="sibTrans2D1" presStyleIdx="1" presStyleCnt="2"/>
      <dgm:spPr/>
    </dgm:pt>
    <dgm:pt modelId="{CB24128A-5E3D-4D9E-AD0E-90F7808BE83B}" type="pres">
      <dgm:prSet presAssocID="{FAAD14FE-2DF1-4D45-8963-518BC8F554F8}" presName="connectorText" presStyleLbl="sibTrans2D1" presStyleIdx="1" presStyleCnt="2"/>
      <dgm:spPr/>
    </dgm:pt>
    <dgm:pt modelId="{2AF19FDB-C202-4CC3-A655-7C169FAAF850}" type="pres">
      <dgm:prSet presAssocID="{E8C4C81F-5A68-48FC-94B4-EFBD59BBA930}" presName="node" presStyleLbl="node1" presStyleIdx="2" presStyleCnt="3" custScaleX="403655">
        <dgm:presLayoutVars>
          <dgm:bulletEnabled val="1"/>
        </dgm:presLayoutVars>
      </dgm:prSet>
      <dgm:spPr/>
    </dgm:pt>
  </dgm:ptLst>
  <dgm:cxnLst>
    <dgm:cxn modelId="{1B862A01-D25D-4529-9706-4DC5296C112E}" srcId="{E8C4C81F-5A68-48FC-94B4-EFBD59BBA930}" destId="{20FF93A6-4183-482B-9992-28AF90AB3C34}" srcOrd="5" destOrd="0" parTransId="{30561BA1-5908-4082-83D1-958FB77A67D1}" sibTransId="{0611B814-62A4-47AD-9DA4-8A860EE99CF8}"/>
    <dgm:cxn modelId="{8FF89407-7387-4043-AD14-89092051C3D0}" srcId="{0CD0A16C-76E2-4B77-AD6A-886BE50494B4}" destId="{C9929EB7-441E-4B65-AE89-5DD335F4FD4D}" srcOrd="1" destOrd="0" parTransId="{2CF54961-8A2F-46E6-BB2F-065495CB517A}" sibTransId="{B10BA179-E7A3-40D0-9902-354CD07B76EA}"/>
    <dgm:cxn modelId="{177A1109-227D-4E77-B193-A718CFAF8C96}" srcId="{E8C4C81F-5A68-48FC-94B4-EFBD59BBA930}" destId="{E08CF7ED-F507-4AF1-806A-E38A2649EE4C}" srcOrd="1" destOrd="0" parTransId="{DB23DA7D-2730-4AC4-9671-5DD69DFC6DEE}" sibTransId="{9118883E-0B9F-44FB-8AFC-DE47F1E0D2C9}"/>
    <dgm:cxn modelId="{9488A213-F721-4E73-870A-C8E416A111D3}" srcId="{E8C4C81F-5A68-48FC-94B4-EFBD59BBA930}" destId="{0E3594F8-A04E-4A58-911C-B6D9F4070EB9}" srcOrd="2" destOrd="0" parTransId="{98E9B7FD-8979-41CF-AD89-9409CFF54A96}" sibTransId="{5979D1E7-0818-4A4E-BA8B-62C94FBC7C18}"/>
    <dgm:cxn modelId="{E485BF19-52DB-425B-A426-9827F2DF7639}" srcId="{B5DBE5C1-13DE-4C92-898F-18BC09B631B9}" destId="{9527B5FF-6703-4A5F-8CA3-51DC0BC3C0F6}" srcOrd="1" destOrd="0" parTransId="{421B2025-FEC4-4B3A-B997-2B713382A869}" sibTransId="{FAAD14FE-2DF1-4D45-8963-518BC8F554F8}"/>
    <dgm:cxn modelId="{AB2F6E1D-B823-466F-BAF0-D736D897C0F2}" srcId="{9527B5FF-6703-4A5F-8CA3-51DC0BC3C0F6}" destId="{0EC2B68E-6BA4-4A5D-9D90-6FBAC4D81AE9}" srcOrd="1" destOrd="0" parTransId="{718AFD65-E07F-44A7-868C-98F8D4043035}" sibTransId="{82A206B7-BCE4-4017-BF39-A576B61B704D}"/>
    <dgm:cxn modelId="{2BE12C33-D90D-4324-A831-EC0A1F9955E8}" type="presOf" srcId="{20FF93A6-4183-482B-9992-28AF90AB3C34}" destId="{2AF19FDB-C202-4CC3-A655-7C169FAAF850}" srcOrd="0" destOrd="6" presId="urn:microsoft.com/office/officeart/2005/8/layout/process1"/>
    <dgm:cxn modelId="{8C2CD665-50C2-407C-BD67-B24F6C3F8576}" type="presOf" srcId="{0CD0A16C-76E2-4B77-AD6A-886BE50494B4}" destId="{10C15331-5489-46AF-893A-979223B478B4}" srcOrd="0" destOrd="0" presId="urn:microsoft.com/office/officeart/2005/8/layout/process1"/>
    <dgm:cxn modelId="{52226466-EAEC-40AE-B78C-AB251FB53B12}" type="presOf" srcId="{FAAD14FE-2DF1-4D45-8963-518BC8F554F8}" destId="{CB24128A-5E3D-4D9E-AD0E-90F7808BE83B}" srcOrd="1" destOrd="0" presId="urn:microsoft.com/office/officeart/2005/8/layout/process1"/>
    <dgm:cxn modelId="{A8DEFE47-52BB-425A-A14D-B060072F83F9}" type="presOf" srcId="{126A07C4-8E31-40F4-8EBB-0AAEB82660A8}" destId="{2AF19FDB-C202-4CC3-A655-7C169FAAF850}" srcOrd="0" destOrd="7" presId="urn:microsoft.com/office/officeart/2005/8/layout/process1"/>
    <dgm:cxn modelId="{61CAD26A-E949-4071-88BF-5382BD494C28}" srcId="{B5DBE5C1-13DE-4C92-898F-18BC09B631B9}" destId="{E8C4C81F-5A68-48FC-94B4-EFBD59BBA930}" srcOrd="2" destOrd="0" parTransId="{7DBCA10B-873B-4E08-BCF5-8B7F67AC1A7E}" sibTransId="{D07A74F4-C5A7-41CD-B51D-557F0E302FE5}"/>
    <dgm:cxn modelId="{C2F1B94C-0E1D-4C00-83AB-B13B526CE6E6}" srcId="{9527B5FF-6703-4A5F-8CA3-51DC0BC3C0F6}" destId="{C8769FD6-0283-454A-BC5C-97431F60A72E}" srcOrd="2" destOrd="0" parTransId="{F1CDDD50-6902-4559-9367-30B15117FCD0}" sibTransId="{4303ED81-B075-4223-9092-038B7FE7B413}"/>
    <dgm:cxn modelId="{9F02BF72-BB03-4FA7-B2F4-2C342CA11C9D}" type="presOf" srcId="{E8C4C81F-5A68-48FC-94B4-EFBD59BBA930}" destId="{2AF19FDB-C202-4CC3-A655-7C169FAAF850}" srcOrd="0" destOrd="0" presId="urn:microsoft.com/office/officeart/2005/8/layout/process1"/>
    <dgm:cxn modelId="{90E1D954-E8A3-4A84-B386-86DBB04CD7AF}" srcId="{E8C4C81F-5A68-48FC-94B4-EFBD59BBA930}" destId="{DF571E81-0221-41E1-9BF1-0283925084D8}" srcOrd="0" destOrd="0" parTransId="{D9718FC6-1969-4BB3-8E89-E9585F63B7AF}" sibTransId="{92251781-B8D9-4BB6-8F69-88B487AFB7F2}"/>
    <dgm:cxn modelId="{276E017A-69C0-46D5-A032-D72AF5321F65}" srcId="{E8C4C81F-5A68-48FC-94B4-EFBD59BBA930}" destId="{AF5B4991-3402-48F6-8BE7-71AFB4530BA3}" srcOrd="3" destOrd="0" parTransId="{6A6F80A6-54D1-48F1-AD90-3D663F32012B}" sibTransId="{45869FD9-7950-40C3-AD7C-8B998FD4632E}"/>
    <dgm:cxn modelId="{BD59E286-124A-4691-B24D-FBEE095D716F}" srcId="{0CD0A16C-76E2-4B77-AD6A-886BE50494B4}" destId="{8686503A-5013-4006-B46A-E55693D7482E}" srcOrd="2" destOrd="0" parTransId="{B02F6802-181E-47DB-8D35-185DA4357185}" sibTransId="{43C841D9-4055-47A9-BAE2-43132F32ED32}"/>
    <dgm:cxn modelId="{7A7ACF8C-BD17-4754-B07B-3503E87D530C}" type="presOf" srcId="{B5DBE5C1-13DE-4C92-898F-18BC09B631B9}" destId="{7E30BB44-6789-4A8E-904C-6E582B035626}" srcOrd="0" destOrd="0" presId="urn:microsoft.com/office/officeart/2005/8/layout/process1"/>
    <dgm:cxn modelId="{9DDFC18E-F30F-4B69-8DCA-31B4CC1C9F00}" type="presOf" srcId="{AF5B4991-3402-48F6-8BE7-71AFB4530BA3}" destId="{2AF19FDB-C202-4CC3-A655-7C169FAAF850}" srcOrd="0" destOrd="4" presId="urn:microsoft.com/office/officeart/2005/8/layout/process1"/>
    <dgm:cxn modelId="{2A550394-54F6-452A-9ABD-C11487C642C3}" type="presOf" srcId="{711EABAA-8D22-44E4-A428-D72F1CDB522F}" destId="{898913BC-B430-4B35-BB8B-8680D36B0306}" srcOrd="0" destOrd="0" presId="urn:microsoft.com/office/officeart/2005/8/layout/process1"/>
    <dgm:cxn modelId="{84C48194-6F91-49C2-94E2-5F0EB4737C52}" type="presOf" srcId="{C8769FD6-0283-454A-BC5C-97431F60A72E}" destId="{3929B424-A164-458C-9957-259F757542C2}" srcOrd="0" destOrd="3" presId="urn:microsoft.com/office/officeart/2005/8/layout/process1"/>
    <dgm:cxn modelId="{797A7897-FBE5-4352-80F8-2B3A567F10D2}" type="presOf" srcId="{FAAD14FE-2DF1-4D45-8963-518BC8F554F8}" destId="{A138812B-E302-4CC1-B1ED-6F501B6B7275}" srcOrd="0" destOrd="0" presId="urn:microsoft.com/office/officeart/2005/8/layout/process1"/>
    <dgm:cxn modelId="{77C65799-FB2C-4FC9-B19F-6B7186CE40F5}" type="presOf" srcId="{52FDD57D-5C3D-42AF-A7B4-A5200E3C35B8}" destId="{2AF19FDB-C202-4CC3-A655-7C169FAAF850}" srcOrd="0" destOrd="5" presId="urn:microsoft.com/office/officeart/2005/8/layout/process1"/>
    <dgm:cxn modelId="{DD2E1AB3-C65B-4C05-B59F-AC8E4FC32460}" type="presOf" srcId="{DF571E81-0221-41E1-9BF1-0283925084D8}" destId="{2AF19FDB-C202-4CC3-A655-7C169FAAF850}" srcOrd="0" destOrd="1" presId="urn:microsoft.com/office/officeart/2005/8/layout/process1"/>
    <dgm:cxn modelId="{A1D3EABD-24C8-4185-89A1-E2F7D6E22486}" type="presOf" srcId="{0E3594F8-A04E-4A58-911C-B6D9F4070EB9}" destId="{2AF19FDB-C202-4CC3-A655-7C169FAAF850}" srcOrd="0" destOrd="3" presId="urn:microsoft.com/office/officeart/2005/8/layout/process1"/>
    <dgm:cxn modelId="{432914C5-1998-4F3F-A74F-79A8085F32D6}" type="presOf" srcId="{9527B5FF-6703-4A5F-8CA3-51DC0BC3C0F6}" destId="{3929B424-A164-458C-9957-259F757542C2}" srcOrd="0" destOrd="0" presId="urn:microsoft.com/office/officeart/2005/8/layout/process1"/>
    <dgm:cxn modelId="{6B15E7C5-42CF-43E7-8126-07ACD0FB7106}" srcId="{E8C4C81F-5A68-48FC-94B4-EFBD59BBA930}" destId="{126A07C4-8E31-40F4-8EBB-0AAEB82660A8}" srcOrd="6" destOrd="0" parTransId="{C226AC1E-FA7D-4584-88A8-A6EC02A3CE41}" sibTransId="{6ADD917D-3A5D-46B5-8C69-A8EA21B295BF}"/>
    <dgm:cxn modelId="{FF59CFC9-E4FE-41E2-98BF-8F6C11ED7201}" srcId="{B5DBE5C1-13DE-4C92-898F-18BC09B631B9}" destId="{0CD0A16C-76E2-4B77-AD6A-886BE50494B4}" srcOrd="0" destOrd="0" parTransId="{26ED05D5-C17C-407A-BCEF-4AAF3DB4CED2}" sibTransId="{711EABAA-8D22-44E4-A428-D72F1CDB522F}"/>
    <dgm:cxn modelId="{13D58ECC-7D3F-4EAE-B914-7240A9FAD58C}" srcId="{E8C4C81F-5A68-48FC-94B4-EFBD59BBA930}" destId="{52FDD57D-5C3D-42AF-A7B4-A5200E3C35B8}" srcOrd="4" destOrd="0" parTransId="{3DE08FF3-8119-49A8-B702-EA16E8B5DC6D}" sibTransId="{BBE1E34A-132C-45F6-8C3A-BD2D682537D3}"/>
    <dgm:cxn modelId="{54F04ACD-7782-460F-B7BB-FD4141AEF140}" type="presOf" srcId="{8B50AE4D-8B80-4A5B-A657-F3C4510C9A36}" destId="{3929B424-A164-458C-9957-259F757542C2}" srcOrd="0" destOrd="1" presId="urn:microsoft.com/office/officeart/2005/8/layout/process1"/>
    <dgm:cxn modelId="{14FC94D2-A11F-4463-8DFE-8D67D9141AB3}" srcId="{0CD0A16C-76E2-4B77-AD6A-886BE50494B4}" destId="{7860F4A9-DE9B-4BF1-BFF5-7AC65B65D681}" srcOrd="0" destOrd="0" parTransId="{E418E593-8B37-43DA-9A73-B1117FC8E647}" sibTransId="{1C72BEDA-6B4B-420B-AD52-CD054CA6B1D2}"/>
    <dgm:cxn modelId="{678446D3-2F19-47B5-ACEF-5B0CFD50EA8A}" type="presOf" srcId="{711EABAA-8D22-44E4-A428-D72F1CDB522F}" destId="{5C442C8D-A408-4076-BDCB-44B50E7538E9}" srcOrd="1" destOrd="0" presId="urn:microsoft.com/office/officeart/2005/8/layout/process1"/>
    <dgm:cxn modelId="{0FE4B4D4-0253-4C17-A5C1-EE87C1978831}" type="presOf" srcId="{C9929EB7-441E-4B65-AE89-5DD335F4FD4D}" destId="{10C15331-5489-46AF-893A-979223B478B4}" srcOrd="0" destOrd="2" presId="urn:microsoft.com/office/officeart/2005/8/layout/process1"/>
    <dgm:cxn modelId="{B1F539D5-08E7-42F9-BBE0-08234C6DDD01}" srcId="{9527B5FF-6703-4A5F-8CA3-51DC0BC3C0F6}" destId="{8B50AE4D-8B80-4A5B-A657-F3C4510C9A36}" srcOrd="0" destOrd="0" parTransId="{A5EA2A51-D7FE-427D-99F8-FDFA566564E8}" sibTransId="{2BFDEE77-6858-44E0-BBF9-36602C2E3C40}"/>
    <dgm:cxn modelId="{736416D6-5CE2-4B97-9A60-2E33AA6F51BA}" type="presOf" srcId="{8686503A-5013-4006-B46A-E55693D7482E}" destId="{10C15331-5489-46AF-893A-979223B478B4}" srcOrd="0" destOrd="3" presId="urn:microsoft.com/office/officeart/2005/8/layout/process1"/>
    <dgm:cxn modelId="{DAF28CE3-5BD4-45E2-85C4-FBE805F30A14}" type="presOf" srcId="{E08CF7ED-F507-4AF1-806A-E38A2649EE4C}" destId="{2AF19FDB-C202-4CC3-A655-7C169FAAF850}" srcOrd="0" destOrd="2" presId="urn:microsoft.com/office/officeart/2005/8/layout/process1"/>
    <dgm:cxn modelId="{772F87EC-DE18-4148-8DAB-404C074FA0DC}" type="presOf" srcId="{0EC2B68E-6BA4-4A5D-9D90-6FBAC4D81AE9}" destId="{3929B424-A164-458C-9957-259F757542C2}" srcOrd="0" destOrd="2" presId="urn:microsoft.com/office/officeart/2005/8/layout/process1"/>
    <dgm:cxn modelId="{118028FC-3A6E-4E63-ACAB-A4A98A384BFC}" type="presOf" srcId="{7860F4A9-DE9B-4BF1-BFF5-7AC65B65D681}" destId="{10C15331-5489-46AF-893A-979223B478B4}" srcOrd="0" destOrd="1" presId="urn:microsoft.com/office/officeart/2005/8/layout/process1"/>
    <dgm:cxn modelId="{45D46D9C-7D4F-4284-A0C8-E3F4E5001DEF}" type="presParOf" srcId="{7E30BB44-6789-4A8E-904C-6E582B035626}" destId="{10C15331-5489-46AF-893A-979223B478B4}" srcOrd="0" destOrd="0" presId="urn:microsoft.com/office/officeart/2005/8/layout/process1"/>
    <dgm:cxn modelId="{1B506195-10F4-4342-8110-63842E224373}" type="presParOf" srcId="{7E30BB44-6789-4A8E-904C-6E582B035626}" destId="{898913BC-B430-4B35-BB8B-8680D36B0306}" srcOrd="1" destOrd="0" presId="urn:microsoft.com/office/officeart/2005/8/layout/process1"/>
    <dgm:cxn modelId="{03FD4BD8-181C-4802-8EF1-8E0B02F01F4E}" type="presParOf" srcId="{898913BC-B430-4B35-BB8B-8680D36B0306}" destId="{5C442C8D-A408-4076-BDCB-44B50E7538E9}" srcOrd="0" destOrd="0" presId="urn:microsoft.com/office/officeart/2005/8/layout/process1"/>
    <dgm:cxn modelId="{EDB1CE9A-854A-43B1-BB8A-A4FC64AF2DBF}" type="presParOf" srcId="{7E30BB44-6789-4A8E-904C-6E582B035626}" destId="{3929B424-A164-458C-9957-259F757542C2}" srcOrd="2" destOrd="0" presId="urn:microsoft.com/office/officeart/2005/8/layout/process1"/>
    <dgm:cxn modelId="{0490359E-282A-455E-BA5E-8FB3D67C94AA}" type="presParOf" srcId="{7E30BB44-6789-4A8E-904C-6E582B035626}" destId="{A138812B-E302-4CC1-B1ED-6F501B6B7275}" srcOrd="3" destOrd="0" presId="urn:microsoft.com/office/officeart/2005/8/layout/process1"/>
    <dgm:cxn modelId="{A7654310-CB44-40B9-930A-03EA74E93236}" type="presParOf" srcId="{A138812B-E302-4CC1-B1ED-6F501B6B7275}" destId="{CB24128A-5E3D-4D9E-AD0E-90F7808BE83B}" srcOrd="0" destOrd="0" presId="urn:microsoft.com/office/officeart/2005/8/layout/process1"/>
    <dgm:cxn modelId="{D96C482E-77E4-453D-8845-0DAFAA2A9EE6}" type="presParOf" srcId="{7E30BB44-6789-4A8E-904C-6E582B035626}" destId="{2AF19FDB-C202-4CC3-A655-7C169FAAF850}" srcOrd="4"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C15331-5489-46AF-893A-979223B478B4}">
      <dsp:nvSpPr>
        <dsp:cNvPr id="0" name=""/>
        <dsp:cNvSpPr/>
      </dsp:nvSpPr>
      <dsp:spPr>
        <a:xfrm>
          <a:off x="24770" y="707426"/>
          <a:ext cx="2864177" cy="3991978"/>
        </a:xfrm>
        <a:prstGeom prst="roundRect">
          <a:avLst>
            <a:gd name="adj" fmla="val 10000"/>
          </a:avLst>
        </a:prstGeom>
        <a:solidFill>
          <a:srgbClr val="003B71">
            <a:alpha val="6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t" anchorCtr="0">
          <a:noAutofit/>
        </a:bodyPr>
        <a:lstStyle/>
        <a:p>
          <a:pPr marL="0" lvl="0" indent="0" algn="l" defTabSz="622300">
            <a:lnSpc>
              <a:spcPct val="90000"/>
            </a:lnSpc>
            <a:spcBef>
              <a:spcPct val="0"/>
            </a:spcBef>
            <a:spcAft>
              <a:spcPct val="35000"/>
            </a:spcAft>
            <a:buNone/>
          </a:pPr>
          <a:r>
            <a:rPr lang="es-CO" sz="1400" b="1" kern="1200">
              <a:latin typeface="Work Sans" pitchFamily="2" charset="0"/>
              <a:cs typeface="Poppins" panose="00000500000000000000" pitchFamily="2" charset="0"/>
            </a:rPr>
            <a:t>1. Preparación</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Identifica los días de mayor concurrencia de comunidad en un punto específico del área de </a:t>
          </a:r>
          <a:r>
            <a:rPr lang="es-CO" sz="1200" kern="1200">
              <a:solidFill>
                <a:schemeClr val="bg1"/>
              </a:solidFill>
              <a:latin typeface="Work Sans" pitchFamily="2" charset="0"/>
              <a:cs typeface="Poppins" panose="00000500000000000000" pitchFamily="2" charset="0"/>
            </a:rPr>
            <a:t>influencia</a:t>
          </a:r>
          <a:r>
            <a:rPr lang="es-CO" sz="1200" kern="1200">
              <a:latin typeface="Work Sans" pitchFamily="2" charset="0"/>
              <a:cs typeface="Poppins" panose="00000500000000000000" pitchFamily="2" charset="0"/>
            </a:rPr>
            <a:t> (plaza principal, iglesia, mercado).</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Con base en lo anterior, selecciona el día, lugar y hora en la que desarrollarás la actividad.</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Ubica las calles y los lugares más concurridos por las personas de la comunidad (instituciones, tiendas, restaurantes, etc.) e indaga si es posible disponer de un espacio para pegar publicidad tamaño carta con por lo menos 8 días de antelación a la fecha convocada.</a:t>
          </a:r>
        </a:p>
      </dsp:txBody>
      <dsp:txXfrm>
        <a:off x="108659" y="791315"/>
        <a:ext cx="2696399" cy="3824200"/>
      </dsp:txXfrm>
    </dsp:sp>
    <dsp:sp modelId="{898913BC-B430-4B35-BB8B-8680D36B0306}">
      <dsp:nvSpPr>
        <dsp:cNvPr id="0" name=""/>
        <dsp:cNvSpPr/>
      </dsp:nvSpPr>
      <dsp:spPr>
        <a:xfrm rot="28395">
          <a:off x="3010886" y="2560955"/>
          <a:ext cx="258529" cy="312728"/>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s-CO" sz="1300" kern="1200">
            <a:latin typeface="Work Sans" pitchFamily="2" charset="0"/>
          </a:endParaRPr>
        </a:p>
      </dsp:txBody>
      <dsp:txXfrm>
        <a:off x="3010887" y="2623181"/>
        <a:ext cx="180970" cy="187636"/>
      </dsp:txXfrm>
    </dsp:sp>
    <dsp:sp modelId="{3929B424-A164-458C-9957-259F757542C2}">
      <dsp:nvSpPr>
        <dsp:cNvPr id="0" name=""/>
        <dsp:cNvSpPr/>
      </dsp:nvSpPr>
      <dsp:spPr>
        <a:xfrm>
          <a:off x="3376723" y="736088"/>
          <a:ext cx="3100337" cy="3991978"/>
        </a:xfrm>
        <a:prstGeom prst="roundRect">
          <a:avLst>
            <a:gd name="adj" fmla="val 10000"/>
          </a:avLst>
        </a:prstGeom>
        <a:solidFill>
          <a:srgbClr val="003B71">
            <a:alpha val="6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t" anchorCtr="0">
          <a:noAutofit/>
        </a:bodyPr>
        <a:lstStyle/>
        <a:p>
          <a:pPr marL="0" lvl="0" indent="0" algn="l" defTabSz="622300">
            <a:lnSpc>
              <a:spcPct val="90000"/>
            </a:lnSpc>
            <a:spcBef>
              <a:spcPct val="0"/>
            </a:spcBef>
            <a:spcAft>
              <a:spcPct val="35000"/>
            </a:spcAft>
            <a:buNone/>
          </a:pPr>
          <a:r>
            <a:rPr lang="es-CO" sz="1400" b="1" kern="1200">
              <a:latin typeface="Work Sans" pitchFamily="2" charset="0"/>
              <a:cs typeface="Poppins" panose="00000500000000000000" pitchFamily="2" charset="0"/>
            </a:rPr>
            <a:t>2. Convocatoria</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Una vez cuentes con los lugares para ubicar las convocatorias, imprime en hojas blancas tamaño carta las imágenes que se incluyen en la carpeta de anexos de esta herramienta.</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Plastifícalas con Contac o en bolsas de acetato para que duren hasta el final de la convocatoria.</a:t>
          </a:r>
        </a:p>
        <a:p>
          <a:pPr marL="114300" lvl="1" indent="-114300" algn="l" defTabSz="533400">
            <a:lnSpc>
              <a:spcPct val="90000"/>
            </a:lnSpc>
            <a:spcBef>
              <a:spcPct val="0"/>
            </a:spcBef>
            <a:spcAft>
              <a:spcPct val="15000"/>
            </a:spcAft>
            <a:buFont typeface="Arial" panose="020B0604020202020204" pitchFamily="34" charset="0"/>
            <a:buChar char="•"/>
          </a:pPr>
          <a:r>
            <a:rPr lang="es-CO" sz="1200" kern="1200">
              <a:latin typeface="Work Sans" pitchFamily="2" charset="0"/>
              <a:cs typeface="Poppins" panose="00000500000000000000" pitchFamily="2" charset="0"/>
            </a:rPr>
            <a:t>Utiliza marcador permanente para diligenciar sobre las imágenes plastificadas el lugar, fecha y hora de la actividad. Esto te permitirá borrar y reutilizar las imágenes en otra ocasión.</a:t>
          </a:r>
        </a:p>
      </dsp:txBody>
      <dsp:txXfrm>
        <a:off x="3467529" y="826894"/>
        <a:ext cx="2918725" cy="3810366"/>
      </dsp:txXfrm>
    </dsp:sp>
    <dsp:sp modelId="{A138812B-E302-4CC1-B1ED-6F501B6B7275}">
      <dsp:nvSpPr>
        <dsp:cNvPr id="0" name=""/>
        <dsp:cNvSpPr/>
      </dsp:nvSpPr>
      <dsp:spPr>
        <a:xfrm>
          <a:off x="6603161" y="2575713"/>
          <a:ext cx="267332" cy="312728"/>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s-CO" sz="1300" kern="1200">
            <a:latin typeface="Work Sans" pitchFamily="2" charset="0"/>
          </a:endParaRPr>
        </a:p>
      </dsp:txBody>
      <dsp:txXfrm>
        <a:off x="6603161" y="2638259"/>
        <a:ext cx="187132" cy="187636"/>
      </dsp:txXfrm>
    </dsp:sp>
    <dsp:sp modelId="{2AF19FDB-C202-4CC3-A655-7C169FAAF850}">
      <dsp:nvSpPr>
        <dsp:cNvPr id="0" name=""/>
        <dsp:cNvSpPr/>
      </dsp:nvSpPr>
      <dsp:spPr>
        <a:xfrm>
          <a:off x="6981461" y="736088"/>
          <a:ext cx="5090098" cy="3991978"/>
        </a:xfrm>
        <a:prstGeom prst="roundRect">
          <a:avLst>
            <a:gd name="adj" fmla="val 10000"/>
          </a:avLst>
        </a:prstGeom>
        <a:solidFill>
          <a:srgbClr val="003B71">
            <a:alpha val="6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t" anchorCtr="0">
          <a:noAutofit/>
        </a:bodyPr>
        <a:lstStyle/>
        <a:p>
          <a:pPr marL="0" lvl="0" indent="0" algn="l" defTabSz="622300">
            <a:lnSpc>
              <a:spcPct val="90000"/>
            </a:lnSpc>
            <a:spcBef>
              <a:spcPct val="0"/>
            </a:spcBef>
            <a:spcAft>
              <a:spcPct val="35000"/>
            </a:spcAft>
            <a:buNone/>
          </a:pPr>
          <a:r>
            <a:rPr lang="es-CO" sz="1400" b="1" kern="1200">
              <a:latin typeface="Work Sans" pitchFamily="2" charset="0"/>
              <a:cs typeface="Poppins" panose="00000500000000000000" pitchFamily="2" charset="0"/>
            </a:rPr>
            <a:t>3. Actividad de comunicación</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El día de la actividad deberás usar una pieza del uniforme que te identifica como funcionario/contratista del INVÍAS, incluyendo un casco que te dará el aspecto de un profesional de obra.</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Dirígete al lugar al que convocaste a la comunidad, llevando contigo una señal de PARE y otra de SIGA.</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Una vez en el lugar, aborda a las personas para indagar acerca de sus conocimientos de la línea #767, usando las siguientes preguntas guía: ¿Alguna vez ha quedado atrapado por un cierre vial?¿Conoce la línea de atención #767?¿Sabe para qué sirve?¿Alguna vez la ha usado?</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Aprovecha cada una de las preguntas y respuestas para entablar un diálogo amigable con las personas de la comunidad, informando acerca de la línea #767 y su importancia para estar informado antes de tomar una vía.</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Finaliza el encuentro invitando a pasar la voz entre sus familiares y conocidos sobre la línea y lo aprendido. </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Para despedirte, repite la frase: “</a:t>
          </a:r>
          <a:r>
            <a:rPr lang="es-CO" sz="1200" i="1" kern="1200">
              <a:latin typeface="Work Sans" pitchFamily="2" charset="0"/>
              <a:cs typeface="Poppins" panose="00000500000000000000" pitchFamily="2" charset="0"/>
            </a:rPr>
            <a:t>Pasa la voz y muévete seguro con INVIAS y el #767</a:t>
          </a:r>
          <a:r>
            <a:rPr lang="es-CO" sz="1200" kern="1200">
              <a:latin typeface="Work Sans" pitchFamily="2" charset="0"/>
              <a:cs typeface="Poppins" panose="00000500000000000000" pitchFamily="2" charset="0"/>
            </a:rPr>
            <a:t>”</a:t>
          </a:r>
        </a:p>
        <a:p>
          <a:pPr marL="114300" lvl="1" indent="-114300" algn="l" defTabSz="533400">
            <a:lnSpc>
              <a:spcPct val="90000"/>
            </a:lnSpc>
            <a:spcBef>
              <a:spcPct val="0"/>
            </a:spcBef>
            <a:spcAft>
              <a:spcPct val="15000"/>
            </a:spcAft>
            <a:buChar char="•"/>
          </a:pPr>
          <a:r>
            <a:rPr lang="es-CO" sz="1200" kern="1200">
              <a:latin typeface="Work Sans" pitchFamily="2" charset="0"/>
              <a:cs typeface="Poppins" panose="00000500000000000000" pitchFamily="2" charset="0"/>
            </a:rPr>
            <a:t>Repite el procedimiento hasta cumplirse las 2 horas.</a:t>
          </a:r>
        </a:p>
      </dsp:txBody>
      <dsp:txXfrm>
        <a:off x="7098382" y="853009"/>
        <a:ext cx="4856256" cy="3758136"/>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PE"/>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536BB37-3B59-4D8D-B18E-DAFC27C183C5}" type="datetimeFigureOut">
              <a:rPr lang="es-PE" smtClean="0"/>
              <a:t>19/07/2023</a:t>
            </a:fld>
            <a:endParaRPr lang="es-PE"/>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PE"/>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PE"/>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6987F09-B062-4A3D-94A8-8A6F0F4E080D}" type="slidenum">
              <a:rPr lang="es-PE" smtClean="0"/>
              <a:t>‹#›</a:t>
            </a:fld>
            <a:endParaRPr lang="es-PE"/>
          </a:p>
        </p:txBody>
      </p:sp>
    </p:spTree>
    <p:extLst>
      <p:ext uri="{BB962C8B-B14F-4D97-AF65-F5344CB8AC3E}">
        <p14:creationId xmlns:p14="http://schemas.microsoft.com/office/powerpoint/2010/main" val="1764026336"/>
      </p:ext>
    </p:extLst>
  </p:cSld>
  <p:clrMap bg1="lt1" tx1="dk1" bg2="lt2" tx2="dk2" accent1="accent1" accent2="accent2" accent3="accent3" accent4="accent4" accent5="accent5" accent6="accent6" hlink="hlink" folHlink="folHlink"/>
  <p:notesStyle>
    <a:lvl1pPr marL="0" algn="l" defTabSz="1221913" rtl="0" eaLnBrk="1" latinLnBrk="0" hangingPunct="1">
      <a:defRPr sz="1604" kern="1200">
        <a:solidFill>
          <a:schemeClr val="tx1"/>
        </a:solidFill>
        <a:latin typeface="+mn-lt"/>
        <a:ea typeface="+mn-ea"/>
        <a:cs typeface="+mn-cs"/>
      </a:defRPr>
    </a:lvl1pPr>
    <a:lvl2pPr marL="610956" algn="l" defTabSz="1221913" rtl="0" eaLnBrk="1" latinLnBrk="0" hangingPunct="1">
      <a:defRPr sz="1604" kern="1200">
        <a:solidFill>
          <a:schemeClr val="tx1"/>
        </a:solidFill>
        <a:latin typeface="+mn-lt"/>
        <a:ea typeface="+mn-ea"/>
        <a:cs typeface="+mn-cs"/>
      </a:defRPr>
    </a:lvl2pPr>
    <a:lvl3pPr marL="1221913" algn="l" defTabSz="1221913" rtl="0" eaLnBrk="1" latinLnBrk="0" hangingPunct="1">
      <a:defRPr sz="1604" kern="1200">
        <a:solidFill>
          <a:schemeClr val="tx1"/>
        </a:solidFill>
        <a:latin typeface="+mn-lt"/>
        <a:ea typeface="+mn-ea"/>
        <a:cs typeface="+mn-cs"/>
      </a:defRPr>
    </a:lvl3pPr>
    <a:lvl4pPr marL="1832869" algn="l" defTabSz="1221913" rtl="0" eaLnBrk="1" latinLnBrk="0" hangingPunct="1">
      <a:defRPr sz="1604" kern="1200">
        <a:solidFill>
          <a:schemeClr val="tx1"/>
        </a:solidFill>
        <a:latin typeface="+mn-lt"/>
        <a:ea typeface="+mn-ea"/>
        <a:cs typeface="+mn-cs"/>
      </a:defRPr>
    </a:lvl4pPr>
    <a:lvl5pPr marL="2443825" algn="l" defTabSz="1221913" rtl="0" eaLnBrk="1" latinLnBrk="0" hangingPunct="1">
      <a:defRPr sz="1604" kern="1200">
        <a:solidFill>
          <a:schemeClr val="tx1"/>
        </a:solidFill>
        <a:latin typeface="+mn-lt"/>
        <a:ea typeface="+mn-ea"/>
        <a:cs typeface="+mn-cs"/>
      </a:defRPr>
    </a:lvl5pPr>
    <a:lvl6pPr marL="3054782" algn="l" defTabSz="1221913" rtl="0" eaLnBrk="1" latinLnBrk="0" hangingPunct="1">
      <a:defRPr sz="1604" kern="1200">
        <a:solidFill>
          <a:schemeClr val="tx1"/>
        </a:solidFill>
        <a:latin typeface="+mn-lt"/>
        <a:ea typeface="+mn-ea"/>
        <a:cs typeface="+mn-cs"/>
      </a:defRPr>
    </a:lvl6pPr>
    <a:lvl7pPr marL="3665738" algn="l" defTabSz="1221913" rtl="0" eaLnBrk="1" latinLnBrk="0" hangingPunct="1">
      <a:defRPr sz="1604" kern="1200">
        <a:solidFill>
          <a:schemeClr val="tx1"/>
        </a:solidFill>
        <a:latin typeface="+mn-lt"/>
        <a:ea typeface="+mn-ea"/>
        <a:cs typeface="+mn-cs"/>
      </a:defRPr>
    </a:lvl7pPr>
    <a:lvl8pPr marL="4276695" algn="l" defTabSz="1221913" rtl="0" eaLnBrk="1" latinLnBrk="0" hangingPunct="1">
      <a:defRPr sz="1604" kern="1200">
        <a:solidFill>
          <a:schemeClr val="tx1"/>
        </a:solidFill>
        <a:latin typeface="+mn-lt"/>
        <a:ea typeface="+mn-ea"/>
        <a:cs typeface="+mn-cs"/>
      </a:defRPr>
    </a:lvl8pPr>
    <a:lvl9pPr marL="4887651" algn="l" defTabSz="1221913" rtl="0" eaLnBrk="1" latinLnBrk="0" hangingPunct="1">
      <a:defRPr sz="1604"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a:t>
            </a:fld>
            <a:endParaRPr lang="es-PE"/>
          </a:p>
        </p:txBody>
      </p:sp>
    </p:spTree>
    <p:extLst>
      <p:ext uri="{BB962C8B-B14F-4D97-AF65-F5344CB8AC3E}">
        <p14:creationId xmlns:p14="http://schemas.microsoft.com/office/powerpoint/2010/main" val="41889346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27</a:t>
            </a:fld>
            <a:endParaRPr lang="es-PE"/>
          </a:p>
        </p:txBody>
      </p:sp>
    </p:spTree>
    <p:extLst>
      <p:ext uri="{BB962C8B-B14F-4D97-AF65-F5344CB8AC3E}">
        <p14:creationId xmlns:p14="http://schemas.microsoft.com/office/powerpoint/2010/main" val="3321099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28</a:t>
            </a:fld>
            <a:endParaRPr lang="es-PE"/>
          </a:p>
        </p:txBody>
      </p:sp>
    </p:spTree>
    <p:extLst>
      <p:ext uri="{BB962C8B-B14F-4D97-AF65-F5344CB8AC3E}">
        <p14:creationId xmlns:p14="http://schemas.microsoft.com/office/powerpoint/2010/main" val="19277367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29</a:t>
            </a:fld>
            <a:endParaRPr lang="es-PE"/>
          </a:p>
        </p:txBody>
      </p:sp>
    </p:spTree>
    <p:extLst>
      <p:ext uri="{BB962C8B-B14F-4D97-AF65-F5344CB8AC3E}">
        <p14:creationId xmlns:p14="http://schemas.microsoft.com/office/powerpoint/2010/main" val="30931277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30</a:t>
            </a:fld>
            <a:endParaRPr lang="es-PE"/>
          </a:p>
        </p:txBody>
      </p:sp>
    </p:spTree>
    <p:extLst>
      <p:ext uri="{BB962C8B-B14F-4D97-AF65-F5344CB8AC3E}">
        <p14:creationId xmlns:p14="http://schemas.microsoft.com/office/powerpoint/2010/main" val="31697505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31</a:t>
            </a:fld>
            <a:endParaRPr lang="es-PE"/>
          </a:p>
        </p:txBody>
      </p:sp>
    </p:spTree>
    <p:extLst>
      <p:ext uri="{BB962C8B-B14F-4D97-AF65-F5344CB8AC3E}">
        <p14:creationId xmlns:p14="http://schemas.microsoft.com/office/powerpoint/2010/main" val="41812747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32</a:t>
            </a:fld>
            <a:endParaRPr lang="es-PE"/>
          </a:p>
        </p:txBody>
      </p:sp>
    </p:spTree>
    <p:extLst>
      <p:ext uri="{BB962C8B-B14F-4D97-AF65-F5344CB8AC3E}">
        <p14:creationId xmlns:p14="http://schemas.microsoft.com/office/powerpoint/2010/main" val="16170142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33</a:t>
            </a:fld>
            <a:endParaRPr lang="es-PE"/>
          </a:p>
        </p:txBody>
      </p:sp>
    </p:spTree>
    <p:extLst>
      <p:ext uri="{BB962C8B-B14F-4D97-AF65-F5344CB8AC3E}">
        <p14:creationId xmlns:p14="http://schemas.microsoft.com/office/powerpoint/2010/main" val="23085827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34</a:t>
            </a:fld>
            <a:endParaRPr lang="es-PE"/>
          </a:p>
        </p:txBody>
      </p:sp>
    </p:spTree>
    <p:extLst>
      <p:ext uri="{BB962C8B-B14F-4D97-AF65-F5344CB8AC3E}">
        <p14:creationId xmlns:p14="http://schemas.microsoft.com/office/powerpoint/2010/main" val="2307890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35</a:t>
            </a:fld>
            <a:endParaRPr lang="es-PE"/>
          </a:p>
        </p:txBody>
      </p:sp>
    </p:spTree>
    <p:extLst>
      <p:ext uri="{BB962C8B-B14F-4D97-AF65-F5344CB8AC3E}">
        <p14:creationId xmlns:p14="http://schemas.microsoft.com/office/powerpoint/2010/main" val="1912233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36</a:t>
            </a:fld>
            <a:endParaRPr lang="es-PE"/>
          </a:p>
        </p:txBody>
      </p:sp>
    </p:spTree>
    <p:extLst>
      <p:ext uri="{BB962C8B-B14F-4D97-AF65-F5344CB8AC3E}">
        <p14:creationId xmlns:p14="http://schemas.microsoft.com/office/powerpoint/2010/main" val="949356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a:t>
            </a:fld>
            <a:endParaRPr lang="es-PE"/>
          </a:p>
        </p:txBody>
      </p:sp>
    </p:spTree>
    <p:extLst>
      <p:ext uri="{BB962C8B-B14F-4D97-AF65-F5344CB8AC3E}">
        <p14:creationId xmlns:p14="http://schemas.microsoft.com/office/powerpoint/2010/main" val="14319812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37</a:t>
            </a:fld>
            <a:endParaRPr lang="es-PE"/>
          </a:p>
        </p:txBody>
      </p:sp>
    </p:spTree>
    <p:extLst>
      <p:ext uri="{BB962C8B-B14F-4D97-AF65-F5344CB8AC3E}">
        <p14:creationId xmlns:p14="http://schemas.microsoft.com/office/powerpoint/2010/main" val="34006808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38</a:t>
            </a:fld>
            <a:endParaRPr lang="es-PE"/>
          </a:p>
        </p:txBody>
      </p:sp>
    </p:spTree>
    <p:extLst>
      <p:ext uri="{BB962C8B-B14F-4D97-AF65-F5344CB8AC3E}">
        <p14:creationId xmlns:p14="http://schemas.microsoft.com/office/powerpoint/2010/main" val="29690114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39</a:t>
            </a:fld>
            <a:endParaRPr lang="es-PE"/>
          </a:p>
        </p:txBody>
      </p:sp>
    </p:spTree>
    <p:extLst>
      <p:ext uri="{BB962C8B-B14F-4D97-AF65-F5344CB8AC3E}">
        <p14:creationId xmlns:p14="http://schemas.microsoft.com/office/powerpoint/2010/main" val="29882558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40</a:t>
            </a:fld>
            <a:endParaRPr lang="es-PE"/>
          </a:p>
        </p:txBody>
      </p:sp>
    </p:spTree>
    <p:extLst>
      <p:ext uri="{BB962C8B-B14F-4D97-AF65-F5344CB8AC3E}">
        <p14:creationId xmlns:p14="http://schemas.microsoft.com/office/powerpoint/2010/main" val="31375359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41</a:t>
            </a:fld>
            <a:endParaRPr lang="es-PE"/>
          </a:p>
        </p:txBody>
      </p:sp>
    </p:spTree>
    <p:extLst>
      <p:ext uri="{BB962C8B-B14F-4D97-AF65-F5344CB8AC3E}">
        <p14:creationId xmlns:p14="http://schemas.microsoft.com/office/powerpoint/2010/main" val="24922896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42</a:t>
            </a:fld>
            <a:endParaRPr lang="es-PE"/>
          </a:p>
        </p:txBody>
      </p:sp>
    </p:spTree>
    <p:extLst>
      <p:ext uri="{BB962C8B-B14F-4D97-AF65-F5344CB8AC3E}">
        <p14:creationId xmlns:p14="http://schemas.microsoft.com/office/powerpoint/2010/main" val="1855124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43</a:t>
            </a:fld>
            <a:endParaRPr lang="es-PE"/>
          </a:p>
        </p:txBody>
      </p:sp>
    </p:spTree>
    <p:extLst>
      <p:ext uri="{BB962C8B-B14F-4D97-AF65-F5344CB8AC3E}">
        <p14:creationId xmlns:p14="http://schemas.microsoft.com/office/powerpoint/2010/main" val="20723361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44</a:t>
            </a:fld>
            <a:endParaRPr lang="es-PE"/>
          </a:p>
        </p:txBody>
      </p:sp>
    </p:spTree>
    <p:extLst>
      <p:ext uri="{BB962C8B-B14F-4D97-AF65-F5344CB8AC3E}">
        <p14:creationId xmlns:p14="http://schemas.microsoft.com/office/powerpoint/2010/main" val="4849669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45</a:t>
            </a:fld>
            <a:endParaRPr lang="es-PE"/>
          </a:p>
        </p:txBody>
      </p:sp>
    </p:spTree>
    <p:extLst>
      <p:ext uri="{BB962C8B-B14F-4D97-AF65-F5344CB8AC3E}">
        <p14:creationId xmlns:p14="http://schemas.microsoft.com/office/powerpoint/2010/main" val="32540357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46</a:t>
            </a:fld>
            <a:endParaRPr lang="es-PE"/>
          </a:p>
        </p:txBody>
      </p:sp>
    </p:spTree>
    <p:extLst>
      <p:ext uri="{BB962C8B-B14F-4D97-AF65-F5344CB8AC3E}">
        <p14:creationId xmlns:p14="http://schemas.microsoft.com/office/powerpoint/2010/main" val="24155721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20</a:t>
            </a:fld>
            <a:endParaRPr lang="es-PE"/>
          </a:p>
        </p:txBody>
      </p:sp>
    </p:spTree>
    <p:extLst>
      <p:ext uri="{BB962C8B-B14F-4D97-AF65-F5344CB8AC3E}">
        <p14:creationId xmlns:p14="http://schemas.microsoft.com/office/powerpoint/2010/main" val="292669975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47</a:t>
            </a:fld>
            <a:endParaRPr lang="es-PE"/>
          </a:p>
        </p:txBody>
      </p:sp>
    </p:spTree>
    <p:extLst>
      <p:ext uri="{BB962C8B-B14F-4D97-AF65-F5344CB8AC3E}">
        <p14:creationId xmlns:p14="http://schemas.microsoft.com/office/powerpoint/2010/main" val="324915712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48</a:t>
            </a:fld>
            <a:endParaRPr lang="es-PE"/>
          </a:p>
        </p:txBody>
      </p:sp>
    </p:spTree>
    <p:extLst>
      <p:ext uri="{BB962C8B-B14F-4D97-AF65-F5344CB8AC3E}">
        <p14:creationId xmlns:p14="http://schemas.microsoft.com/office/powerpoint/2010/main" val="35133881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49</a:t>
            </a:fld>
            <a:endParaRPr lang="es-PE"/>
          </a:p>
        </p:txBody>
      </p:sp>
    </p:spTree>
    <p:extLst>
      <p:ext uri="{BB962C8B-B14F-4D97-AF65-F5344CB8AC3E}">
        <p14:creationId xmlns:p14="http://schemas.microsoft.com/office/powerpoint/2010/main" val="40412792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50</a:t>
            </a:fld>
            <a:endParaRPr lang="es-PE"/>
          </a:p>
        </p:txBody>
      </p:sp>
    </p:spTree>
    <p:extLst>
      <p:ext uri="{BB962C8B-B14F-4D97-AF65-F5344CB8AC3E}">
        <p14:creationId xmlns:p14="http://schemas.microsoft.com/office/powerpoint/2010/main" val="196217487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51</a:t>
            </a:fld>
            <a:endParaRPr lang="es-PE"/>
          </a:p>
        </p:txBody>
      </p:sp>
    </p:spTree>
    <p:extLst>
      <p:ext uri="{BB962C8B-B14F-4D97-AF65-F5344CB8AC3E}">
        <p14:creationId xmlns:p14="http://schemas.microsoft.com/office/powerpoint/2010/main" val="414224040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52</a:t>
            </a:fld>
            <a:endParaRPr lang="es-PE"/>
          </a:p>
        </p:txBody>
      </p:sp>
    </p:spTree>
    <p:extLst>
      <p:ext uri="{BB962C8B-B14F-4D97-AF65-F5344CB8AC3E}">
        <p14:creationId xmlns:p14="http://schemas.microsoft.com/office/powerpoint/2010/main" val="24044799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53</a:t>
            </a:fld>
            <a:endParaRPr lang="es-PE"/>
          </a:p>
        </p:txBody>
      </p:sp>
    </p:spTree>
    <p:extLst>
      <p:ext uri="{BB962C8B-B14F-4D97-AF65-F5344CB8AC3E}">
        <p14:creationId xmlns:p14="http://schemas.microsoft.com/office/powerpoint/2010/main" val="38805424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54</a:t>
            </a:fld>
            <a:endParaRPr lang="es-PE"/>
          </a:p>
        </p:txBody>
      </p:sp>
    </p:spTree>
    <p:extLst>
      <p:ext uri="{BB962C8B-B14F-4D97-AF65-F5344CB8AC3E}">
        <p14:creationId xmlns:p14="http://schemas.microsoft.com/office/powerpoint/2010/main" val="16892887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55</a:t>
            </a:fld>
            <a:endParaRPr lang="es-PE"/>
          </a:p>
        </p:txBody>
      </p:sp>
    </p:spTree>
    <p:extLst>
      <p:ext uri="{BB962C8B-B14F-4D97-AF65-F5344CB8AC3E}">
        <p14:creationId xmlns:p14="http://schemas.microsoft.com/office/powerpoint/2010/main" val="162345228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56</a:t>
            </a:fld>
            <a:endParaRPr lang="es-PE"/>
          </a:p>
        </p:txBody>
      </p:sp>
    </p:spTree>
    <p:extLst>
      <p:ext uri="{BB962C8B-B14F-4D97-AF65-F5344CB8AC3E}">
        <p14:creationId xmlns:p14="http://schemas.microsoft.com/office/powerpoint/2010/main" val="37186216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21</a:t>
            </a:fld>
            <a:endParaRPr lang="es-PE"/>
          </a:p>
        </p:txBody>
      </p:sp>
    </p:spTree>
    <p:extLst>
      <p:ext uri="{BB962C8B-B14F-4D97-AF65-F5344CB8AC3E}">
        <p14:creationId xmlns:p14="http://schemas.microsoft.com/office/powerpoint/2010/main" val="156212312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57</a:t>
            </a:fld>
            <a:endParaRPr lang="es-PE"/>
          </a:p>
        </p:txBody>
      </p:sp>
    </p:spTree>
    <p:extLst>
      <p:ext uri="{BB962C8B-B14F-4D97-AF65-F5344CB8AC3E}">
        <p14:creationId xmlns:p14="http://schemas.microsoft.com/office/powerpoint/2010/main" val="490573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58</a:t>
            </a:fld>
            <a:endParaRPr lang="es-PE"/>
          </a:p>
        </p:txBody>
      </p:sp>
    </p:spTree>
    <p:extLst>
      <p:ext uri="{BB962C8B-B14F-4D97-AF65-F5344CB8AC3E}">
        <p14:creationId xmlns:p14="http://schemas.microsoft.com/office/powerpoint/2010/main" val="22693932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59</a:t>
            </a:fld>
            <a:endParaRPr lang="es-PE"/>
          </a:p>
        </p:txBody>
      </p:sp>
    </p:spTree>
    <p:extLst>
      <p:ext uri="{BB962C8B-B14F-4D97-AF65-F5344CB8AC3E}">
        <p14:creationId xmlns:p14="http://schemas.microsoft.com/office/powerpoint/2010/main" val="65179395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60</a:t>
            </a:fld>
            <a:endParaRPr lang="es-PE"/>
          </a:p>
        </p:txBody>
      </p:sp>
    </p:spTree>
    <p:extLst>
      <p:ext uri="{BB962C8B-B14F-4D97-AF65-F5344CB8AC3E}">
        <p14:creationId xmlns:p14="http://schemas.microsoft.com/office/powerpoint/2010/main" val="1114931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61</a:t>
            </a:fld>
            <a:endParaRPr lang="es-PE"/>
          </a:p>
        </p:txBody>
      </p:sp>
    </p:spTree>
    <p:extLst>
      <p:ext uri="{BB962C8B-B14F-4D97-AF65-F5344CB8AC3E}">
        <p14:creationId xmlns:p14="http://schemas.microsoft.com/office/powerpoint/2010/main" val="18110063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62</a:t>
            </a:fld>
            <a:endParaRPr lang="es-PE"/>
          </a:p>
        </p:txBody>
      </p:sp>
    </p:spTree>
    <p:extLst>
      <p:ext uri="{BB962C8B-B14F-4D97-AF65-F5344CB8AC3E}">
        <p14:creationId xmlns:p14="http://schemas.microsoft.com/office/powerpoint/2010/main" val="2241971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63</a:t>
            </a:fld>
            <a:endParaRPr lang="es-PE"/>
          </a:p>
        </p:txBody>
      </p:sp>
    </p:spTree>
    <p:extLst>
      <p:ext uri="{BB962C8B-B14F-4D97-AF65-F5344CB8AC3E}">
        <p14:creationId xmlns:p14="http://schemas.microsoft.com/office/powerpoint/2010/main" val="22347487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64</a:t>
            </a:fld>
            <a:endParaRPr lang="es-PE"/>
          </a:p>
        </p:txBody>
      </p:sp>
    </p:spTree>
    <p:extLst>
      <p:ext uri="{BB962C8B-B14F-4D97-AF65-F5344CB8AC3E}">
        <p14:creationId xmlns:p14="http://schemas.microsoft.com/office/powerpoint/2010/main" val="8172466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65</a:t>
            </a:fld>
            <a:endParaRPr lang="es-PE"/>
          </a:p>
        </p:txBody>
      </p:sp>
    </p:spTree>
    <p:extLst>
      <p:ext uri="{BB962C8B-B14F-4D97-AF65-F5344CB8AC3E}">
        <p14:creationId xmlns:p14="http://schemas.microsoft.com/office/powerpoint/2010/main" val="20898341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66</a:t>
            </a:fld>
            <a:endParaRPr lang="es-PE"/>
          </a:p>
        </p:txBody>
      </p:sp>
    </p:spTree>
    <p:extLst>
      <p:ext uri="{BB962C8B-B14F-4D97-AF65-F5344CB8AC3E}">
        <p14:creationId xmlns:p14="http://schemas.microsoft.com/office/powerpoint/2010/main" val="42540558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22</a:t>
            </a:fld>
            <a:endParaRPr lang="es-PE"/>
          </a:p>
        </p:txBody>
      </p:sp>
    </p:spTree>
    <p:extLst>
      <p:ext uri="{BB962C8B-B14F-4D97-AF65-F5344CB8AC3E}">
        <p14:creationId xmlns:p14="http://schemas.microsoft.com/office/powerpoint/2010/main" val="30725629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67</a:t>
            </a:fld>
            <a:endParaRPr lang="es-PE"/>
          </a:p>
        </p:txBody>
      </p:sp>
    </p:spTree>
    <p:extLst>
      <p:ext uri="{BB962C8B-B14F-4D97-AF65-F5344CB8AC3E}">
        <p14:creationId xmlns:p14="http://schemas.microsoft.com/office/powerpoint/2010/main" val="31302839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68</a:t>
            </a:fld>
            <a:endParaRPr lang="es-PE"/>
          </a:p>
        </p:txBody>
      </p:sp>
    </p:spTree>
    <p:extLst>
      <p:ext uri="{BB962C8B-B14F-4D97-AF65-F5344CB8AC3E}">
        <p14:creationId xmlns:p14="http://schemas.microsoft.com/office/powerpoint/2010/main" val="39109853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69</a:t>
            </a:fld>
            <a:endParaRPr lang="es-PE"/>
          </a:p>
        </p:txBody>
      </p:sp>
    </p:spTree>
    <p:extLst>
      <p:ext uri="{BB962C8B-B14F-4D97-AF65-F5344CB8AC3E}">
        <p14:creationId xmlns:p14="http://schemas.microsoft.com/office/powerpoint/2010/main" val="8530673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70</a:t>
            </a:fld>
            <a:endParaRPr lang="es-PE"/>
          </a:p>
        </p:txBody>
      </p:sp>
    </p:spTree>
    <p:extLst>
      <p:ext uri="{BB962C8B-B14F-4D97-AF65-F5344CB8AC3E}">
        <p14:creationId xmlns:p14="http://schemas.microsoft.com/office/powerpoint/2010/main" val="8930804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71</a:t>
            </a:fld>
            <a:endParaRPr lang="es-PE"/>
          </a:p>
        </p:txBody>
      </p:sp>
    </p:spTree>
    <p:extLst>
      <p:ext uri="{BB962C8B-B14F-4D97-AF65-F5344CB8AC3E}">
        <p14:creationId xmlns:p14="http://schemas.microsoft.com/office/powerpoint/2010/main" val="278446455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72</a:t>
            </a:fld>
            <a:endParaRPr lang="es-PE"/>
          </a:p>
        </p:txBody>
      </p:sp>
    </p:spTree>
    <p:extLst>
      <p:ext uri="{BB962C8B-B14F-4D97-AF65-F5344CB8AC3E}">
        <p14:creationId xmlns:p14="http://schemas.microsoft.com/office/powerpoint/2010/main" val="17378296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73</a:t>
            </a:fld>
            <a:endParaRPr lang="es-PE"/>
          </a:p>
        </p:txBody>
      </p:sp>
    </p:spTree>
    <p:extLst>
      <p:ext uri="{BB962C8B-B14F-4D97-AF65-F5344CB8AC3E}">
        <p14:creationId xmlns:p14="http://schemas.microsoft.com/office/powerpoint/2010/main" val="39588960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74</a:t>
            </a:fld>
            <a:endParaRPr lang="es-PE"/>
          </a:p>
        </p:txBody>
      </p:sp>
    </p:spTree>
    <p:extLst>
      <p:ext uri="{BB962C8B-B14F-4D97-AF65-F5344CB8AC3E}">
        <p14:creationId xmlns:p14="http://schemas.microsoft.com/office/powerpoint/2010/main" val="42423778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75</a:t>
            </a:fld>
            <a:endParaRPr lang="es-PE"/>
          </a:p>
        </p:txBody>
      </p:sp>
    </p:spTree>
    <p:extLst>
      <p:ext uri="{BB962C8B-B14F-4D97-AF65-F5344CB8AC3E}">
        <p14:creationId xmlns:p14="http://schemas.microsoft.com/office/powerpoint/2010/main" val="88014129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76</a:t>
            </a:fld>
            <a:endParaRPr lang="es-PE"/>
          </a:p>
        </p:txBody>
      </p:sp>
    </p:spTree>
    <p:extLst>
      <p:ext uri="{BB962C8B-B14F-4D97-AF65-F5344CB8AC3E}">
        <p14:creationId xmlns:p14="http://schemas.microsoft.com/office/powerpoint/2010/main" val="26681607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23</a:t>
            </a:fld>
            <a:endParaRPr lang="es-PE"/>
          </a:p>
        </p:txBody>
      </p:sp>
    </p:spTree>
    <p:extLst>
      <p:ext uri="{BB962C8B-B14F-4D97-AF65-F5344CB8AC3E}">
        <p14:creationId xmlns:p14="http://schemas.microsoft.com/office/powerpoint/2010/main" val="16649603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77</a:t>
            </a:fld>
            <a:endParaRPr lang="es-PE"/>
          </a:p>
        </p:txBody>
      </p:sp>
    </p:spTree>
    <p:extLst>
      <p:ext uri="{BB962C8B-B14F-4D97-AF65-F5344CB8AC3E}">
        <p14:creationId xmlns:p14="http://schemas.microsoft.com/office/powerpoint/2010/main" val="35110754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78</a:t>
            </a:fld>
            <a:endParaRPr lang="es-PE"/>
          </a:p>
        </p:txBody>
      </p:sp>
    </p:spTree>
    <p:extLst>
      <p:ext uri="{BB962C8B-B14F-4D97-AF65-F5344CB8AC3E}">
        <p14:creationId xmlns:p14="http://schemas.microsoft.com/office/powerpoint/2010/main" val="427768630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79</a:t>
            </a:fld>
            <a:endParaRPr lang="es-PE"/>
          </a:p>
        </p:txBody>
      </p:sp>
    </p:spTree>
    <p:extLst>
      <p:ext uri="{BB962C8B-B14F-4D97-AF65-F5344CB8AC3E}">
        <p14:creationId xmlns:p14="http://schemas.microsoft.com/office/powerpoint/2010/main" val="335180631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80</a:t>
            </a:fld>
            <a:endParaRPr lang="es-PE"/>
          </a:p>
        </p:txBody>
      </p:sp>
    </p:spTree>
    <p:extLst>
      <p:ext uri="{BB962C8B-B14F-4D97-AF65-F5344CB8AC3E}">
        <p14:creationId xmlns:p14="http://schemas.microsoft.com/office/powerpoint/2010/main" val="7759476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81</a:t>
            </a:fld>
            <a:endParaRPr lang="es-PE"/>
          </a:p>
        </p:txBody>
      </p:sp>
    </p:spTree>
    <p:extLst>
      <p:ext uri="{BB962C8B-B14F-4D97-AF65-F5344CB8AC3E}">
        <p14:creationId xmlns:p14="http://schemas.microsoft.com/office/powerpoint/2010/main" val="30319589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82</a:t>
            </a:fld>
            <a:endParaRPr lang="es-PE"/>
          </a:p>
        </p:txBody>
      </p:sp>
    </p:spTree>
    <p:extLst>
      <p:ext uri="{BB962C8B-B14F-4D97-AF65-F5344CB8AC3E}">
        <p14:creationId xmlns:p14="http://schemas.microsoft.com/office/powerpoint/2010/main" val="23135003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83</a:t>
            </a:fld>
            <a:endParaRPr lang="es-PE"/>
          </a:p>
        </p:txBody>
      </p:sp>
    </p:spTree>
    <p:extLst>
      <p:ext uri="{BB962C8B-B14F-4D97-AF65-F5344CB8AC3E}">
        <p14:creationId xmlns:p14="http://schemas.microsoft.com/office/powerpoint/2010/main" val="17014582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84</a:t>
            </a:fld>
            <a:endParaRPr lang="es-PE"/>
          </a:p>
        </p:txBody>
      </p:sp>
    </p:spTree>
    <p:extLst>
      <p:ext uri="{BB962C8B-B14F-4D97-AF65-F5344CB8AC3E}">
        <p14:creationId xmlns:p14="http://schemas.microsoft.com/office/powerpoint/2010/main" val="191764454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85</a:t>
            </a:fld>
            <a:endParaRPr lang="es-PE"/>
          </a:p>
        </p:txBody>
      </p:sp>
    </p:spTree>
    <p:extLst>
      <p:ext uri="{BB962C8B-B14F-4D97-AF65-F5344CB8AC3E}">
        <p14:creationId xmlns:p14="http://schemas.microsoft.com/office/powerpoint/2010/main" val="20347823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86</a:t>
            </a:fld>
            <a:endParaRPr lang="es-PE"/>
          </a:p>
        </p:txBody>
      </p:sp>
    </p:spTree>
    <p:extLst>
      <p:ext uri="{BB962C8B-B14F-4D97-AF65-F5344CB8AC3E}">
        <p14:creationId xmlns:p14="http://schemas.microsoft.com/office/powerpoint/2010/main" val="18900633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24</a:t>
            </a:fld>
            <a:endParaRPr lang="es-PE"/>
          </a:p>
        </p:txBody>
      </p:sp>
    </p:spTree>
    <p:extLst>
      <p:ext uri="{BB962C8B-B14F-4D97-AF65-F5344CB8AC3E}">
        <p14:creationId xmlns:p14="http://schemas.microsoft.com/office/powerpoint/2010/main" val="189144578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87</a:t>
            </a:fld>
            <a:endParaRPr lang="es-PE"/>
          </a:p>
        </p:txBody>
      </p:sp>
    </p:spTree>
    <p:extLst>
      <p:ext uri="{BB962C8B-B14F-4D97-AF65-F5344CB8AC3E}">
        <p14:creationId xmlns:p14="http://schemas.microsoft.com/office/powerpoint/2010/main" val="237460455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88</a:t>
            </a:fld>
            <a:endParaRPr lang="es-PE"/>
          </a:p>
        </p:txBody>
      </p:sp>
    </p:spTree>
    <p:extLst>
      <p:ext uri="{BB962C8B-B14F-4D97-AF65-F5344CB8AC3E}">
        <p14:creationId xmlns:p14="http://schemas.microsoft.com/office/powerpoint/2010/main" val="222124194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89</a:t>
            </a:fld>
            <a:endParaRPr lang="es-PE"/>
          </a:p>
        </p:txBody>
      </p:sp>
    </p:spTree>
    <p:extLst>
      <p:ext uri="{BB962C8B-B14F-4D97-AF65-F5344CB8AC3E}">
        <p14:creationId xmlns:p14="http://schemas.microsoft.com/office/powerpoint/2010/main" val="5497647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90</a:t>
            </a:fld>
            <a:endParaRPr lang="es-PE"/>
          </a:p>
        </p:txBody>
      </p:sp>
    </p:spTree>
    <p:extLst>
      <p:ext uri="{BB962C8B-B14F-4D97-AF65-F5344CB8AC3E}">
        <p14:creationId xmlns:p14="http://schemas.microsoft.com/office/powerpoint/2010/main" val="316345671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91</a:t>
            </a:fld>
            <a:endParaRPr lang="es-PE"/>
          </a:p>
        </p:txBody>
      </p:sp>
    </p:spTree>
    <p:extLst>
      <p:ext uri="{BB962C8B-B14F-4D97-AF65-F5344CB8AC3E}">
        <p14:creationId xmlns:p14="http://schemas.microsoft.com/office/powerpoint/2010/main" val="189162317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92</a:t>
            </a:fld>
            <a:endParaRPr lang="es-PE"/>
          </a:p>
        </p:txBody>
      </p:sp>
    </p:spTree>
    <p:extLst>
      <p:ext uri="{BB962C8B-B14F-4D97-AF65-F5344CB8AC3E}">
        <p14:creationId xmlns:p14="http://schemas.microsoft.com/office/powerpoint/2010/main" val="18406841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93</a:t>
            </a:fld>
            <a:endParaRPr lang="es-PE"/>
          </a:p>
        </p:txBody>
      </p:sp>
    </p:spTree>
    <p:extLst>
      <p:ext uri="{BB962C8B-B14F-4D97-AF65-F5344CB8AC3E}">
        <p14:creationId xmlns:p14="http://schemas.microsoft.com/office/powerpoint/2010/main" val="225556402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94</a:t>
            </a:fld>
            <a:endParaRPr lang="es-PE"/>
          </a:p>
        </p:txBody>
      </p:sp>
    </p:spTree>
    <p:extLst>
      <p:ext uri="{BB962C8B-B14F-4D97-AF65-F5344CB8AC3E}">
        <p14:creationId xmlns:p14="http://schemas.microsoft.com/office/powerpoint/2010/main" val="234844521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95</a:t>
            </a:fld>
            <a:endParaRPr lang="es-PE"/>
          </a:p>
        </p:txBody>
      </p:sp>
    </p:spTree>
    <p:extLst>
      <p:ext uri="{BB962C8B-B14F-4D97-AF65-F5344CB8AC3E}">
        <p14:creationId xmlns:p14="http://schemas.microsoft.com/office/powerpoint/2010/main" val="39751893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96</a:t>
            </a:fld>
            <a:endParaRPr lang="es-PE"/>
          </a:p>
        </p:txBody>
      </p:sp>
    </p:spTree>
    <p:extLst>
      <p:ext uri="{BB962C8B-B14F-4D97-AF65-F5344CB8AC3E}">
        <p14:creationId xmlns:p14="http://schemas.microsoft.com/office/powerpoint/2010/main" val="8156229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25</a:t>
            </a:fld>
            <a:endParaRPr lang="es-PE"/>
          </a:p>
        </p:txBody>
      </p:sp>
    </p:spTree>
    <p:extLst>
      <p:ext uri="{BB962C8B-B14F-4D97-AF65-F5344CB8AC3E}">
        <p14:creationId xmlns:p14="http://schemas.microsoft.com/office/powerpoint/2010/main" val="387652243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97</a:t>
            </a:fld>
            <a:endParaRPr lang="es-PE"/>
          </a:p>
        </p:txBody>
      </p:sp>
    </p:spTree>
    <p:extLst>
      <p:ext uri="{BB962C8B-B14F-4D97-AF65-F5344CB8AC3E}">
        <p14:creationId xmlns:p14="http://schemas.microsoft.com/office/powerpoint/2010/main" val="224907568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98</a:t>
            </a:fld>
            <a:endParaRPr lang="es-PE"/>
          </a:p>
        </p:txBody>
      </p:sp>
    </p:spTree>
    <p:extLst>
      <p:ext uri="{BB962C8B-B14F-4D97-AF65-F5344CB8AC3E}">
        <p14:creationId xmlns:p14="http://schemas.microsoft.com/office/powerpoint/2010/main" val="94380010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99</a:t>
            </a:fld>
            <a:endParaRPr lang="es-PE"/>
          </a:p>
        </p:txBody>
      </p:sp>
    </p:spTree>
    <p:extLst>
      <p:ext uri="{BB962C8B-B14F-4D97-AF65-F5344CB8AC3E}">
        <p14:creationId xmlns:p14="http://schemas.microsoft.com/office/powerpoint/2010/main" val="332952692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100</a:t>
            </a:fld>
            <a:endParaRPr lang="es-PE"/>
          </a:p>
        </p:txBody>
      </p:sp>
    </p:spTree>
    <p:extLst>
      <p:ext uri="{BB962C8B-B14F-4D97-AF65-F5344CB8AC3E}">
        <p14:creationId xmlns:p14="http://schemas.microsoft.com/office/powerpoint/2010/main" val="29432181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101</a:t>
            </a:fld>
            <a:endParaRPr lang="es-PE"/>
          </a:p>
        </p:txBody>
      </p:sp>
    </p:spTree>
    <p:extLst>
      <p:ext uri="{BB962C8B-B14F-4D97-AF65-F5344CB8AC3E}">
        <p14:creationId xmlns:p14="http://schemas.microsoft.com/office/powerpoint/2010/main" val="117553727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102</a:t>
            </a:fld>
            <a:endParaRPr lang="es-PE"/>
          </a:p>
        </p:txBody>
      </p:sp>
    </p:spTree>
    <p:extLst>
      <p:ext uri="{BB962C8B-B14F-4D97-AF65-F5344CB8AC3E}">
        <p14:creationId xmlns:p14="http://schemas.microsoft.com/office/powerpoint/2010/main" val="53487807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103</a:t>
            </a:fld>
            <a:endParaRPr lang="es-PE"/>
          </a:p>
        </p:txBody>
      </p:sp>
    </p:spTree>
    <p:extLst>
      <p:ext uri="{BB962C8B-B14F-4D97-AF65-F5344CB8AC3E}">
        <p14:creationId xmlns:p14="http://schemas.microsoft.com/office/powerpoint/2010/main" val="189265408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104</a:t>
            </a:fld>
            <a:endParaRPr lang="es-PE"/>
          </a:p>
        </p:txBody>
      </p:sp>
    </p:spTree>
    <p:extLst>
      <p:ext uri="{BB962C8B-B14F-4D97-AF65-F5344CB8AC3E}">
        <p14:creationId xmlns:p14="http://schemas.microsoft.com/office/powerpoint/2010/main" val="25809517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105</a:t>
            </a:fld>
            <a:endParaRPr lang="es-PE"/>
          </a:p>
        </p:txBody>
      </p:sp>
    </p:spTree>
    <p:extLst>
      <p:ext uri="{BB962C8B-B14F-4D97-AF65-F5344CB8AC3E}">
        <p14:creationId xmlns:p14="http://schemas.microsoft.com/office/powerpoint/2010/main" val="72712351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106</a:t>
            </a:fld>
            <a:endParaRPr lang="es-PE"/>
          </a:p>
        </p:txBody>
      </p:sp>
    </p:spTree>
    <p:extLst>
      <p:ext uri="{BB962C8B-B14F-4D97-AF65-F5344CB8AC3E}">
        <p14:creationId xmlns:p14="http://schemas.microsoft.com/office/powerpoint/2010/main" val="11715728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26</a:t>
            </a:fld>
            <a:endParaRPr lang="es-PE"/>
          </a:p>
        </p:txBody>
      </p:sp>
    </p:spTree>
    <p:extLst>
      <p:ext uri="{BB962C8B-B14F-4D97-AF65-F5344CB8AC3E}">
        <p14:creationId xmlns:p14="http://schemas.microsoft.com/office/powerpoint/2010/main" val="2911651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107</a:t>
            </a:fld>
            <a:endParaRPr lang="es-PE"/>
          </a:p>
        </p:txBody>
      </p:sp>
    </p:spTree>
    <p:extLst>
      <p:ext uri="{BB962C8B-B14F-4D97-AF65-F5344CB8AC3E}">
        <p14:creationId xmlns:p14="http://schemas.microsoft.com/office/powerpoint/2010/main" val="331224497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108</a:t>
            </a:fld>
            <a:endParaRPr lang="es-PE"/>
          </a:p>
        </p:txBody>
      </p:sp>
    </p:spTree>
    <p:extLst>
      <p:ext uri="{BB962C8B-B14F-4D97-AF65-F5344CB8AC3E}">
        <p14:creationId xmlns:p14="http://schemas.microsoft.com/office/powerpoint/2010/main" val="44760473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109</a:t>
            </a:fld>
            <a:endParaRPr lang="es-PE"/>
          </a:p>
        </p:txBody>
      </p:sp>
    </p:spTree>
    <p:extLst>
      <p:ext uri="{BB962C8B-B14F-4D97-AF65-F5344CB8AC3E}">
        <p14:creationId xmlns:p14="http://schemas.microsoft.com/office/powerpoint/2010/main" val="124939168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110</a:t>
            </a:fld>
            <a:endParaRPr lang="es-PE"/>
          </a:p>
        </p:txBody>
      </p:sp>
    </p:spTree>
    <p:extLst>
      <p:ext uri="{BB962C8B-B14F-4D97-AF65-F5344CB8AC3E}">
        <p14:creationId xmlns:p14="http://schemas.microsoft.com/office/powerpoint/2010/main" val="373623038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111</a:t>
            </a:fld>
            <a:endParaRPr lang="es-PE"/>
          </a:p>
        </p:txBody>
      </p:sp>
    </p:spTree>
    <p:extLst>
      <p:ext uri="{BB962C8B-B14F-4D97-AF65-F5344CB8AC3E}">
        <p14:creationId xmlns:p14="http://schemas.microsoft.com/office/powerpoint/2010/main" val="202171612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112</a:t>
            </a:fld>
            <a:endParaRPr lang="es-PE"/>
          </a:p>
        </p:txBody>
      </p:sp>
    </p:spTree>
    <p:extLst>
      <p:ext uri="{BB962C8B-B14F-4D97-AF65-F5344CB8AC3E}">
        <p14:creationId xmlns:p14="http://schemas.microsoft.com/office/powerpoint/2010/main" val="89741605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113</a:t>
            </a:fld>
            <a:endParaRPr lang="es-PE"/>
          </a:p>
        </p:txBody>
      </p:sp>
    </p:spTree>
    <p:extLst>
      <p:ext uri="{BB962C8B-B14F-4D97-AF65-F5344CB8AC3E}">
        <p14:creationId xmlns:p14="http://schemas.microsoft.com/office/powerpoint/2010/main" val="41725963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114</a:t>
            </a:fld>
            <a:endParaRPr lang="es-PE"/>
          </a:p>
        </p:txBody>
      </p:sp>
    </p:spTree>
    <p:extLst>
      <p:ext uri="{BB962C8B-B14F-4D97-AF65-F5344CB8AC3E}">
        <p14:creationId xmlns:p14="http://schemas.microsoft.com/office/powerpoint/2010/main" val="86411472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115</a:t>
            </a:fld>
            <a:endParaRPr lang="es-PE"/>
          </a:p>
        </p:txBody>
      </p:sp>
    </p:spTree>
    <p:extLst>
      <p:ext uri="{BB962C8B-B14F-4D97-AF65-F5344CB8AC3E}">
        <p14:creationId xmlns:p14="http://schemas.microsoft.com/office/powerpoint/2010/main" val="294982065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85800" y="1143000"/>
            <a:ext cx="5486400" cy="3086100"/>
          </a:xfrm>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96987F09-B062-4A3D-94A8-8A6F0F4E080D}" type="slidenum">
              <a:rPr lang="es-PE" smtClean="0"/>
              <a:t>116</a:t>
            </a:fld>
            <a:endParaRPr lang="es-PE"/>
          </a:p>
        </p:txBody>
      </p:sp>
    </p:spTree>
    <p:extLst>
      <p:ext uri="{BB962C8B-B14F-4D97-AF65-F5344CB8AC3E}">
        <p14:creationId xmlns:p14="http://schemas.microsoft.com/office/powerpoint/2010/main" val="1538026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2133600" y="1571308"/>
            <a:ext cx="12801600" cy="3342640"/>
          </a:xfrm>
        </p:spPr>
        <p:txBody>
          <a:bodyPr anchor="b"/>
          <a:lstStyle>
            <a:lvl1pPr algn="ctr">
              <a:defRPr sz="84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133600" y="5042853"/>
            <a:ext cx="12801600" cy="2318067"/>
          </a:xfrm>
        </p:spPr>
        <p:txBody>
          <a:bodyPr/>
          <a:lstStyle>
            <a:lvl1pPr marL="0" indent="0" algn="ctr">
              <a:buNone/>
              <a:defRPr sz="3360"/>
            </a:lvl1pPr>
            <a:lvl2pPr marL="640080" indent="0" algn="ctr">
              <a:buNone/>
              <a:defRPr sz="2800"/>
            </a:lvl2pPr>
            <a:lvl3pPr marL="1280160" indent="0" algn="ctr">
              <a:buNone/>
              <a:defRPr sz="2520"/>
            </a:lvl3pPr>
            <a:lvl4pPr marL="1920240" indent="0" algn="ctr">
              <a:buNone/>
              <a:defRPr sz="2240"/>
            </a:lvl4pPr>
            <a:lvl5pPr marL="2560320" indent="0" algn="ctr">
              <a:buNone/>
              <a:defRPr sz="2240"/>
            </a:lvl5pPr>
            <a:lvl6pPr marL="3200400" indent="0" algn="ctr">
              <a:buNone/>
              <a:defRPr sz="2240"/>
            </a:lvl6pPr>
            <a:lvl7pPr marL="3840480" indent="0" algn="ctr">
              <a:buNone/>
              <a:defRPr sz="2240"/>
            </a:lvl7pPr>
            <a:lvl8pPr marL="4480560" indent="0" algn="ctr">
              <a:buNone/>
              <a:defRPr sz="2240"/>
            </a:lvl8pPr>
            <a:lvl9pPr marL="5120640" indent="0" algn="ctr">
              <a:buNone/>
              <a:defRPr sz="224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spTree>
    <p:extLst>
      <p:ext uri="{BB962C8B-B14F-4D97-AF65-F5344CB8AC3E}">
        <p14:creationId xmlns:p14="http://schemas.microsoft.com/office/powerpoint/2010/main" val="3628210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A040D84C-6ADE-BDB3-00D3-95454D5F861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3D18B942-4316-0E89-641E-FB8C9D500B45}"/>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584D541B-AE11-6F04-9C84-358081DDFE8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2FBE891F-B248-B390-11BC-8C2D9855910F}"/>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9521506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2214860" y="511175"/>
            <a:ext cx="3680460" cy="8136573"/>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73480" y="511175"/>
            <a:ext cx="10828020" cy="8136573"/>
          </a:xfrm>
        </p:spPr>
        <p:txBody>
          <a:bodyPr vert="eaVert"/>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1534D527-A143-8C48-0ED5-83E81A0B1CB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B8C6CC17-7040-45C3-7406-0AAC882F34FF}"/>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5B1AA178-B101-643F-2E97-D242E519C1D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888DABF5-9F3A-1039-EEA7-E45924A6DFD3}"/>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177142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2133600" y="1571308"/>
            <a:ext cx="12801600" cy="3342640"/>
          </a:xfrm>
        </p:spPr>
        <p:txBody>
          <a:bodyPr anchor="b"/>
          <a:lstStyle>
            <a:lvl1pPr algn="ctr">
              <a:defRPr sz="84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133600" y="5042853"/>
            <a:ext cx="12801600" cy="2318067"/>
          </a:xfrm>
        </p:spPr>
        <p:txBody>
          <a:bodyPr/>
          <a:lstStyle>
            <a:lvl1pPr marL="0" indent="0" algn="ctr">
              <a:buNone/>
              <a:defRPr sz="3360"/>
            </a:lvl1pPr>
            <a:lvl2pPr marL="640080" indent="0" algn="ctr">
              <a:buNone/>
              <a:defRPr sz="2800"/>
            </a:lvl2pPr>
            <a:lvl3pPr marL="1280160" indent="0" algn="ctr">
              <a:buNone/>
              <a:defRPr sz="2520"/>
            </a:lvl3pPr>
            <a:lvl4pPr marL="1920240" indent="0" algn="ctr">
              <a:buNone/>
              <a:defRPr sz="2240"/>
            </a:lvl4pPr>
            <a:lvl5pPr marL="2560320" indent="0" algn="ctr">
              <a:buNone/>
              <a:defRPr sz="2240"/>
            </a:lvl5pPr>
            <a:lvl6pPr marL="3200400" indent="0" algn="ctr">
              <a:buNone/>
              <a:defRPr sz="2240"/>
            </a:lvl6pPr>
            <a:lvl7pPr marL="3840480" indent="0" algn="ctr">
              <a:buNone/>
              <a:defRPr sz="2240"/>
            </a:lvl7pPr>
            <a:lvl8pPr marL="4480560" indent="0" algn="ctr">
              <a:buNone/>
              <a:defRPr sz="2240"/>
            </a:lvl8pPr>
            <a:lvl9pPr marL="5120640" indent="0" algn="ctr">
              <a:buNone/>
              <a:defRPr sz="224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18C1E139-6DFD-CF54-61BD-AEDAE4F400C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07B37356-F949-B430-E6D0-2D233452D570}"/>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C319BE1B-14F5-B040-C5B6-074361058C6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0FC582CE-B67A-3B1D-3FB5-6FDBC9615312}"/>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3078819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8804559C-6EF3-3B84-6B65-74BC8F08B3D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02FB10E9-61DF-9275-3D8B-5A1BF10AFBF2}"/>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6C463F20-A29A-3FCC-5D23-DFCBEDA6C9B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169D8455-E819-A257-FD2B-129A62FA3BDE}"/>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3077807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164590" y="2393634"/>
            <a:ext cx="14721840" cy="3993832"/>
          </a:xfrm>
        </p:spPr>
        <p:txBody>
          <a:bodyPr anchor="b"/>
          <a:lstStyle>
            <a:lvl1pPr>
              <a:defRPr sz="84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64590" y="6425249"/>
            <a:ext cx="14721840" cy="2100262"/>
          </a:xfrm>
        </p:spPr>
        <p:txBody>
          <a:bodyPr/>
          <a:lstStyle>
            <a:lvl1pPr marL="0" indent="0">
              <a:buNone/>
              <a:defRPr sz="3360">
                <a:solidFill>
                  <a:schemeClr val="tx1">
                    <a:tint val="75000"/>
                  </a:schemeClr>
                </a:solidFill>
              </a:defRPr>
            </a:lvl1pPr>
            <a:lvl2pPr marL="640080" indent="0">
              <a:buNone/>
              <a:defRPr sz="2800">
                <a:solidFill>
                  <a:schemeClr val="tx1">
                    <a:tint val="75000"/>
                  </a:schemeClr>
                </a:solidFill>
              </a:defRPr>
            </a:lvl2pPr>
            <a:lvl3pPr marL="1280160" indent="0">
              <a:buNone/>
              <a:defRPr sz="2520">
                <a:solidFill>
                  <a:schemeClr val="tx1">
                    <a:tint val="75000"/>
                  </a:schemeClr>
                </a:solidFill>
              </a:defRPr>
            </a:lvl3pPr>
            <a:lvl4pPr marL="1920240" indent="0">
              <a:buNone/>
              <a:defRPr sz="2240">
                <a:solidFill>
                  <a:schemeClr val="tx1">
                    <a:tint val="75000"/>
                  </a:schemeClr>
                </a:solidFill>
              </a:defRPr>
            </a:lvl4pPr>
            <a:lvl5pPr marL="2560320" indent="0">
              <a:buNone/>
              <a:defRPr sz="2240">
                <a:solidFill>
                  <a:schemeClr val="tx1">
                    <a:tint val="75000"/>
                  </a:schemeClr>
                </a:solidFill>
              </a:defRPr>
            </a:lvl5pPr>
            <a:lvl6pPr marL="3200400" indent="0">
              <a:buNone/>
              <a:defRPr sz="2240">
                <a:solidFill>
                  <a:schemeClr val="tx1">
                    <a:tint val="75000"/>
                  </a:schemeClr>
                </a:solidFill>
              </a:defRPr>
            </a:lvl6pPr>
            <a:lvl7pPr marL="3840480" indent="0">
              <a:buNone/>
              <a:defRPr sz="2240">
                <a:solidFill>
                  <a:schemeClr val="tx1">
                    <a:tint val="75000"/>
                  </a:schemeClr>
                </a:solidFill>
              </a:defRPr>
            </a:lvl7pPr>
            <a:lvl8pPr marL="4480560" indent="0">
              <a:buNone/>
              <a:defRPr sz="2240">
                <a:solidFill>
                  <a:schemeClr val="tx1">
                    <a:tint val="75000"/>
                  </a:schemeClr>
                </a:solidFill>
              </a:defRPr>
            </a:lvl8pPr>
            <a:lvl9pPr marL="5120640" indent="0">
              <a:buNone/>
              <a:defRPr sz="2240">
                <a:solidFill>
                  <a:schemeClr val="tx1">
                    <a:tint val="75000"/>
                  </a:schemeClr>
                </a:solidFill>
              </a:defRPr>
            </a:lvl9p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FED35DBD-51C6-654C-4784-55F63B38FF4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D8997C0F-605F-350D-9BAB-2AA1DCB32DE2}"/>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ECC8D5FD-0F95-FFDF-395B-7BFE303BA65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05812C68-3BF4-046E-922E-BB9C2B02C530}"/>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150661532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173480" y="2555875"/>
            <a:ext cx="7254240" cy="6091873"/>
          </a:xfrm>
        </p:spPr>
        <p:txBody>
          <a:bodyPr/>
          <a:lstStyle/>
          <a:p>
            <a:pPr lvl="0"/>
            <a:r>
              <a:rPr lang="es-ES"/>
              <a:t>Editar los estilos de texto del patrón
Segundo nivel
Tercer nivel
Cuarto nivel
Quinto nivel</a:t>
            </a:r>
            <a:endParaRPr lang="en-US" dirty="0"/>
          </a:p>
        </p:txBody>
      </p:sp>
      <p:sp>
        <p:nvSpPr>
          <p:cNvPr id="4" name="Content Placeholder 3"/>
          <p:cNvSpPr>
            <a:spLocks noGrp="1"/>
          </p:cNvSpPr>
          <p:nvPr>
            <p:ph sz="half" idx="2"/>
          </p:nvPr>
        </p:nvSpPr>
        <p:spPr>
          <a:xfrm>
            <a:off x="8641080" y="2555875"/>
            <a:ext cx="7254240" cy="6091873"/>
          </a:xfrm>
        </p:spPr>
        <p:txBody>
          <a:body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55F2ECCE-B5EE-86B9-18E5-AE1F7ADFE5B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E3713F24-DBC7-1F98-BFDA-7DDEB78220DE}"/>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693C27C4-154C-C91D-481E-67952D45AC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1C06474C-58AB-C6AE-698F-327B7702F371}"/>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8787175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1175703" y="511176"/>
            <a:ext cx="14721840" cy="1855788"/>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75704" y="2353628"/>
            <a:ext cx="7220902" cy="1153477"/>
          </a:xfrm>
        </p:spPr>
        <p:txBody>
          <a:bodyPr anchor="b"/>
          <a:lstStyle>
            <a:lvl1pPr marL="0" indent="0">
              <a:buNone/>
              <a:defRPr sz="3360" b="1"/>
            </a:lvl1pPr>
            <a:lvl2pPr marL="640080" indent="0">
              <a:buNone/>
              <a:defRPr sz="2800" b="1"/>
            </a:lvl2pPr>
            <a:lvl3pPr marL="1280160" indent="0">
              <a:buNone/>
              <a:defRPr sz="2520" b="1"/>
            </a:lvl3pPr>
            <a:lvl4pPr marL="1920240" indent="0">
              <a:buNone/>
              <a:defRPr sz="2240" b="1"/>
            </a:lvl4pPr>
            <a:lvl5pPr marL="2560320" indent="0">
              <a:buNone/>
              <a:defRPr sz="2240" b="1"/>
            </a:lvl5pPr>
            <a:lvl6pPr marL="3200400" indent="0">
              <a:buNone/>
              <a:defRPr sz="2240" b="1"/>
            </a:lvl6pPr>
            <a:lvl7pPr marL="3840480" indent="0">
              <a:buNone/>
              <a:defRPr sz="2240" b="1"/>
            </a:lvl7pPr>
            <a:lvl8pPr marL="4480560" indent="0">
              <a:buNone/>
              <a:defRPr sz="2240" b="1"/>
            </a:lvl8pPr>
            <a:lvl9pPr marL="5120640" indent="0">
              <a:buNone/>
              <a:defRPr sz="2240" b="1"/>
            </a:lvl9pPr>
          </a:lstStyle>
          <a:p>
            <a:pPr lvl="0"/>
            <a:r>
              <a:rPr lang="es-ES"/>
              <a:t>Editar los estilos de texto del patrón
Segundo nivel
Tercer nivel
Cuarto nivel
Quinto nivel</a:t>
            </a:r>
            <a:endParaRPr lang="en-US" dirty="0"/>
          </a:p>
        </p:txBody>
      </p:sp>
      <p:sp>
        <p:nvSpPr>
          <p:cNvPr id="4" name="Content Placeholder 3"/>
          <p:cNvSpPr>
            <a:spLocks noGrp="1"/>
          </p:cNvSpPr>
          <p:nvPr>
            <p:ph sz="half" idx="2"/>
          </p:nvPr>
        </p:nvSpPr>
        <p:spPr>
          <a:xfrm>
            <a:off x="1175704" y="3507105"/>
            <a:ext cx="7220902" cy="5158423"/>
          </a:xfrm>
        </p:spPr>
        <p:txBody>
          <a:bodyPr/>
          <a:lstStyle/>
          <a:p>
            <a:pPr lvl="0"/>
            <a:r>
              <a:rPr lang="es-ES"/>
              <a:t>Editar los estilos de texto del patrón
Segundo nivel
Tercer nivel
Cuarto nivel
Quinto nivel</a:t>
            </a:r>
            <a:endParaRPr lang="en-US" dirty="0"/>
          </a:p>
        </p:txBody>
      </p:sp>
      <p:sp>
        <p:nvSpPr>
          <p:cNvPr id="5" name="Text Placeholder 4"/>
          <p:cNvSpPr>
            <a:spLocks noGrp="1"/>
          </p:cNvSpPr>
          <p:nvPr>
            <p:ph type="body" sz="quarter" idx="3"/>
          </p:nvPr>
        </p:nvSpPr>
        <p:spPr>
          <a:xfrm>
            <a:off x="8641080" y="2353628"/>
            <a:ext cx="7256463" cy="1153477"/>
          </a:xfrm>
        </p:spPr>
        <p:txBody>
          <a:bodyPr anchor="b"/>
          <a:lstStyle>
            <a:lvl1pPr marL="0" indent="0">
              <a:buNone/>
              <a:defRPr sz="3360" b="1"/>
            </a:lvl1pPr>
            <a:lvl2pPr marL="640080" indent="0">
              <a:buNone/>
              <a:defRPr sz="2800" b="1"/>
            </a:lvl2pPr>
            <a:lvl3pPr marL="1280160" indent="0">
              <a:buNone/>
              <a:defRPr sz="2520" b="1"/>
            </a:lvl3pPr>
            <a:lvl4pPr marL="1920240" indent="0">
              <a:buNone/>
              <a:defRPr sz="2240" b="1"/>
            </a:lvl4pPr>
            <a:lvl5pPr marL="2560320" indent="0">
              <a:buNone/>
              <a:defRPr sz="2240" b="1"/>
            </a:lvl5pPr>
            <a:lvl6pPr marL="3200400" indent="0">
              <a:buNone/>
              <a:defRPr sz="2240" b="1"/>
            </a:lvl6pPr>
            <a:lvl7pPr marL="3840480" indent="0">
              <a:buNone/>
              <a:defRPr sz="2240" b="1"/>
            </a:lvl7pPr>
            <a:lvl8pPr marL="4480560" indent="0">
              <a:buNone/>
              <a:defRPr sz="2240" b="1"/>
            </a:lvl8pPr>
            <a:lvl9pPr marL="5120640" indent="0">
              <a:buNone/>
              <a:defRPr sz="2240" b="1"/>
            </a:lvl9pPr>
          </a:lstStyle>
          <a:p>
            <a:pPr lvl="0"/>
            <a:r>
              <a:rPr lang="es-ES"/>
              <a:t>Editar los estilos de texto del patrón
Segundo nivel
Tercer nivel
Cuarto nivel
Quinto nivel</a:t>
            </a:r>
            <a:endParaRPr lang="en-US" dirty="0"/>
          </a:p>
        </p:txBody>
      </p:sp>
      <p:sp>
        <p:nvSpPr>
          <p:cNvPr id="6" name="Content Placeholder 5"/>
          <p:cNvSpPr>
            <a:spLocks noGrp="1"/>
          </p:cNvSpPr>
          <p:nvPr>
            <p:ph sz="quarter" idx="4"/>
          </p:nvPr>
        </p:nvSpPr>
        <p:spPr>
          <a:xfrm>
            <a:off x="8641080" y="3507105"/>
            <a:ext cx="7256463" cy="5158423"/>
          </a:xfrm>
        </p:spPr>
        <p:txBody>
          <a:bodyPr/>
          <a:lstStyle/>
          <a:p>
            <a:pPr lvl="0"/>
            <a:r>
              <a:rPr lang="es-ES"/>
              <a:t>Editar los estilos de texto del patrón
Segundo nivel
Tercer nivel
Cuarto nivel
Quinto nivel</a:t>
            </a:r>
            <a:endParaRPr lang="en-US" dirty="0"/>
          </a:p>
        </p:txBody>
      </p:sp>
      <p:sp>
        <p:nvSpPr>
          <p:cNvPr id="7" name="Date Placeholder 6"/>
          <p:cNvSpPr>
            <a:spLocks noGrp="1"/>
          </p:cNvSpPr>
          <p:nvPr>
            <p:ph type="dt" sz="half" idx="10"/>
          </p:nvPr>
        </p:nvSpPr>
        <p:spPr/>
        <p:txBody>
          <a:bodyPr/>
          <a:lstStyle/>
          <a:p>
            <a:fld id="{4B1324FF-4ED1-43C6-9529-D2419A3ED1C2}" type="datetimeFigureOut">
              <a:rPr lang="es-PE" smtClean="0"/>
              <a:t>19/07/2023</a:t>
            </a:fld>
            <a:endParaRPr lang="es-PE"/>
          </a:p>
        </p:txBody>
      </p:sp>
      <p:sp>
        <p:nvSpPr>
          <p:cNvPr id="8" name="Footer Placeholder 7"/>
          <p:cNvSpPr>
            <a:spLocks noGrp="1"/>
          </p:cNvSpPr>
          <p:nvPr>
            <p:ph type="ftr" sz="quarter" idx="11"/>
          </p:nvPr>
        </p:nvSpPr>
        <p:spPr/>
        <p:txBody>
          <a:bodyPr/>
          <a:lstStyle/>
          <a:p>
            <a:endParaRPr lang="es-PE"/>
          </a:p>
        </p:txBody>
      </p:sp>
      <p:sp>
        <p:nvSpPr>
          <p:cNvPr id="9" name="Slide Number Placeholder 8"/>
          <p:cNvSpPr>
            <a:spLocks noGrp="1"/>
          </p:cNvSpPr>
          <p:nvPr>
            <p:ph type="sldNum" sz="quarter" idx="12"/>
          </p:nvPr>
        </p:nvSpPr>
        <p:spPr/>
        <p:txBody>
          <a:bodyPr/>
          <a:lstStyle/>
          <a:p>
            <a:fld id="{EDA0E441-4906-4F1E-A202-EE88B8C7F65E}" type="slidenum">
              <a:rPr lang="es-PE" smtClean="0"/>
              <a:t>‹#›</a:t>
            </a:fld>
            <a:endParaRPr lang="es-PE"/>
          </a:p>
        </p:txBody>
      </p:sp>
      <p:pic>
        <p:nvPicPr>
          <p:cNvPr id="10" name="Imagen 9">
            <a:extLst>
              <a:ext uri="{FF2B5EF4-FFF2-40B4-BE49-F238E27FC236}">
                <a16:creationId xmlns:a16="http://schemas.microsoft.com/office/drawing/2014/main" id="{00356A76-0D90-279D-25F0-26A9C95C007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11" name="Grupo 10">
            <a:extLst>
              <a:ext uri="{FF2B5EF4-FFF2-40B4-BE49-F238E27FC236}">
                <a16:creationId xmlns:a16="http://schemas.microsoft.com/office/drawing/2014/main" id="{92ED6535-CF02-E6BC-1871-4C8BA5ADC722}"/>
              </a:ext>
            </a:extLst>
          </p:cNvPr>
          <p:cNvGrpSpPr/>
          <p:nvPr userDrawn="1"/>
        </p:nvGrpSpPr>
        <p:grpSpPr>
          <a:xfrm>
            <a:off x="138192" y="0"/>
            <a:ext cx="16930607" cy="9601200"/>
            <a:chOff x="-1910" y="151"/>
            <a:chExt cx="12191733" cy="6857849"/>
          </a:xfrm>
        </p:grpSpPr>
        <p:pic>
          <p:nvPicPr>
            <p:cNvPr id="12" name="Imagen 11">
              <a:extLst>
                <a:ext uri="{FF2B5EF4-FFF2-40B4-BE49-F238E27FC236}">
                  <a16:creationId xmlns:a16="http://schemas.microsoft.com/office/drawing/2014/main" id="{5E94CEDA-CF89-1665-5591-9B0F50630A1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3" name="Rectángulo 12">
              <a:extLst>
                <a:ext uri="{FF2B5EF4-FFF2-40B4-BE49-F238E27FC236}">
                  <a16:creationId xmlns:a16="http://schemas.microsoft.com/office/drawing/2014/main" id="{8DF6A67E-369B-C1C1-0895-CBC9E28F640F}"/>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4710961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4B1324FF-4ED1-43C6-9529-D2419A3ED1C2}" type="datetimeFigureOut">
              <a:rPr lang="es-PE" smtClean="0"/>
              <a:t>19/07/2023</a:t>
            </a:fld>
            <a:endParaRPr lang="es-PE"/>
          </a:p>
        </p:txBody>
      </p:sp>
      <p:sp>
        <p:nvSpPr>
          <p:cNvPr id="4" name="Footer Placeholder 3"/>
          <p:cNvSpPr>
            <a:spLocks noGrp="1"/>
          </p:cNvSpPr>
          <p:nvPr>
            <p:ph type="ftr" sz="quarter" idx="11"/>
          </p:nvPr>
        </p:nvSpPr>
        <p:spPr/>
        <p:txBody>
          <a:bodyPr/>
          <a:lstStyle/>
          <a:p>
            <a:endParaRPr lang="es-PE"/>
          </a:p>
        </p:txBody>
      </p:sp>
      <p:sp>
        <p:nvSpPr>
          <p:cNvPr id="5" name="Slide Number Placeholder 4"/>
          <p:cNvSpPr>
            <a:spLocks noGrp="1"/>
          </p:cNvSpPr>
          <p:nvPr>
            <p:ph type="sldNum" sz="quarter" idx="12"/>
          </p:nvPr>
        </p:nvSpPr>
        <p:spPr/>
        <p:txBody>
          <a:bodyPr/>
          <a:lstStyle/>
          <a:p>
            <a:fld id="{EDA0E441-4906-4F1E-A202-EE88B8C7F65E}" type="slidenum">
              <a:rPr lang="es-PE" smtClean="0"/>
              <a:t>‹#›</a:t>
            </a:fld>
            <a:endParaRPr lang="es-PE"/>
          </a:p>
        </p:txBody>
      </p:sp>
      <p:pic>
        <p:nvPicPr>
          <p:cNvPr id="6" name="Imagen 5">
            <a:extLst>
              <a:ext uri="{FF2B5EF4-FFF2-40B4-BE49-F238E27FC236}">
                <a16:creationId xmlns:a16="http://schemas.microsoft.com/office/drawing/2014/main" id="{0F7ACDB2-3FF0-7CD1-6DD5-4BDC5EF21E3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7" name="Grupo 6">
            <a:extLst>
              <a:ext uri="{FF2B5EF4-FFF2-40B4-BE49-F238E27FC236}">
                <a16:creationId xmlns:a16="http://schemas.microsoft.com/office/drawing/2014/main" id="{2F2B9D15-5E25-5D45-0812-8901C1200699}"/>
              </a:ext>
            </a:extLst>
          </p:cNvPr>
          <p:cNvGrpSpPr/>
          <p:nvPr userDrawn="1"/>
        </p:nvGrpSpPr>
        <p:grpSpPr>
          <a:xfrm>
            <a:off x="138192" y="0"/>
            <a:ext cx="16930607" cy="9601200"/>
            <a:chOff x="-1910" y="151"/>
            <a:chExt cx="12191733" cy="6857849"/>
          </a:xfrm>
        </p:grpSpPr>
        <p:pic>
          <p:nvPicPr>
            <p:cNvPr id="8" name="Imagen 7">
              <a:extLst>
                <a:ext uri="{FF2B5EF4-FFF2-40B4-BE49-F238E27FC236}">
                  <a16:creationId xmlns:a16="http://schemas.microsoft.com/office/drawing/2014/main" id="{17CCD482-0F66-EAB1-8429-DA0C85B042F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9" name="Rectángulo 8">
              <a:extLst>
                <a:ext uri="{FF2B5EF4-FFF2-40B4-BE49-F238E27FC236}">
                  <a16:creationId xmlns:a16="http://schemas.microsoft.com/office/drawing/2014/main" id="{0F7F8677-1A24-8099-E055-D1B4E4BCEC48}"/>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4870231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1324FF-4ED1-43C6-9529-D2419A3ED1C2}" type="datetimeFigureOut">
              <a:rPr lang="es-PE" smtClean="0"/>
              <a:t>19/07/2023</a:t>
            </a:fld>
            <a:endParaRPr lang="es-PE"/>
          </a:p>
        </p:txBody>
      </p:sp>
      <p:sp>
        <p:nvSpPr>
          <p:cNvPr id="3" name="Footer Placeholder 2"/>
          <p:cNvSpPr>
            <a:spLocks noGrp="1"/>
          </p:cNvSpPr>
          <p:nvPr>
            <p:ph type="ftr" sz="quarter" idx="11"/>
          </p:nvPr>
        </p:nvSpPr>
        <p:spPr/>
        <p:txBody>
          <a:bodyPr/>
          <a:lstStyle/>
          <a:p>
            <a:endParaRPr lang="es-PE"/>
          </a:p>
        </p:txBody>
      </p:sp>
      <p:sp>
        <p:nvSpPr>
          <p:cNvPr id="4" name="Slide Number Placeholder 3"/>
          <p:cNvSpPr>
            <a:spLocks noGrp="1"/>
          </p:cNvSpPr>
          <p:nvPr>
            <p:ph type="sldNum" sz="quarter" idx="12"/>
          </p:nvPr>
        </p:nvSpPr>
        <p:spPr/>
        <p:txBody>
          <a:bodyPr/>
          <a:lstStyle/>
          <a:p>
            <a:fld id="{EDA0E441-4906-4F1E-A202-EE88B8C7F65E}" type="slidenum">
              <a:rPr lang="es-PE" smtClean="0"/>
              <a:t>‹#›</a:t>
            </a:fld>
            <a:endParaRPr lang="es-PE"/>
          </a:p>
        </p:txBody>
      </p:sp>
      <p:pic>
        <p:nvPicPr>
          <p:cNvPr id="5" name="Imagen 4">
            <a:extLst>
              <a:ext uri="{FF2B5EF4-FFF2-40B4-BE49-F238E27FC236}">
                <a16:creationId xmlns:a16="http://schemas.microsoft.com/office/drawing/2014/main" id="{58BE887B-668C-968E-8371-81DC1AD84FA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6" name="Grupo 5">
            <a:extLst>
              <a:ext uri="{FF2B5EF4-FFF2-40B4-BE49-F238E27FC236}">
                <a16:creationId xmlns:a16="http://schemas.microsoft.com/office/drawing/2014/main" id="{A6DFAA5E-2CF4-0828-CC45-F0CBB6FBAD08}"/>
              </a:ext>
            </a:extLst>
          </p:cNvPr>
          <p:cNvGrpSpPr/>
          <p:nvPr userDrawn="1"/>
        </p:nvGrpSpPr>
        <p:grpSpPr>
          <a:xfrm>
            <a:off x="138192" y="0"/>
            <a:ext cx="16930607" cy="9601200"/>
            <a:chOff x="-1910" y="151"/>
            <a:chExt cx="12191733" cy="6857849"/>
          </a:xfrm>
        </p:grpSpPr>
        <p:pic>
          <p:nvPicPr>
            <p:cNvPr id="7" name="Imagen 6">
              <a:extLst>
                <a:ext uri="{FF2B5EF4-FFF2-40B4-BE49-F238E27FC236}">
                  <a16:creationId xmlns:a16="http://schemas.microsoft.com/office/drawing/2014/main" id="{E62DB0D8-ED96-6109-5365-4DBEF64B105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8" name="Rectángulo 7">
              <a:extLst>
                <a:ext uri="{FF2B5EF4-FFF2-40B4-BE49-F238E27FC236}">
                  <a16:creationId xmlns:a16="http://schemas.microsoft.com/office/drawing/2014/main" id="{2ACE68EA-9356-34C5-B44E-DAF2D28FED69}"/>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17963942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75704" y="640080"/>
            <a:ext cx="5505132" cy="2240280"/>
          </a:xfrm>
        </p:spPr>
        <p:txBody>
          <a:bodyPr anchor="b"/>
          <a:lstStyle>
            <a:lvl1pPr>
              <a:defRPr sz="4480"/>
            </a:lvl1pPr>
          </a:lstStyle>
          <a:p>
            <a:r>
              <a:rPr lang="es-ES"/>
              <a:t>Haga clic para modificar el estilo de título del patrón</a:t>
            </a:r>
            <a:endParaRPr lang="en-US" dirty="0"/>
          </a:p>
        </p:txBody>
      </p:sp>
      <p:sp>
        <p:nvSpPr>
          <p:cNvPr id="3" name="Content Placeholder 2"/>
          <p:cNvSpPr>
            <a:spLocks noGrp="1"/>
          </p:cNvSpPr>
          <p:nvPr>
            <p:ph idx="1"/>
          </p:nvPr>
        </p:nvSpPr>
        <p:spPr>
          <a:xfrm>
            <a:off x="7256463" y="1382396"/>
            <a:ext cx="8641080" cy="6823075"/>
          </a:xfrm>
        </p:spPr>
        <p:txBody>
          <a:bodyPr/>
          <a:lstStyle>
            <a:lvl1pPr>
              <a:defRPr sz="4480"/>
            </a:lvl1pPr>
            <a:lvl2pPr>
              <a:defRPr sz="3920"/>
            </a:lvl2pPr>
            <a:lvl3pPr>
              <a:defRPr sz="3360"/>
            </a:lvl3pPr>
            <a:lvl4pPr>
              <a:defRPr sz="2800"/>
            </a:lvl4pPr>
            <a:lvl5pPr>
              <a:defRPr sz="2800"/>
            </a:lvl5pPr>
            <a:lvl6pPr>
              <a:defRPr sz="2800"/>
            </a:lvl6pPr>
            <a:lvl7pPr>
              <a:defRPr sz="2800"/>
            </a:lvl7pPr>
            <a:lvl8pPr>
              <a:defRPr sz="2800"/>
            </a:lvl8pPr>
            <a:lvl9pPr>
              <a:defRPr sz="2800"/>
            </a:lvl9pPr>
          </a:lstStyle>
          <a:p>
            <a:pPr lvl="0"/>
            <a:r>
              <a:rPr lang="es-ES"/>
              <a:t>Editar los estilos de texto del patrón
Segundo nivel
Tercer nivel
Cuarto nivel
Quinto nivel</a:t>
            </a:r>
            <a:endParaRPr lang="en-US" dirty="0"/>
          </a:p>
        </p:txBody>
      </p:sp>
      <p:sp>
        <p:nvSpPr>
          <p:cNvPr id="4" name="Text Placeholder 3"/>
          <p:cNvSpPr>
            <a:spLocks noGrp="1"/>
          </p:cNvSpPr>
          <p:nvPr>
            <p:ph type="body" sz="half" idx="2"/>
          </p:nvPr>
        </p:nvSpPr>
        <p:spPr>
          <a:xfrm>
            <a:off x="1175704" y="2880360"/>
            <a:ext cx="5505132" cy="5336223"/>
          </a:xfrm>
        </p:spPr>
        <p:txBody>
          <a:bodyPr/>
          <a:lstStyle>
            <a:lvl1pPr marL="0" indent="0">
              <a:buNone/>
              <a:defRPr sz="2240"/>
            </a:lvl1pPr>
            <a:lvl2pPr marL="640080" indent="0">
              <a:buNone/>
              <a:defRPr sz="1960"/>
            </a:lvl2pPr>
            <a:lvl3pPr marL="1280160" indent="0">
              <a:buNone/>
              <a:defRPr sz="1680"/>
            </a:lvl3pPr>
            <a:lvl4pPr marL="1920240" indent="0">
              <a:buNone/>
              <a:defRPr sz="1400"/>
            </a:lvl4pPr>
            <a:lvl5pPr marL="2560320" indent="0">
              <a:buNone/>
              <a:defRPr sz="1400"/>
            </a:lvl5pPr>
            <a:lvl6pPr marL="3200400" indent="0">
              <a:buNone/>
              <a:defRPr sz="1400"/>
            </a:lvl6pPr>
            <a:lvl7pPr marL="3840480" indent="0">
              <a:buNone/>
              <a:defRPr sz="1400"/>
            </a:lvl7pPr>
            <a:lvl8pPr marL="4480560" indent="0">
              <a:buNone/>
              <a:defRPr sz="1400"/>
            </a:lvl8pPr>
            <a:lvl9pPr marL="5120640" indent="0">
              <a:buNone/>
              <a:defRPr sz="1400"/>
            </a:lvl9p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398CBDEF-229F-C7C8-E6DA-38C3E085FCC2}"/>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C5634072-6C36-102A-68C9-3CC7EAA942C0}"/>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23EF9866-120C-63EB-5D70-797F65593EF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5F2A07B0-45B8-19DC-52AB-87AA49BDE901}"/>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13685120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grpSp>
        <p:nvGrpSpPr>
          <p:cNvPr id="8" name="Grupo 7">
            <a:extLst>
              <a:ext uri="{FF2B5EF4-FFF2-40B4-BE49-F238E27FC236}">
                <a16:creationId xmlns:a16="http://schemas.microsoft.com/office/drawing/2014/main" id="{30C82854-337A-26DD-0F1A-67E823E708D4}"/>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D9EFFBB7-072F-5D5D-7291-4A7D474EC5C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9E3419A2-B7D5-A4FA-4072-4D9459E66998}"/>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40594964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75704" y="640080"/>
            <a:ext cx="5505132" cy="2240280"/>
          </a:xfrm>
        </p:spPr>
        <p:txBody>
          <a:bodyPr anchor="b"/>
          <a:lstStyle>
            <a:lvl1pPr>
              <a:defRPr sz="448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7256463" y="1382396"/>
            <a:ext cx="8641080" cy="6823075"/>
          </a:xfrm>
        </p:spPr>
        <p:txBody>
          <a:bodyPr anchor="t"/>
          <a:lstStyle>
            <a:lvl1pPr marL="0" indent="0">
              <a:buNone/>
              <a:defRPr sz="4480"/>
            </a:lvl1pPr>
            <a:lvl2pPr marL="640080" indent="0">
              <a:buNone/>
              <a:defRPr sz="3920"/>
            </a:lvl2pPr>
            <a:lvl3pPr marL="1280160" indent="0">
              <a:buNone/>
              <a:defRPr sz="3360"/>
            </a:lvl3pPr>
            <a:lvl4pPr marL="1920240" indent="0">
              <a:buNone/>
              <a:defRPr sz="2800"/>
            </a:lvl4pPr>
            <a:lvl5pPr marL="2560320" indent="0">
              <a:buNone/>
              <a:defRPr sz="2800"/>
            </a:lvl5pPr>
            <a:lvl6pPr marL="3200400" indent="0">
              <a:buNone/>
              <a:defRPr sz="2800"/>
            </a:lvl6pPr>
            <a:lvl7pPr marL="3840480" indent="0">
              <a:buNone/>
              <a:defRPr sz="2800"/>
            </a:lvl7pPr>
            <a:lvl8pPr marL="4480560" indent="0">
              <a:buNone/>
              <a:defRPr sz="2800"/>
            </a:lvl8pPr>
            <a:lvl9pPr marL="5120640" indent="0">
              <a:buNone/>
              <a:defRPr sz="28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1175704" y="2880360"/>
            <a:ext cx="5505132" cy="5336223"/>
          </a:xfrm>
        </p:spPr>
        <p:txBody>
          <a:bodyPr/>
          <a:lstStyle>
            <a:lvl1pPr marL="0" indent="0">
              <a:buNone/>
              <a:defRPr sz="2240"/>
            </a:lvl1pPr>
            <a:lvl2pPr marL="640080" indent="0">
              <a:buNone/>
              <a:defRPr sz="1960"/>
            </a:lvl2pPr>
            <a:lvl3pPr marL="1280160" indent="0">
              <a:buNone/>
              <a:defRPr sz="1680"/>
            </a:lvl3pPr>
            <a:lvl4pPr marL="1920240" indent="0">
              <a:buNone/>
              <a:defRPr sz="1400"/>
            </a:lvl4pPr>
            <a:lvl5pPr marL="2560320" indent="0">
              <a:buNone/>
              <a:defRPr sz="1400"/>
            </a:lvl5pPr>
            <a:lvl6pPr marL="3200400" indent="0">
              <a:buNone/>
              <a:defRPr sz="1400"/>
            </a:lvl6pPr>
            <a:lvl7pPr marL="3840480" indent="0">
              <a:buNone/>
              <a:defRPr sz="1400"/>
            </a:lvl7pPr>
            <a:lvl8pPr marL="4480560" indent="0">
              <a:buNone/>
              <a:defRPr sz="1400"/>
            </a:lvl8pPr>
            <a:lvl9pPr marL="5120640" indent="0">
              <a:buNone/>
              <a:defRPr sz="1400"/>
            </a:lvl9p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C9EE6EDE-85AC-7B04-D077-25FCD2789B0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D39117EF-FDC5-B95E-46F0-485519D7A5AC}"/>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72A5EC63-E899-96BF-05D2-3403488389C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35BCDDF2-2EAD-C99A-A843-E81502E8BB68}"/>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3795792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366F917A-8956-90AF-1F2F-5E8EF8DF6E3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FECF386E-AC6A-D29A-D8DE-C93D4E3564A2}"/>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55A32002-5D9C-455C-1A64-56FCC407F77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264BBA89-9E2C-81CE-275C-2A8192AA835C}"/>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944186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2214860" y="511175"/>
            <a:ext cx="3680460" cy="8136573"/>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173480" y="511175"/>
            <a:ext cx="10828020" cy="8136573"/>
          </a:xfrm>
        </p:spPr>
        <p:txBody>
          <a:bodyPr vert="eaVert"/>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D78201D5-BA54-20B3-FE2E-E0D061DB6C3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D858D269-08B4-B8AB-6325-CB24D26CA6F8}"/>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EE091BA2-E2C2-DED8-576C-BFF23787611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903B790C-76B4-28A4-DD64-0E9DC30EFDAA}"/>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0548241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164590" y="2393634"/>
            <a:ext cx="14721840" cy="3993832"/>
          </a:xfrm>
        </p:spPr>
        <p:txBody>
          <a:bodyPr anchor="b"/>
          <a:lstStyle>
            <a:lvl1pPr>
              <a:defRPr sz="84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164590" y="6425249"/>
            <a:ext cx="14721840" cy="2100262"/>
          </a:xfrm>
        </p:spPr>
        <p:txBody>
          <a:bodyPr/>
          <a:lstStyle>
            <a:lvl1pPr marL="0" indent="0">
              <a:buNone/>
              <a:defRPr sz="3360">
                <a:solidFill>
                  <a:schemeClr val="tx1">
                    <a:tint val="75000"/>
                  </a:schemeClr>
                </a:solidFill>
              </a:defRPr>
            </a:lvl1pPr>
            <a:lvl2pPr marL="640080" indent="0">
              <a:buNone/>
              <a:defRPr sz="2800">
                <a:solidFill>
                  <a:schemeClr val="tx1">
                    <a:tint val="75000"/>
                  </a:schemeClr>
                </a:solidFill>
              </a:defRPr>
            </a:lvl2pPr>
            <a:lvl3pPr marL="1280160" indent="0">
              <a:buNone/>
              <a:defRPr sz="2520">
                <a:solidFill>
                  <a:schemeClr val="tx1">
                    <a:tint val="75000"/>
                  </a:schemeClr>
                </a:solidFill>
              </a:defRPr>
            </a:lvl3pPr>
            <a:lvl4pPr marL="1920240" indent="0">
              <a:buNone/>
              <a:defRPr sz="2240">
                <a:solidFill>
                  <a:schemeClr val="tx1">
                    <a:tint val="75000"/>
                  </a:schemeClr>
                </a:solidFill>
              </a:defRPr>
            </a:lvl4pPr>
            <a:lvl5pPr marL="2560320" indent="0">
              <a:buNone/>
              <a:defRPr sz="2240">
                <a:solidFill>
                  <a:schemeClr val="tx1">
                    <a:tint val="75000"/>
                  </a:schemeClr>
                </a:solidFill>
              </a:defRPr>
            </a:lvl5pPr>
            <a:lvl6pPr marL="3200400" indent="0">
              <a:buNone/>
              <a:defRPr sz="2240">
                <a:solidFill>
                  <a:schemeClr val="tx1">
                    <a:tint val="75000"/>
                  </a:schemeClr>
                </a:solidFill>
              </a:defRPr>
            </a:lvl6pPr>
            <a:lvl7pPr marL="3840480" indent="0">
              <a:buNone/>
              <a:defRPr sz="2240">
                <a:solidFill>
                  <a:schemeClr val="tx1">
                    <a:tint val="75000"/>
                  </a:schemeClr>
                </a:solidFill>
              </a:defRPr>
            </a:lvl7pPr>
            <a:lvl8pPr marL="4480560" indent="0">
              <a:buNone/>
              <a:defRPr sz="2240">
                <a:solidFill>
                  <a:schemeClr val="tx1">
                    <a:tint val="75000"/>
                  </a:schemeClr>
                </a:solidFill>
              </a:defRPr>
            </a:lvl8pPr>
            <a:lvl9pPr marL="5120640" indent="0">
              <a:buNone/>
              <a:defRPr sz="2240">
                <a:solidFill>
                  <a:schemeClr val="tx1">
                    <a:tint val="75000"/>
                  </a:schemeClr>
                </a:solidFill>
              </a:defRPr>
            </a:lvl9p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10"/>
          </p:nvPr>
        </p:nvSpPr>
        <p:spPr/>
        <p:txBody>
          <a:bodyPr/>
          <a:lstStyle/>
          <a:p>
            <a:fld id="{4B1324FF-4ED1-43C6-9529-D2419A3ED1C2}" type="datetimeFigureOut">
              <a:rPr lang="es-PE" smtClean="0"/>
              <a:t>19/07/2023</a:t>
            </a:fld>
            <a:endParaRPr lang="es-PE"/>
          </a:p>
        </p:txBody>
      </p:sp>
      <p:sp>
        <p:nvSpPr>
          <p:cNvPr id="5" name="Footer Placeholder 4"/>
          <p:cNvSpPr>
            <a:spLocks noGrp="1"/>
          </p:cNvSpPr>
          <p:nvPr>
            <p:ph type="ftr" sz="quarter" idx="11"/>
          </p:nvPr>
        </p:nvSpPr>
        <p:spPr/>
        <p:txBody>
          <a:bodyPr/>
          <a:lstStyle/>
          <a:p>
            <a:endParaRPr lang="es-PE"/>
          </a:p>
        </p:txBody>
      </p:sp>
      <p:sp>
        <p:nvSpPr>
          <p:cNvPr id="6" name="Slide Number Placeholder 5"/>
          <p:cNvSpPr>
            <a:spLocks noGrp="1"/>
          </p:cNvSpPr>
          <p:nvPr>
            <p:ph type="sldNum" sz="quarter" idx="12"/>
          </p:nvPr>
        </p:nvSpPr>
        <p:spPr/>
        <p:txBody>
          <a:body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8CBCFA71-1F24-0E43-7148-AEFFC98D7B6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A882DD65-CF66-0422-539E-9637D252FC37}"/>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F0A1E666-2D6F-88BE-15F6-A85315CF307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6D448438-1A70-78CB-B35B-A6219B6E28DF}"/>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9958481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173480" y="2555875"/>
            <a:ext cx="7254240" cy="6091873"/>
          </a:xfrm>
        </p:spPr>
        <p:txBody>
          <a:bodyPr/>
          <a:lstStyle/>
          <a:p>
            <a:pPr lvl="0"/>
            <a:r>
              <a:rPr lang="es-ES"/>
              <a:t>Editar los estilos de texto del patrón
Segundo nivel
Tercer nivel
Cuarto nivel
Quinto nivel</a:t>
            </a:r>
            <a:endParaRPr lang="en-US" dirty="0"/>
          </a:p>
        </p:txBody>
      </p:sp>
      <p:sp>
        <p:nvSpPr>
          <p:cNvPr id="4" name="Content Placeholder 3"/>
          <p:cNvSpPr>
            <a:spLocks noGrp="1"/>
          </p:cNvSpPr>
          <p:nvPr>
            <p:ph sz="half" idx="2"/>
          </p:nvPr>
        </p:nvSpPr>
        <p:spPr>
          <a:xfrm>
            <a:off x="8641080" y="2555875"/>
            <a:ext cx="7254240" cy="6091873"/>
          </a:xfrm>
        </p:spPr>
        <p:txBody>
          <a:body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9BD679F1-5DFF-AA77-5635-37D87078410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5F208C60-CC23-05B8-293D-4FAEBF9783DA}"/>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00AF8827-B36F-25AD-E193-4CDDB204020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A061B0B3-7E16-F611-5943-315F568312BA}"/>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14677063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1175703" y="511176"/>
            <a:ext cx="14721840" cy="1855788"/>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75704" y="2353628"/>
            <a:ext cx="7220902" cy="1153477"/>
          </a:xfrm>
        </p:spPr>
        <p:txBody>
          <a:bodyPr anchor="b"/>
          <a:lstStyle>
            <a:lvl1pPr marL="0" indent="0">
              <a:buNone/>
              <a:defRPr sz="3360" b="1"/>
            </a:lvl1pPr>
            <a:lvl2pPr marL="640080" indent="0">
              <a:buNone/>
              <a:defRPr sz="2800" b="1"/>
            </a:lvl2pPr>
            <a:lvl3pPr marL="1280160" indent="0">
              <a:buNone/>
              <a:defRPr sz="2520" b="1"/>
            </a:lvl3pPr>
            <a:lvl4pPr marL="1920240" indent="0">
              <a:buNone/>
              <a:defRPr sz="2240" b="1"/>
            </a:lvl4pPr>
            <a:lvl5pPr marL="2560320" indent="0">
              <a:buNone/>
              <a:defRPr sz="2240" b="1"/>
            </a:lvl5pPr>
            <a:lvl6pPr marL="3200400" indent="0">
              <a:buNone/>
              <a:defRPr sz="2240" b="1"/>
            </a:lvl6pPr>
            <a:lvl7pPr marL="3840480" indent="0">
              <a:buNone/>
              <a:defRPr sz="2240" b="1"/>
            </a:lvl7pPr>
            <a:lvl8pPr marL="4480560" indent="0">
              <a:buNone/>
              <a:defRPr sz="2240" b="1"/>
            </a:lvl8pPr>
            <a:lvl9pPr marL="5120640" indent="0">
              <a:buNone/>
              <a:defRPr sz="2240" b="1"/>
            </a:lvl9pPr>
          </a:lstStyle>
          <a:p>
            <a:pPr lvl="0"/>
            <a:r>
              <a:rPr lang="es-ES"/>
              <a:t>Editar los estilos de texto del patrón
Segundo nivel
Tercer nivel
Cuarto nivel
Quinto nivel</a:t>
            </a:r>
            <a:endParaRPr lang="en-US" dirty="0"/>
          </a:p>
        </p:txBody>
      </p:sp>
      <p:sp>
        <p:nvSpPr>
          <p:cNvPr id="4" name="Content Placeholder 3"/>
          <p:cNvSpPr>
            <a:spLocks noGrp="1"/>
          </p:cNvSpPr>
          <p:nvPr>
            <p:ph sz="half" idx="2"/>
          </p:nvPr>
        </p:nvSpPr>
        <p:spPr>
          <a:xfrm>
            <a:off x="1175704" y="3507105"/>
            <a:ext cx="7220902" cy="5158423"/>
          </a:xfrm>
        </p:spPr>
        <p:txBody>
          <a:bodyPr/>
          <a:lstStyle/>
          <a:p>
            <a:pPr lvl="0"/>
            <a:r>
              <a:rPr lang="es-ES"/>
              <a:t>Editar los estilos de texto del patrón
Segundo nivel
Tercer nivel
Cuarto nivel
Quinto nivel</a:t>
            </a:r>
            <a:endParaRPr lang="en-US" dirty="0"/>
          </a:p>
        </p:txBody>
      </p:sp>
      <p:sp>
        <p:nvSpPr>
          <p:cNvPr id="5" name="Text Placeholder 4"/>
          <p:cNvSpPr>
            <a:spLocks noGrp="1"/>
          </p:cNvSpPr>
          <p:nvPr>
            <p:ph type="body" sz="quarter" idx="3"/>
          </p:nvPr>
        </p:nvSpPr>
        <p:spPr>
          <a:xfrm>
            <a:off x="8641080" y="2353628"/>
            <a:ext cx="7256463" cy="1153477"/>
          </a:xfrm>
        </p:spPr>
        <p:txBody>
          <a:bodyPr anchor="b"/>
          <a:lstStyle>
            <a:lvl1pPr marL="0" indent="0">
              <a:buNone/>
              <a:defRPr sz="3360" b="1"/>
            </a:lvl1pPr>
            <a:lvl2pPr marL="640080" indent="0">
              <a:buNone/>
              <a:defRPr sz="2800" b="1"/>
            </a:lvl2pPr>
            <a:lvl3pPr marL="1280160" indent="0">
              <a:buNone/>
              <a:defRPr sz="2520" b="1"/>
            </a:lvl3pPr>
            <a:lvl4pPr marL="1920240" indent="0">
              <a:buNone/>
              <a:defRPr sz="2240" b="1"/>
            </a:lvl4pPr>
            <a:lvl5pPr marL="2560320" indent="0">
              <a:buNone/>
              <a:defRPr sz="2240" b="1"/>
            </a:lvl5pPr>
            <a:lvl6pPr marL="3200400" indent="0">
              <a:buNone/>
              <a:defRPr sz="2240" b="1"/>
            </a:lvl6pPr>
            <a:lvl7pPr marL="3840480" indent="0">
              <a:buNone/>
              <a:defRPr sz="2240" b="1"/>
            </a:lvl7pPr>
            <a:lvl8pPr marL="4480560" indent="0">
              <a:buNone/>
              <a:defRPr sz="2240" b="1"/>
            </a:lvl8pPr>
            <a:lvl9pPr marL="5120640" indent="0">
              <a:buNone/>
              <a:defRPr sz="2240" b="1"/>
            </a:lvl9pPr>
          </a:lstStyle>
          <a:p>
            <a:pPr lvl="0"/>
            <a:r>
              <a:rPr lang="es-ES"/>
              <a:t>Editar los estilos de texto del patrón
Segundo nivel
Tercer nivel
Cuarto nivel
Quinto nivel</a:t>
            </a:r>
            <a:endParaRPr lang="en-US" dirty="0"/>
          </a:p>
        </p:txBody>
      </p:sp>
      <p:sp>
        <p:nvSpPr>
          <p:cNvPr id="6" name="Content Placeholder 5"/>
          <p:cNvSpPr>
            <a:spLocks noGrp="1"/>
          </p:cNvSpPr>
          <p:nvPr>
            <p:ph sz="quarter" idx="4"/>
          </p:nvPr>
        </p:nvSpPr>
        <p:spPr>
          <a:xfrm>
            <a:off x="8641080" y="3507105"/>
            <a:ext cx="7256463" cy="5158423"/>
          </a:xfrm>
        </p:spPr>
        <p:txBody>
          <a:bodyPr/>
          <a:lstStyle/>
          <a:p>
            <a:pPr lvl="0"/>
            <a:r>
              <a:rPr lang="es-ES"/>
              <a:t>Editar los estilos de texto del patrón
Segundo nivel
Tercer nivel
Cuarto nivel
Quinto nivel</a:t>
            </a:r>
            <a:endParaRPr lang="en-US" dirty="0"/>
          </a:p>
        </p:txBody>
      </p:sp>
      <p:sp>
        <p:nvSpPr>
          <p:cNvPr id="7" name="Date Placeholder 6"/>
          <p:cNvSpPr>
            <a:spLocks noGrp="1"/>
          </p:cNvSpPr>
          <p:nvPr>
            <p:ph type="dt" sz="half" idx="10"/>
          </p:nvPr>
        </p:nvSpPr>
        <p:spPr/>
        <p:txBody>
          <a:bodyPr/>
          <a:lstStyle/>
          <a:p>
            <a:fld id="{4B1324FF-4ED1-43C6-9529-D2419A3ED1C2}" type="datetimeFigureOut">
              <a:rPr lang="es-PE" smtClean="0"/>
              <a:t>19/07/2023</a:t>
            </a:fld>
            <a:endParaRPr lang="es-PE"/>
          </a:p>
        </p:txBody>
      </p:sp>
      <p:sp>
        <p:nvSpPr>
          <p:cNvPr id="8" name="Footer Placeholder 7"/>
          <p:cNvSpPr>
            <a:spLocks noGrp="1"/>
          </p:cNvSpPr>
          <p:nvPr>
            <p:ph type="ftr" sz="quarter" idx="11"/>
          </p:nvPr>
        </p:nvSpPr>
        <p:spPr/>
        <p:txBody>
          <a:bodyPr/>
          <a:lstStyle/>
          <a:p>
            <a:endParaRPr lang="es-PE"/>
          </a:p>
        </p:txBody>
      </p:sp>
      <p:sp>
        <p:nvSpPr>
          <p:cNvPr id="9" name="Slide Number Placeholder 8"/>
          <p:cNvSpPr>
            <a:spLocks noGrp="1"/>
          </p:cNvSpPr>
          <p:nvPr>
            <p:ph type="sldNum" sz="quarter" idx="12"/>
          </p:nvPr>
        </p:nvSpPr>
        <p:spPr/>
        <p:txBody>
          <a:bodyPr/>
          <a:lstStyle/>
          <a:p>
            <a:fld id="{EDA0E441-4906-4F1E-A202-EE88B8C7F65E}" type="slidenum">
              <a:rPr lang="es-PE" smtClean="0"/>
              <a:t>‹#›</a:t>
            </a:fld>
            <a:endParaRPr lang="es-PE"/>
          </a:p>
        </p:txBody>
      </p:sp>
      <p:pic>
        <p:nvPicPr>
          <p:cNvPr id="10" name="Imagen 9">
            <a:extLst>
              <a:ext uri="{FF2B5EF4-FFF2-40B4-BE49-F238E27FC236}">
                <a16:creationId xmlns:a16="http://schemas.microsoft.com/office/drawing/2014/main" id="{4A1EE691-A8E5-CE0F-2C6F-27B8D378FA0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11" name="Grupo 10">
            <a:extLst>
              <a:ext uri="{FF2B5EF4-FFF2-40B4-BE49-F238E27FC236}">
                <a16:creationId xmlns:a16="http://schemas.microsoft.com/office/drawing/2014/main" id="{5978252E-39E4-9078-1178-D65152348B93}"/>
              </a:ext>
            </a:extLst>
          </p:cNvPr>
          <p:cNvGrpSpPr/>
          <p:nvPr userDrawn="1"/>
        </p:nvGrpSpPr>
        <p:grpSpPr>
          <a:xfrm>
            <a:off x="138192" y="0"/>
            <a:ext cx="16930607" cy="9601200"/>
            <a:chOff x="-1910" y="151"/>
            <a:chExt cx="12191733" cy="6857849"/>
          </a:xfrm>
        </p:grpSpPr>
        <p:pic>
          <p:nvPicPr>
            <p:cNvPr id="12" name="Imagen 11">
              <a:extLst>
                <a:ext uri="{FF2B5EF4-FFF2-40B4-BE49-F238E27FC236}">
                  <a16:creationId xmlns:a16="http://schemas.microsoft.com/office/drawing/2014/main" id="{17255A52-26BB-9720-E0DB-61946C440A1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3" name="Rectángulo 12">
              <a:extLst>
                <a:ext uri="{FF2B5EF4-FFF2-40B4-BE49-F238E27FC236}">
                  <a16:creationId xmlns:a16="http://schemas.microsoft.com/office/drawing/2014/main" id="{A35DD436-D87D-EE22-7F3D-E702A742AE68}"/>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1639988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4B1324FF-4ED1-43C6-9529-D2419A3ED1C2}" type="datetimeFigureOut">
              <a:rPr lang="es-PE" smtClean="0"/>
              <a:t>19/07/2023</a:t>
            </a:fld>
            <a:endParaRPr lang="es-PE"/>
          </a:p>
        </p:txBody>
      </p:sp>
      <p:sp>
        <p:nvSpPr>
          <p:cNvPr id="4" name="Footer Placeholder 3"/>
          <p:cNvSpPr>
            <a:spLocks noGrp="1"/>
          </p:cNvSpPr>
          <p:nvPr>
            <p:ph type="ftr" sz="quarter" idx="11"/>
          </p:nvPr>
        </p:nvSpPr>
        <p:spPr/>
        <p:txBody>
          <a:bodyPr/>
          <a:lstStyle/>
          <a:p>
            <a:endParaRPr lang="es-PE"/>
          </a:p>
        </p:txBody>
      </p:sp>
      <p:sp>
        <p:nvSpPr>
          <p:cNvPr id="5" name="Slide Number Placeholder 4"/>
          <p:cNvSpPr>
            <a:spLocks noGrp="1"/>
          </p:cNvSpPr>
          <p:nvPr>
            <p:ph type="sldNum" sz="quarter" idx="12"/>
          </p:nvPr>
        </p:nvSpPr>
        <p:spPr/>
        <p:txBody>
          <a:bodyPr/>
          <a:lstStyle/>
          <a:p>
            <a:fld id="{EDA0E441-4906-4F1E-A202-EE88B8C7F65E}" type="slidenum">
              <a:rPr lang="es-PE" smtClean="0"/>
              <a:t>‹#›</a:t>
            </a:fld>
            <a:endParaRPr lang="es-PE"/>
          </a:p>
        </p:txBody>
      </p:sp>
      <p:pic>
        <p:nvPicPr>
          <p:cNvPr id="6" name="Imagen 5">
            <a:extLst>
              <a:ext uri="{FF2B5EF4-FFF2-40B4-BE49-F238E27FC236}">
                <a16:creationId xmlns:a16="http://schemas.microsoft.com/office/drawing/2014/main" id="{849EBE09-7C87-54D9-527C-0B6F2F83F1B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7" name="Grupo 6">
            <a:extLst>
              <a:ext uri="{FF2B5EF4-FFF2-40B4-BE49-F238E27FC236}">
                <a16:creationId xmlns:a16="http://schemas.microsoft.com/office/drawing/2014/main" id="{C9052273-28DD-079A-AA29-A398C03926BA}"/>
              </a:ext>
            </a:extLst>
          </p:cNvPr>
          <p:cNvGrpSpPr/>
          <p:nvPr userDrawn="1"/>
        </p:nvGrpSpPr>
        <p:grpSpPr>
          <a:xfrm>
            <a:off x="138192" y="0"/>
            <a:ext cx="16930607" cy="9601200"/>
            <a:chOff x="-1910" y="151"/>
            <a:chExt cx="12191733" cy="6857849"/>
          </a:xfrm>
        </p:grpSpPr>
        <p:pic>
          <p:nvPicPr>
            <p:cNvPr id="8" name="Imagen 7">
              <a:extLst>
                <a:ext uri="{FF2B5EF4-FFF2-40B4-BE49-F238E27FC236}">
                  <a16:creationId xmlns:a16="http://schemas.microsoft.com/office/drawing/2014/main" id="{35D0F2A9-ABC6-4096-C973-19CF0133DE9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9" name="Rectángulo 8">
              <a:extLst>
                <a:ext uri="{FF2B5EF4-FFF2-40B4-BE49-F238E27FC236}">
                  <a16:creationId xmlns:a16="http://schemas.microsoft.com/office/drawing/2014/main" id="{C6C282A6-CE93-284E-FF04-7E60893720FC}"/>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9003253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1324FF-4ED1-43C6-9529-D2419A3ED1C2}" type="datetimeFigureOut">
              <a:rPr lang="es-PE" smtClean="0"/>
              <a:t>19/07/2023</a:t>
            </a:fld>
            <a:endParaRPr lang="es-PE"/>
          </a:p>
        </p:txBody>
      </p:sp>
      <p:sp>
        <p:nvSpPr>
          <p:cNvPr id="3" name="Footer Placeholder 2"/>
          <p:cNvSpPr>
            <a:spLocks noGrp="1"/>
          </p:cNvSpPr>
          <p:nvPr>
            <p:ph type="ftr" sz="quarter" idx="11"/>
          </p:nvPr>
        </p:nvSpPr>
        <p:spPr/>
        <p:txBody>
          <a:bodyPr/>
          <a:lstStyle/>
          <a:p>
            <a:endParaRPr lang="es-PE"/>
          </a:p>
        </p:txBody>
      </p:sp>
      <p:sp>
        <p:nvSpPr>
          <p:cNvPr id="4" name="Slide Number Placeholder 3"/>
          <p:cNvSpPr>
            <a:spLocks noGrp="1"/>
          </p:cNvSpPr>
          <p:nvPr>
            <p:ph type="sldNum" sz="quarter" idx="12"/>
          </p:nvPr>
        </p:nvSpPr>
        <p:spPr/>
        <p:txBody>
          <a:bodyPr/>
          <a:lstStyle/>
          <a:p>
            <a:fld id="{EDA0E441-4906-4F1E-A202-EE88B8C7F65E}" type="slidenum">
              <a:rPr lang="es-PE" smtClean="0"/>
              <a:t>‹#›</a:t>
            </a:fld>
            <a:endParaRPr lang="es-PE"/>
          </a:p>
        </p:txBody>
      </p:sp>
      <p:pic>
        <p:nvPicPr>
          <p:cNvPr id="5" name="Imagen 4">
            <a:extLst>
              <a:ext uri="{FF2B5EF4-FFF2-40B4-BE49-F238E27FC236}">
                <a16:creationId xmlns:a16="http://schemas.microsoft.com/office/drawing/2014/main" id="{0940AF95-0AF8-8E6E-D41E-2D5FC820F30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6" name="Grupo 5">
            <a:extLst>
              <a:ext uri="{FF2B5EF4-FFF2-40B4-BE49-F238E27FC236}">
                <a16:creationId xmlns:a16="http://schemas.microsoft.com/office/drawing/2014/main" id="{E9D74452-2212-3B11-BEC9-79793A549B89}"/>
              </a:ext>
            </a:extLst>
          </p:cNvPr>
          <p:cNvGrpSpPr/>
          <p:nvPr userDrawn="1"/>
        </p:nvGrpSpPr>
        <p:grpSpPr>
          <a:xfrm>
            <a:off x="138192" y="0"/>
            <a:ext cx="16930607" cy="9601200"/>
            <a:chOff x="-1910" y="151"/>
            <a:chExt cx="12191733" cy="6857849"/>
          </a:xfrm>
        </p:grpSpPr>
        <p:pic>
          <p:nvPicPr>
            <p:cNvPr id="7" name="Imagen 6">
              <a:extLst>
                <a:ext uri="{FF2B5EF4-FFF2-40B4-BE49-F238E27FC236}">
                  <a16:creationId xmlns:a16="http://schemas.microsoft.com/office/drawing/2014/main" id="{EFCDCE9C-7197-83D6-14AF-0478DE0F8B2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8" name="Rectángulo 7">
              <a:extLst>
                <a:ext uri="{FF2B5EF4-FFF2-40B4-BE49-F238E27FC236}">
                  <a16:creationId xmlns:a16="http://schemas.microsoft.com/office/drawing/2014/main" id="{BE53E809-AECD-7C2B-DDBC-F7BD894F7B06}"/>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6337153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75704" y="640080"/>
            <a:ext cx="5505132" cy="2240280"/>
          </a:xfrm>
        </p:spPr>
        <p:txBody>
          <a:bodyPr anchor="b"/>
          <a:lstStyle>
            <a:lvl1pPr>
              <a:defRPr sz="4480"/>
            </a:lvl1pPr>
          </a:lstStyle>
          <a:p>
            <a:r>
              <a:rPr lang="es-ES"/>
              <a:t>Haga clic para modificar el estilo de título del patrón</a:t>
            </a:r>
            <a:endParaRPr lang="en-US" dirty="0"/>
          </a:p>
        </p:txBody>
      </p:sp>
      <p:sp>
        <p:nvSpPr>
          <p:cNvPr id="3" name="Content Placeholder 2"/>
          <p:cNvSpPr>
            <a:spLocks noGrp="1"/>
          </p:cNvSpPr>
          <p:nvPr>
            <p:ph idx="1"/>
          </p:nvPr>
        </p:nvSpPr>
        <p:spPr>
          <a:xfrm>
            <a:off x="7256463" y="1382396"/>
            <a:ext cx="8641080" cy="6823075"/>
          </a:xfrm>
        </p:spPr>
        <p:txBody>
          <a:bodyPr/>
          <a:lstStyle>
            <a:lvl1pPr>
              <a:defRPr sz="4480"/>
            </a:lvl1pPr>
            <a:lvl2pPr>
              <a:defRPr sz="3920"/>
            </a:lvl2pPr>
            <a:lvl3pPr>
              <a:defRPr sz="3360"/>
            </a:lvl3pPr>
            <a:lvl4pPr>
              <a:defRPr sz="2800"/>
            </a:lvl4pPr>
            <a:lvl5pPr>
              <a:defRPr sz="2800"/>
            </a:lvl5pPr>
            <a:lvl6pPr>
              <a:defRPr sz="2800"/>
            </a:lvl6pPr>
            <a:lvl7pPr>
              <a:defRPr sz="2800"/>
            </a:lvl7pPr>
            <a:lvl8pPr>
              <a:defRPr sz="2800"/>
            </a:lvl8pPr>
            <a:lvl9pPr>
              <a:defRPr sz="2800"/>
            </a:lvl9pPr>
          </a:lstStyle>
          <a:p>
            <a:pPr lvl="0"/>
            <a:r>
              <a:rPr lang="es-ES"/>
              <a:t>Editar los estilos de texto del patrón
Segundo nivel
Tercer nivel
Cuarto nivel
Quinto nivel</a:t>
            </a:r>
            <a:endParaRPr lang="en-US" dirty="0"/>
          </a:p>
        </p:txBody>
      </p:sp>
      <p:sp>
        <p:nvSpPr>
          <p:cNvPr id="4" name="Text Placeholder 3"/>
          <p:cNvSpPr>
            <a:spLocks noGrp="1"/>
          </p:cNvSpPr>
          <p:nvPr>
            <p:ph type="body" sz="half" idx="2"/>
          </p:nvPr>
        </p:nvSpPr>
        <p:spPr>
          <a:xfrm>
            <a:off x="1175704" y="2880360"/>
            <a:ext cx="5505132" cy="5336223"/>
          </a:xfrm>
        </p:spPr>
        <p:txBody>
          <a:bodyPr/>
          <a:lstStyle>
            <a:lvl1pPr marL="0" indent="0">
              <a:buNone/>
              <a:defRPr sz="2240"/>
            </a:lvl1pPr>
            <a:lvl2pPr marL="640080" indent="0">
              <a:buNone/>
              <a:defRPr sz="1960"/>
            </a:lvl2pPr>
            <a:lvl3pPr marL="1280160" indent="0">
              <a:buNone/>
              <a:defRPr sz="1680"/>
            </a:lvl3pPr>
            <a:lvl4pPr marL="1920240" indent="0">
              <a:buNone/>
              <a:defRPr sz="1400"/>
            </a:lvl4pPr>
            <a:lvl5pPr marL="2560320" indent="0">
              <a:buNone/>
              <a:defRPr sz="1400"/>
            </a:lvl5pPr>
            <a:lvl6pPr marL="3200400" indent="0">
              <a:buNone/>
              <a:defRPr sz="1400"/>
            </a:lvl6pPr>
            <a:lvl7pPr marL="3840480" indent="0">
              <a:buNone/>
              <a:defRPr sz="1400"/>
            </a:lvl7pPr>
            <a:lvl8pPr marL="4480560" indent="0">
              <a:buNone/>
              <a:defRPr sz="1400"/>
            </a:lvl8pPr>
            <a:lvl9pPr marL="5120640" indent="0">
              <a:buNone/>
              <a:defRPr sz="1400"/>
            </a:lvl9p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EABA5FD7-3E51-15AC-3150-743998F22D4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C7F304E1-8339-CEF5-AA07-C4F9BD8E3BAE}"/>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926CFA29-36A4-FAEC-5E48-A9F3700664B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00F3F61C-8F68-9B74-864D-37FC848B7049}"/>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14952737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175704" y="640080"/>
            <a:ext cx="5505132" cy="2240280"/>
          </a:xfrm>
        </p:spPr>
        <p:txBody>
          <a:bodyPr anchor="b"/>
          <a:lstStyle>
            <a:lvl1pPr>
              <a:defRPr sz="448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7256463" y="1382396"/>
            <a:ext cx="8641080" cy="6823075"/>
          </a:xfrm>
        </p:spPr>
        <p:txBody>
          <a:bodyPr anchor="t"/>
          <a:lstStyle>
            <a:lvl1pPr marL="0" indent="0">
              <a:buNone/>
              <a:defRPr sz="4480"/>
            </a:lvl1pPr>
            <a:lvl2pPr marL="640080" indent="0">
              <a:buNone/>
              <a:defRPr sz="3920"/>
            </a:lvl2pPr>
            <a:lvl3pPr marL="1280160" indent="0">
              <a:buNone/>
              <a:defRPr sz="3360"/>
            </a:lvl3pPr>
            <a:lvl4pPr marL="1920240" indent="0">
              <a:buNone/>
              <a:defRPr sz="2800"/>
            </a:lvl4pPr>
            <a:lvl5pPr marL="2560320" indent="0">
              <a:buNone/>
              <a:defRPr sz="2800"/>
            </a:lvl5pPr>
            <a:lvl6pPr marL="3200400" indent="0">
              <a:buNone/>
              <a:defRPr sz="2800"/>
            </a:lvl6pPr>
            <a:lvl7pPr marL="3840480" indent="0">
              <a:buNone/>
              <a:defRPr sz="2800"/>
            </a:lvl7pPr>
            <a:lvl8pPr marL="4480560" indent="0">
              <a:buNone/>
              <a:defRPr sz="2800"/>
            </a:lvl8pPr>
            <a:lvl9pPr marL="5120640" indent="0">
              <a:buNone/>
              <a:defRPr sz="28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1175704" y="2880360"/>
            <a:ext cx="5505132" cy="5336223"/>
          </a:xfrm>
        </p:spPr>
        <p:txBody>
          <a:bodyPr/>
          <a:lstStyle>
            <a:lvl1pPr marL="0" indent="0">
              <a:buNone/>
              <a:defRPr sz="2240"/>
            </a:lvl1pPr>
            <a:lvl2pPr marL="640080" indent="0">
              <a:buNone/>
              <a:defRPr sz="1960"/>
            </a:lvl2pPr>
            <a:lvl3pPr marL="1280160" indent="0">
              <a:buNone/>
              <a:defRPr sz="1680"/>
            </a:lvl3pPr>
            <a:lvl4pPr marL="1920240" indent="0">
              <a:buNone/>
              <a:defRPr sz="1400"/>
            </a:lvl4pPr>
            <a:lvl5pPr marL="2560320" indent="0">
              <a:buNone/>
              <a:defRPr sz="1400"/>
            </a:lvl5pPr>
            <a:lvl6pPr marL="3200400" indent="0">
              <a:buNone/>
              <a:defRPr sz="1400"/>
            </a:lvl6pPr>
            <a:lvl7pPr marL="3840480" indent="0">
              <a:buNone/>
              <a:defRPr sz="1400"/>
            </a:lvl7pPr>
            <a:lvl8pPr marL="4480560" indent="0">
              <a:buNone/>
              <a:defRPr sz="1400"/>
            </a:lvl8pPr>
            <a:lvl9pPr marL="5120640" indent="0">
              <a:buNone/>
              <a:defRPr sz="1400"/>
            </a:lvl9pPr>
          </a:lstStyle>
          <a:p>
            <a:pPr lvl="0"/>
            <a:r>
              <a:rPr lang="es-ES"/>
              <a:t>Editar los estilos de texto del patrón
Segundo nivel
Tercer nivel
Cuarto nivel
Quinto nivel</a:t>
            </a:r>
            <a:endParaRPr lang="en-US" dirty="0"/>
          </a:p>
        </p:txBody>
      </p:sp>
      <p:sp>
        <p:nvSpPr>
          <p:cNvPr id="5" name="Date Placeholder 4"/>
          <p:cNvSpPr>
            <a:spLocks noGrp="1"/>
          </p:cNvSpPr>
          <p:nvPr>
            <p:ph type="dt" sz="half" idx="10"/>
          </p:nvPr>
        </p:nvSpPr>
        <p:spPr/>
        <p:txBody>
          <a:bodyPr/>
          <a:lstStyle/>
          <a:p>
            <a:fld id="{4B1324FF-4ED1-43C6-9529-D2419A3ED1C2}" type="datetimeFigureOut">
              <a:rPr lang="es-PE" smtClean="0"/>
              <a:t>19/07/2023</a:t>
            </a:fld>
            <a:endParaRPr lang="es-PE"/>
          </a:p>
        </p:txBody>
      </p:sp>
      <p:sp>
        <p:nvSpPr>
          <p:cNvPr id="6" name="Footer Placeholder 5"/>
          <p:cNvSpPr>
            <a:spLocks noGrp="1"/>
          </p:cNvSpPr>
          <p:nvPr>
            <p:ph type="ftr" sz="quarter" idx="11"/>
          </p:nvPr>
        </p:nvSpPr>
        <p:spPr/>
        <p:txBody>
          <a:bodyPr/>
          <a:lstStyle/>
          <a:p>
            <a:endParaRPr lang="es-PE"/>
          </a:p>
        </p:txBody>
      </p:sp>
      <p:sp>
        <p:nvSpPr>
          <p:cNvPr id="7" name="Slide Number Placeholder 6"/>
          <p:cNvSpPr>
            <a:spLocks noGrp="1"/>
          </p:cNvSpPr>
          <p:nvPr>
            <p:ph type="sldNum" sz="quarter" idx="12"/>
          </p:nvPr>
        </p:nvSpPr>
        <p:spPr/>
        <p:txBody>
          <a:bodyPr/>
          <a:lstStyle/>
          <a:p>
            <a:fld id="{EDA0E441-4906-4F1E-A202-EE88B8C7F65E}" type="slidenum">
              <a:rPr lang="es-PE" smtClean="0"/>
              <a:t>‹#›</a:t>
            </a:fld>
            <a:endParaRPr lang="es-PE"/>
          </a:p>
        </p:txBody>
      </p:sp>
      <p:pic>
        <p:nvPicPr>
          <p:cNvPr id="8" name="Imagen 7">
            <a:extLst>
              <a:ext uri="{FF2B5EF4-FFF2-40B4-BE49-F238E27FC236}">
                <a16:creationId xmlns:a16="http://schemas.microsoft.com/office/drawing/2014/main" id="{FEB850FE-8A53-F98F-0946-B39F1904B52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9" name="Grupo 8">
            <a:extLst>
              <a:ext uri="{FF2B5EF4-FFF2-40B4-BE49-F238E27FC236}">
                <a16:creationId xmlns:a16="http://schemas.microsoft.com/office/drawing/2014/main" id="{6BCB685A-3610-4426-5AE9-5259EB7609BC}"/>
              </a:ext>
            </a:extLst>
          </p:cNvPr>
          <p:cNvGrpSpPr/>
          <p:nvPr userDrawn="1"/>
        </p:nvGrpSpPr>
        <p:grpSpPr>
          <a:xfrm>
            <a:off x="138192" y="0"/>
            <a:ext cx="16930607" cy="9601200"/>
            <a:chOff x="-1910" y="151"/>
            <a:chExt cx="12191733" cy="6857849"/>
          </a:xfrm>
        </p:grpSpPr>
        <p:pic>
          <p:nvPicPr>
            <p:cNvPr id="10" name="Imagen 9">
              <a:extLst>
                <a:ext uri="{FF2B5EF4-FFF2-40B4-BE49-F238E27FC236}">
                  <a16:creationId xmlns:a16="http://schemas.microsoft.com/office/drawing/2014/main" id="{5E287B19-FBB0-5970-82EF-0E50DA73DC4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1" name="Rectángulo 10">
              <a:extLst>
                <a:ext uri="{FF2B5EF4-FFF2-40B4-BE49-F238E27FC236}">
                  <a16:creationId xmlns:a16="http://schemas.microsoft.com/office/drawing/2014/main" id="{05C61697-5108-73CC-A3A2-603515DDAB56}"/>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38304694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3480" y="511176"/>
            <a:ext cx="14721840" cy="1855788"/>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73480" y="2555875"/>
            <a:ext cx="14721840" cy="6091873"/>
          </a:xfrm>
          <a:prstGeom prst="rect">
            <a:avLst/>
          </a:prstGeom>
        </p:spPr>
        <p:txBody>
          <a:bodyPr vert="horz" lIns="91440" tIns="45720" rIns="91440" bIns="45720" rtlCol="0">
            <a:normAutofit/>
          </a:body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2"/>
          </p:nvPr>
        </p:nvSpPr>
        <p:spPr>
          <a:xfrm>
            <a:off x="1173480" y="8898891"/>
            <a:ext cx="3840480" cy="511175"/>
          </a:xfrm>
          <a:prstGeom prst="rect">
            <a:avLst/>
          </a:prstGeom>
        </p:spPr>
        <p:txBody>
          <a:bodyPr vert="horz" lIns="91440" tIns="45720" rIns="91440" bIns="45720" rtlCol="0" anchor="ctr"/>
          <a:lstStyle>
            <a:lvl1pPr algn="l">
              <a:defRPr sz="1680">
                <a:solidFill>
                  <a:schemeClr val="tx1">
                    <a:tint val="75000"/>
                  </a:schemeClr>
                </a:solidFill>
              </a:defRPr>
            </a:lvl1pPr>
          </a:lstStyle>
          <a:p>
            <a:fld id="{4B1324FF-4ED1-43C6-9529-D2419A3ED1C2}" type="datetimeFigureOut">
              <a:rPr lang="es-PE" smtClean="0"/>
              <a:t>19/07/2023</a:t>
            </a:fld>
            <a:endParaRPr lang="es-PE"/>
          </a:p>
        </p:txBody>
      </p:sp>
      <p:sp>
        <p:nvSpPr>
          <p:cNvPr id="5" name="Footer Placeholder 4"/>
          <p:cNvSpPr>
            <a:spLocks noGrp="1"/>
          </p:cNvSpPr>
          <p:nvPr>
            <p:ph type="ftr" sz="quarter" idx="3"/>
          </p:nvPr>
        </p:nvSpPr>
        <p:spPr>
          <a:xfrm>
            <a:off x="5654040" y="8898891"/>
            <a:ext cx="5760720" cy="511175"/>
          </a:xfrm>
          <a:prstGeom prst="rect">
            <a:avLst/>
          </a:prstGeom>
        </p:spPr>
        <p:txBody>
          <a:bodyPr vert="horz" lIns="91440" tIns="45720" rIns="91440" bIns="45720" rtlCol="0" anchor="ctr"/>
          <a:lstStyle>
            <a:lvl1pPr algn="ctr">
              <a:defRPr sz="1680">
                <a:solidFill>
                  <a:schemeClr val="tx1">
                    <a:tint val="75000"/>
                  </a:schemeClr>
                </a:solidFill>
              </a:defRPr>
            </a:lvl1pPr>
          </a:lstStyle>
          <a:p>
            <a:endParaRPr lang="es-PE"/>
          </a:p>
        </p:txBody>
      </p:sp>
      <p:sp>
        <p:nvSpPr>
          <p:cNvPr id="6" name="Slide Number Placeholder 5"/>
          <p:cNvSpPr>
            <a:spLocks noGrp="1"/>
          </p:cNvSpPr>
          <p:nvPr>
            <p:ph type="sldNum" sz="quarter" idx="4"/>
          </p:nvPr>
        </p:nvSpPr>
        <p:spPr>
          <a:xfrm>
            <a:off x="12054840" y="8898891"/>
            <a:ext cx="3840480" cy="511175"/>
          </a:xfrm>
          <a:prstGeom prst="rect">
            <a:avLst/>
          </a:prstGeom>
        </p:spPr>
        <p:txBody>
          <a:bodyPr vert="horz" lIns="91440" tIns="45720" rIns="91440" bIns="45720" rtlCol="0" anchor="ctr"/>
          <a:lstStyle>
            <a:lvl1pPr algn="r">
              <a:defRPr sz="1680">
                <a:solidFill>
                  <a:schemeClr val="tx1">
                    <a:tint val="75000"/>
                  </a:schemeClr>
                </a:solidFill>
              </a:defRPr>
            </a:lvl1pPr>
          </a:lstStyle>
          <a:p>
            <a:fld id="{EDA0E441-4906-4F1E-A202-EE88B8C7F65E}" type="slidenum">
              <a:rPr lang="es-PE" smtClean="0"/>
              <a:t>‹#›</a:t>
            </a:fld>
            <a:endParaRPr lang="es-PE"/>
          </a:p>
        </p:txBody>
      </p:sp>
    </p:spTree>
    <p:extLst>
      <p:ext uri="{BB962C8B-B14F-4D97-AF65-F5344CB8AC3E}">
        <p14:creationId xmlns:p14="http://schemas.microsoft.com/office/powerpoint/2010/main" val="3467172454"/>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1280160" rtl="0" eaLnBrk="1" latinLnBrk="0" hangingPunct="1">
        <a:lnSpc>
          <a:spcPct val="90000"/>
        </a:lnSpc>
        <a:spcBef>
          <a:spcPct val="0"/>
        </a:spcBef>
        <a:buNone/>
        <a:defRPr sz="6160" kern="1200">
          <a:solidFill>
            <a:schemeClr val="tx1"/>
          </a:solidFill>
          <a:latin typeface="+mj-lt"/>
          <a:ea typeface="+mj-ea"/>
          <a:cs typeface="+mj-cs"/>
        </a:defRPr>
      </a:lvl1pPr>
    </p:titleStyle>
    <p:bodyStyle>
      <a:lvl1pPr marL="320040" indent="-320040" algn="l" defTabSz="1280160" rtl="0" eaLnBrk="1" latinLnBrk="0" hangingPunct="1">
        <a:lnSpc>
          <a:spcPct val="90000"/>
        </a:lnSpc>
        <a:spcBef>
          <a:spcPts val="1400"/>
        </a:spcBef>
        <a:buFont typeface="Arial" panose="020B0604020202020204" pitchFamily="34" charset="0"/>
        <a:buChar char="•"/>
        <a:defRPr sz="3920" kern="1200">
          <a:solidFill>
            <a:schemeClr val="tx1"/>
          </a:solidFill>
          <a:latin typeface="+mn-lt"/>
          <a:ea typeface="+mn-ea"/>
          <a:cs typeface="+mn-cs"/>
        </a:defRPr>
      </a:lvl1pPr>
      <a:lvl2pPr marL="960120" indent="-320040" algn="l" defTabSz="1280160" rtl="0" eaLnBrk="1" latinLnBrk="0" hangingPunct="1">
        <a:lnSpc>
          <a:spcPct val="90000"/>
        </a:lnSpc>
        <a:spcBef>
          <a:spcPts val="700"/>
        </a:spcBef>
        <a:buFont typeface="Arial" panose="020B0604020202020204" pitchFamily="34" charset="0"/>
        <a:buChar char="•"/>
        <a:defRPr sz="3360" kern="1200">
          <a:solidFill>
            <a:schemeClr val="tx1"/>
          </a:solidFill>
          <a:latin typeface="+mn-lt"/>
          <a:ea typeface="+mn-ea"/>
          <a:cs typeface="+mn-cs"/>
        </a:defRPr>
      </a:lvl2pPr>
      <a:lvl3pPr marL="1600200" indent="-320040" algn="l" defTabSz="1280160" rtl="0" eaLnBrk="1" latinLnBrk="0" hangingPunct="1">
        <a:lnSpc>
          <a:spcPct val="90000"/>
        </a:lnSpc>
        <a:spcBef>
          <a:spcPts val="700"/>
        </a:spcBef>
        <a:buFont typeface="Arial" panose="020B0604020202020204" pitchFamily="34" charset="0"/>
        <a:buChar char="•"/>
        <a:defRPr sz="2800" kern="1200">
          <a:solidFill>
            <a:schemeClr val="tx1"/>
          </a:solidFill>
          <a:latin typeface="+mn-lt"/>
          <a:ea typeface="+mn-ea"/>
          <a:cs typeface="+mn-cs"/>
        </a:defRPr>
      </a:lvl3pPr>
      <a:lvl4pPr marL="224028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4pPr>
      <a:lvl5pPr marL="288036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5pPr>
      <a:lvl6pPr marL="352044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6pPr>
      <a:lvl7pPr marL="416052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7pPr>
      <a:lvl8pPr marL="480060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8pPr>
      <a:lvl9pPr marL="544068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9pPr>
    </p:bodyStyle>
    <p:otherStyle>
      <a:defPPr>
        <a:defRPr lang="en-US"/>
      </a:defPPr>
      <a:lvl1pPr marL="0" algn="l" defTabSz="1280160" rtl="0" eaLnBrk="1" latinLnBrk="0" hangingPunct="1">
        <a:defRPr sz="2520" kern="1200">
          <a:solidFill>
            <a:schemeClr val="tx1"/>
          </a:solidFill>
          <a:latin typeface="+mn-lt"/>
          <a:ea typeface="+mn-ea"/>
          <a:cs typeface="+mn-cs"/>
        </a:defRPr>
      </a:lvl1pPr>
      <a:lvl2pPr marL="640080" algn="l" defTabSz="1280160" rtl="0" eaLnBrk="1" latinLnBrk="0" hangingPunct="1">
        <a:defRPr sz="2520" kern="1200">
          <a:solidFill>
            <a:schemeClr val="tx1"/>
          </a:solidFill>
          <a:latin typeface="+mn-lt"/>
          <a:ea typeface="+mn-ea"/>
          <a:cs typeface="+mn-cs"/>
        </a:defRPr>
      </a:lvl2pPr>
      <a:lvl3pPr marL="1280160" algn="l" defTabSz="1280160" rtl="0" eaLnBrk="1" latinLnBrk="0" hangingPunct="1">
        <a:defRPr sz="2520" kern="1200">
          <a:solidFill>
            <a:schemeClr val="tx1"/>
          </a:solidFill>
          <a:latin typeface="+mn-lt"/>
          <a:ea typeface="+mn-ea"/>
          <a:cs typeface="+mn-cs"/>
        </a:defRPr>
      </a:lvl3pPr>
      <a:lvl4pPr marL="1920240" algn="l" defTabSz="1280160" rtl="0" eaLnBrk="1" latinLnBrk="0" hangingPunct="1">
        <a:defRPr sz="2520" kern="1200">
          <a:solidFill>
            <a:schemeClr val="tx1"/>
          </a:solidFill>
          <a:latin typeface="+mn-lt"/>
          <a:ea typeface="+mn-ea"/>
          <a:cs typeface="+mn-cs"/>
        </a:defRPr>
      </a:lvl4pPr>
      <a:lvl5pPr marL="2560320" algn="l" defTabSz="1280160" rtl="0" eaLnBrk="1" latinLnBrk="0" hangingPunct="1">
        <a:defRPr sz="2520" kern="1200">
          <a:solidFill>
            <a:schemeClr val="tx1"/>
          </a:solidFill>
          <a:latin typeface="+mn-lt"/>
          <a:ea typeface="+mn-ea"/>
          <a:cs typeface="+mn-cs"/>
        </a:defRPr>
      </a:lvl5pPr>
      <a:lvl6pPr marL="3200400" algn="l" defTabSz="1280160" rtl="0" eaLnBrk="1" latinLnBrk="0" hangingPunct="1">
        <a:defRPr sz="2520" kern="1200">
          <a:solidFill>
            <a:schemeClr val="tx1"/>
          </a:solidFill>
          <a:latin typeface="+mn-lt"/>
          <a:ea typeface="+mn-ea"/>
          <a:cs typeface="+mn-cs"/>
        </a:defRPr>
      </a:lvl6pPr>
      <a:lvl7pPr marL="3840480" algn="l" defTabSz="1280160" rtl="0" eaLnBrk="1" latinLnBrk="0" hangingPunct="1">
        <a:defRPr sz="2520" kern="1200">
          <a:solidFill>
            <a:schemeClr val="tx1"/>
          </a:solidFill>
          <a:latin typeface="+mn-lt"/>
          <a:ea typeface="+mn-ea"/>
          <a:cs typeface="+mn-cs"/>
        </a:defRPr>
      </a:lvl7pPr>
      <a:lvl8pPr marL="4480560" algn="l" defTabSz="1280160" rtl="0" eaLnBrk="1" latinLnBrk="0" hangingPunct="1">
        <a:defRPr sz="2520" kern="1200">
          <a:solidFill>
            <a:schemeClr val="tx1"/>
          </a:solidFill>
          <a:latin typeface="+mn-lt"/>
          <a:ea typeface="+mn-ea"/>
          <a:cs typeface="+mn-cs"/>
        </a:defRPr>
      </a:lvl8pPr>
      <a:lvl9pPr marL="5120640" algn="l" defTabSz="1280160" rtl="0" eaLnBrk="1" latinLnBrk="0" hangingPunct="1">
        <a:defRPr sz="252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3480" y="511176"/>
            <a:ext cx="14721840" cy="1855788"/>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173480" y="2555875"/>
            <a:ext cx="14721840" cy="6091873"/>
          </a:xfrm>
          <a:prstGeom prst="rect">
            <a:avLst/>
          </a:prstGeom>
        </p:spPr>
        <p:txBody>
          <a:bodyPr vert="horz" lIns="91440" tIns="45720" rIns="91440" bIns="45720" rtlCol="0">
            <a:normAutofit/>
          </a:bodyPr>
          <a:lstStyle/>
          <a:p>
            <a:pPr lvl="0"/>
            <a:r>
              <a:rPr lang="es-ES"/>
              <a:t>Editar los estilos de texto del patrón
Segundo nivel
Tercer nivel
Cuarto nivel
Quinto nivel</a:t>
            </a:r>
            <a:endParaRPr lang="en-US" dirty="0"/>
          </a:p>
        </p:txBody>
      </p:sp>
      <p:sp>
        <p:nvSpPr>
          <p:cNvPr id="4" name="Date Placeholder 3"/>
          <p:cNvSpPr>
            <a:spLocks noGrp="1"/>
          </p:cNvSpPr>
          <p:nvPr>
            <p:ph type="dt" sz="half" idx="2"/>
          </p:nvPr>
        </p:nvSpPr>
        <p:spPr>
          <a:xfrm>
            <a:off x="1173480" y="8898891"/>
            <a:ext cx="3840480" cy="511175"/>
          </a:xfrm>
          <a:prstGeom prst="rect">
            <a:avLst/>
          </a:prstGeom>
        </p:spPr>
        <p:txBody>
          <a:bodyPr vert="horz" lIns="91440" tIns="45720" rIns="91440" bIns="45720" rtlCol="0" anchor="ctr"/>
          <a:lstStyle>
            <a:lvl1pPr algn="l">
              <a:defRPr sz="1680">
                <a:solidFill>
                  <a:schemeClr val="tx1">
                    <a:tint val="75000"/>
                  </a:schemeClr>
                </a:solidFill>
              </a:defRPr>
            </a:lvl1pPr>
          </a:lstStyle>
          <a:p>
            <a:fld id="{4B1324FF-4ED1-43C6-9529-D2419A3ED1C2}" type="datetimeFigureOut">
              <a:rPr lang="es-PE" smtClean="0"/>
              <a:t>19/07/2023</a:t>
            </a:fld>
            <a:endParaRPr lang="es-PE"/>
          </a:p>
        </p:txBody>
      </p:sp>
      <p:sp>
        <p:nvSpPr>
          <p:cNvPr id="5" name="Footer Placeholder 4"/>
          <p:cNvSpPr>
            <a:spLocks noGrp="1"/>
          </p:cNvSpPr>
          <p:nvPr>
            <p:ph type="ftr" sz="quarter" idx="3"/>
          </p:nvPr>
        </p:nvSpPr>
        <p:spPr>
          <a:xfrm>
            <a:off x="5654040" y="8898891"/>
            <a:ext cx="5760720" cy="511175"/>
          </a:xfrm>
          <a:prstGeom prst="rect">
            <a:avLst/>
          </a:prstGeom>
        </p:spPr>
        <p:txBody>
          <a:bodyPr vert="horz" lIns="91440" tIns="45720" rIns="91440" bIns="45720" rtlCol="0" anchor="ctr"/>
          <a:lstStyle>
            <a:lvl1pPr algn="ctr">
              <a:defRPr sz="1680">
                <a:solidFill>
                  <a:schemeClr val="tx1">
                    <a:tint val="75000"/>
                  </a:schemeClr>
                </a:solidFill>
              </a:defRPr>
            </a:lvl1pPr>
          </a:lstStyle>
          <a:p>
            <a:endParaRPr lang="es-PE"/>
          </a:p>
        </p:txBody>
      </p:sp>
      <p:sp>
        <p:nvSpPr>
          <p:cNvPr id="6" name="Slide Number Placeholder 5"/>
          <p:cNvSpPr>
            <a:spLocks noGrp="1"/>
          </p:cNvSpPr>
          <p:nvPr>
            <p:ph type="sldNum" sz="quarter" idx="4"/>
          </p:nvPr>
        </p:nvSpPr>
        <p:spPr>
          <a:xfrm>
            <a:off x="12054840" y="8898891"/>
            <a:ext cx="3840480" cy="511175"/>
          </a:xfrm>
          <a:prstGeom prst="rect">
            <a:avLst/>
          </a:prstGeom>
        </p:spPr>
        <p:txBody>
          <a:bodyPr vert="horz" lIns="91440" tIns="45720" rIns="91440" bIns="45720" rtlCol="0" anchor="ctr"/>
          <a:lstStyle>
            <a:lvl1pPr algn="r">
              <a:defRPr sz="1680">
                <a:solidFill>
                  <a:schemeClr val="tx1">
                    <a:tint val="75000"/>
                  </a:schemeClr>
                </a:solidFill>
              </a:defRPr>
            </a:lvl1pPr>
          </a:lstStyle>
          <a:p>
            <a:fld id="{EDA0E441-4906-4F1E-A202-EE88B8C7F65E}" type="slidenum">
              <a:rPr lang="es-PE" smtClean="0"/>
              <a:t>‹#›</a:t>
            </a:fld>
            <a:endParaRPr lang="es-PE"/>
          </a:p>
        </p:txBody>
      </p:sp>
      <p:pic>
        <p:nvPicPr>
          <p:cNvPr id="7" name="Imagen 6">
            <a:extLst>
              <a:ext uri="{FF2B5EF4-FFF2-40B4-BE49-F238E27FC236}">
                <a16:creationId xmlns:a16="http://schemas.microsoft.com/office/drawing/2014/main" id="{6BF5BE9F-EBC4-43C0-6A84-94D996EDDE2E}"/>
              </a:ext>
            </a:extLst>
          </p:cNvPr>
          <p:cNvPicPr>
            <a:picLocks noChangeAspect="1"/>
          </p:cNvPicPr>
          <p:nvPr userDrawn="1"/>
        </p:nvPicPr>
        <p:blipFill>
          <a:blip r:embed="rId13">
            <a:extLst>
              <a:ext uri="{28A0092B-C50C-407E-A947-70E740481C1C}">
                <a14:useLocalDpi xmlns:a14="http://schemas.microsoft.com/office/drawing/2010/main" val="0"/>
              </a:ext>
            </a:extLst>
          </a:blip>
          <a:srcRect/>
          <a:stretch/>
        </p:blipFill>
        <p:spPr>
          <a:xfrm>
            <a:off x="267" y="1"/>
            <a:ext cx="17068533" cy="9601049"/>
          </a:xfrm>
          <a:prstGeom prst="rect">
            <a:avLst/>
          </a:prstGeom>
        </p:spPr>
      </p:pic>
      <p:grpSp>
        <p:nvGrpSpPr>
          <p:cNvPr id="8" name="Grupo 7">
            <a:extLst>
              <a:ext uri="{FF2B5EF4-FFF2-40B4-BE49-F238E27FC236}">
                <a16:creationId xmlns:a16="http://schemas.microsoft.com/office/drawing/2014/main" id="{98B568F2-C9F5-93C6-2F81-AC4476D1AAC7}"/>
              </a:ext>
            </a:extLst>
          </p:cNvPr>
          <p:cNvGrpSpPr/>
          <p:nvPr userDrawn="1"/>
        </p:nvGrpSpPr>
        <p:grpSpPr>
          <a:xfrm>
            <a:off x="138192" y="0"/>
            <a:ext cx="16930607" cy="9601200"/>
            <a:chOff x="-1910" y="151"/>
            <a:chExt cx="12191733" cy="6857849"/>
          </a:xfrm>
        </p:grpSpPr>
        <p:pic>
          <p:nvPicPr>
            <p:cNvPr id="9" name="Imagen 8">
              <a:extLst>
                <a:ext uri="{FF2B5EF4-FFF2-40B4-BE49-F238E27FC236}">
                  <a16:creationId xmlns:a16="http://schemas.microsoft.com/office/drawing/2014/main" id="{63CB6D12-FC30-6DA0-221A-92DB7FC27BCA}"/>
                </a:ext>
              </a:extLst>
            </p:cNvPr>
            <p:cNvPicPr>
              <a:picLocks noChangeAspect="1"/>
            </p:cNvPicPr>
            <p:nvPr userDrawn="1"/>
          </p:nvPicPr>
          <p:blipFill>
            <a:blip r:embed="rId13">
              <a:extLst>
                <a:ext uri="{28A0092B-C50C-407E-A947-70E740481C1C}">
                  <a14:useLocalDpi xmlns:a14="http://schemas.microsoft.com/office/drawing/2010/main" val="0"/>
                </a:ext>
              </a:extLst>
            </a:blip>
            <a:srcRect/>
            <a:stretch/>
          </p:blipFill>
          <p:spPr>
            <a:xfrm>
              <a:off x="-1910" y="151"/>
              <a:ext cx="12191733" cy="6857849"/>
            </a:xfrm>
            <a:prstGeom prst="rect">
              <a:avLst/>
            </a:prstGeom>
          </p:spPr>
        </p:pic>
        <p:sp>
          <p:nvSpPr>
            <p:cNvPr id="10" name="Rectángulo 9">
              <a:extLst>
                <a:ext uri="{FF2B5EF4-FFF2-40B4-BE49-F238E27FC236}">
                  <a16:creationId xmlns:a16="http://schemas.microsoft.com/office/drawing/2014/main" id="{564C9B59-2860-7FA2-69FD-405839AC00E7}"/>
                </a:ext>
              </a:extLst>
            </p:cNvPr>
            <p:cNvSpPr/>
            <p:nvPr userDrawn="1"/>
          </p:nvSpPr>
          <p:spPr>
            <a:xfrm>
              <a:off x="127848" y="136376"/>
              <a:ext cx="2077598" cy="11304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spTree>
    <p:extLst>
      <p:ext uri="{BB962C8B-B14F-4D97-AF65-F5344CB8AC3E}">
        <p14:creationId xmlns:p14="http://schemas.microsoft.com/office/powerpoint/2010/main" val="2852957768"/>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1280160" rtl="0" eaLnBrk="1" latinLnBrk="0" hangingPunct="1">
        <a:lnSpc>
          <a:spcPct val="90000"/>
        </a:lnSpc>
        <a:spcBef>
          <a:spcPct val="0"/>
        </a:spcBef>
        <a:buNone/>
        <a:defRPr sz="6160" kern="1200">
          <a:solidFill>
            <a:schemeClr val="tx1"/>
          </a:solidFill>
          <a:latin typeface="+mj-lt"/>
          <a:ea typeface="+mj-ea"/>
          <a:cs typeface="+mj-cs"/>
        </a:defRPr>
      </a:lvl1pPr>
    </p:titleStyle>
    <p:bodyStyle>
      <a:lvl1pPr marL="320040" indent="-320040" algn="l" defTabSz="1280160" rtl="0" eaLnBrk="1" latinLnBrk="0" hangingPunct="1">
        <a:lnSpc>
          <a:spcPct val="90000"/>
        </a:lnSpc>
        <a:spcBef>
          <a:spcPts val="1400"/>
        </a:spcBef>
        <a:buFont typeface="Arial" panose="020B0604020202020204" pitchFamily="34" charset="0"/>
        <a:buChar char="•"/>
        <a:defRPr sz="3920" kern="1200">
          <a:solidFill>
            <a:schemeClr val="tx1"/>
          </a:solidFill>
          <a:latin typeface="+mn-lt"/>
          <a:ea typeface="+mn-ea"/>
          <a:cs typeface="+mn-cs"/>
        </a:defRPr>
      </a:lvl1pPr>
      <a:lvl2pPr marL="960120" indent="-320040" algn="l" defTabSz="1280160" rtl="0" eaLnBrk="1" latinLnBrk="0" hangingPunct="1">
        <a:lnSpc>
          <a:spcPct val="90000"/>
        </a:lnSpc>
        <a:spcBef>
          <a:spcPts val="700"/>
        </a:spcBef>
        <a:buFont typeface="Arial" panose="020B0604020202020204" pitchFamily="34" charset="0"/>
        <a:buChar char="•"/>
        <a:defRPr sz="3360" kern="1200">
          <a:solidFill>
            <a:schemeClr val="tx1"/>
          </a:solidFill>
          <a:latin typeface="+mn-lt"/>
          <a:ea typeface="+mn-ea"/>
          <a:cs typeface="+mn-cs"/>
        </a:defRPr>
      </a:lvl2pPr>
      <a:lvl3pPr marL="1600200" indent="-320040" algn="l" defTabSz="1280160" rtl="0" eaLnBrk="1" latinLnBrk="0" hangingPunct="1">
        <a:lnSpc>
          <a:spcPct val="90000"/>
        </a:lnSpc>
        <a:spcBef>
          <a:spcPts val="700"/>
        </a:spcBef>
        <a:buFont typeface="Arial" panose="020B0604020202020204" pitchFamily="34" charset="0"/>
        <a:buChar char="•"/>
        <a:defRPr sz="2800" kern="1200">
          <a:solidFill>
            <a:schemeClr val="tx1"/>
          </a:solidFill>
          <a:latin typeface="+mn-lt"/>
          <a:ea typeface="+mn-ea"/>
          <a:cs typeface="+mn-cs"/>
        </a:defRPr>
      </a:lvl3pPr>
      <a:lvl4pPr marL="224028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4pPr>
      <a:lvl5pPr marL="288036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5pPr>
      <a:lvl6pPr marL="352044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6pPr>
      <a:lvl7pPr marL="416052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7pPr>
      <a:lvl8pPr marL="480060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8pPr>
      <a:lvl9pPr marL="5440680" indent="-320040" algn="l" defTabSz="1280160" rtl="0" eaLnBrk="1" latinLnBrk="0" hangingPunct="1">
        <a:lnSpc>
          <a:spcPct val="90000"/>
        </a:lnSpc>
        <a:spcBef>
          <a:spcPts val="700"/>
        </a:spcBef>
        <a:buFont typeface="Arial" panose="020B0604020202020204" pitchFamily="34" charset="0"/>
        <a:buChar char="•"/>
        <a:defRPr sz="2520" kern="1200">
          <a:solidFill>
            <a:schemeClr val="tx1"/>
          </a:solidFill>
          <a:latin typeface="+mn-lt"/>
          <a:ea typeface="+mn-ea"/>
          <a:cs typeface="+mn-cs"/>
        </a:defRPr>
      </a:lvl9pPr>
    </p:bodyStyle>
    <p:otherStyle>
      <a:defPPr>
        <a:defRPr lang="en-US"/>
      </a:defPPr>
      <a:lvl1pPr marL="0" algn="l" defTabSz="1280160" rtl="0" eaLnBrk="1" latinLnBrk="0" hangingPunct="1">
        <a:defRPr sz="2520" kern="1200">
          <a:solidFill>
            <a:schemeClr val="tx1"/>
          </a:solidFill>
          <a:latin typeface="+mn-lt"/>
          <a:ea typeface="+mn-ea"/>
          <a:cs typeface="+mn-cs"/>
        </a:defRPr>
      </a:lvl1pPr>
      <a:lvl2pPr marL="640080" algn="l" defTabSz="1280160" rtl="0" eaLnBrk="1" latinLnBrk="0" hangingPunct="1">
        <a:defRPr sz="2520" kern="1200">
          <a:solidFill>
            <a:schemeClr val="tx1"/>
          </a:solidFill>
          <a:latin typeface="+mn-lt"/>
          <a:ea typeface="+mn-ea"/>
          <a:cs typeface="+mn-cs"/>
        </a:defRPr>
      </a:lvl2pPr>
      <a:lvl3pPr marL="1280160" algn="l" defTabSz="1280160" rtl="0" eaLnBrk="1" latinLnBrk="0" hangingPunct="1">
        <a:defRPr sz="2520" kern="1200">
          <a:solidFill>
            <a:schemeClr val="tx1"/>
          </a:solidFill>
          <a:latin typeface="+mn-lt"/>
          <a:ea typeface="+mn-ea"/>
          <a:cs typeface="+mn-cs"/>
        </a:defRPr>
      </a:lvl3pPr>
      <a:lvl4pPr marL="1920240" algn="l" defTabSz="1280160" rtl="0" eaLnBrk="1" latinLnBrk="0" hangingPunct="1">
        <a:defRPr sz="2520" kern="1200">
          <a:solidFill>
            <a:schemeClr val="tx1"/>
          </a:solidFill>
          <a:latin typeface="+mn-lt"/>
          <a:ea typeface="+mn-ea"/>
          <a:cs typeface="+mn-cs"/>
        </a:defRPr>
      </a:lvl4pPr>
      <a:lvl5pPr marL="2560320" algn="l" defTabSz="1280160" rtl="0" eaLnBrk="1" latinLnBrk="0" hangingPunct="1">
        <a:defRPr sz="2520" kern="1200">
          <a:solidFill>
            <a:schemeClr val="tx1"/>
          </a:solidFill>
          <a:latin typeface="+mn-lt"/>
          <a:ea typeface="+mn-ea"/>
          <a:cs typeface="+mn-cs"/>
        </a:defRPr>
      </a:lvl5pPr>
      <a:lvl6pPr marL="3200400" algn="l" defTabSz="1280160" rtl="0" eaLnBrk="1" latinLnBrk="0" hangingPunct="1">
        <a:defRPr sz="2520" kern="1200">
          <a:solidFill>
            <a:schemeClr val="tx1"/>
          </a:solidFill>
          <a:latin typeface="+mn-lt"/>
          <a:ea typeface="+mn-ea"/>
          <a:cs typeface="+mn-cs"/>
        </a:defRPr>
      </a:lvl6pPr>
      <a:lvl7pPr marL="3840480" algn="l" defTabSz="1280160" rtl="0" eaLnBrk="1" latinLnBrk="0" hangingPunct="1">
        <a:defRPr sz="2520" kern="1200">
          <a:solidFill>
            <a:schemeClr val="tx1"/>
          </a:solidFill>
          <a:latin typeface="+mn-lt"/>
          <a:ea typeface="+mn-ea"/>
          <a:cs typeface="+mn-cs"/>
        </a:defRPr>
      </a:lvl7pPr>
      <a:lvl8pPr marL="4480560" algn="l" defTabSz="1280160" rtl="0" eaLnBrk="1" latinLnBrk="0" hangingPunct="1">
        <a:defRPr sz="2520" kern="1200">
          <a:solidFill>
            <a:schemeClr val="tx1"/>
          </a:solidFill>
          <a:latin typeface="+mn-lt"/>
          <a:ea typeface="+mn-ea"/>
          <a:cs typeface="+mn-cs"/>
        </a:defRPr>
      </a:lvl8pPr>
      <a:lvl9pPr marL="5120640" algn="l" defTabSz="1280160" rtl="0" eaLnBrk="1" latinLnBrk="0" hangingPunct="1">
        <a:defRPr sz="252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slide" Target="slide25.xml"/><Relationship Id="rId7" Type="http://schemas.openxmlformats.org/officeDocument/2006/relationships/slide" Target="slide6.xml"/><Relationship Id="rId12" Type="http://schemas.openxmlformats.org/officeDocument/2006/relationships/image" Target="../media/image10.png"/><Relationship Id="rId2" Type="http://schemas.openxmlformats.org/officeDocument/2006/relationships/slide" Target="slide21.xml"/><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slide" Target="slide18.xml"/><Relationship Id="rId5" Type="http://schemas.openxmlformats.org/officeDocument/2006/relationships/slide" Target="slide9.xml"/><Relationship Id="rId15" Type="http://schemas.openxmlformats.org/officeDocument/2006/relationships/image" Target="../media/image15.png"/><Relationship Id="rId10"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slide" Target="slide15.xml"/><Relationship Id="rId14" Type="http://schemas.openxmlformats.org/officeDocument/2006/relationships/slide" Target="slide4.xml"/></Relationships>
</file>

<file path=ppt/slides/_rels/slide100.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01.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83.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101.xml.rels><?xml version="1.0" encoding="UTF-8" standalone="yes"?>
<Relationships xmlns="http://schemas.openxmlformats.org/package/2006/relationships"><Relationship Id="rId8" Type="http://schemas.openxmlformats.org/officeDocument/2006/relationships/slide" Target="slide100.xml"/><Relationship Id="rId13" Type="http://schemas.openxmlformats.org/officeDocument/2006/relationships/slide" Target="slide18.xml"/><Relationship Id="rId3" Type="http://schemas.openxmlformats.org/officeDocument/2006/relationships/image" Target="../media/image88.png"/><Relationship Id="rId7" Type="http://schemas.openxmlformats.org/officeDocument/2006/relationships/slide" Target="slide102.xml"/><Relationship Id="rId12" Type="http://schemas.openxmlformats.org/officeDocument/2006/relationships/slide" Target="slide15.xml"/><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92.png"/><Relationship Id="rId11" Type="http://schemas.openxmlformats.org/officeDocument/2006/relationships/slide" Target="slide9.xml"/><Relationship Id="rId5" Type="http://schemas.openxmlformats.org/officeDocument/2006/relationships/image" Target="../media/image91.png"/><Relationship Id="rId10" Type="http://schemas.openxmlformats.org/officeDocument/2006/relationships/slide" Target="slide4.xml"/><Relationship Id="rId4" Type="http://schemas.microsoft.com/office/2007/relationships/hdphoto" Target="../media/hdphoto4.wdp"/><Relationship Id="rId9" Type="http://schemas.openxmlformats.org/officeDocument/2006/relationships/slide" Target="slide6.xml"/><Relationship Id="rId14" Type="http://schemas.openxmlformats.org/officeDocument/2006/relationships/slide" Target="slide13.xml"/></Relationships>
</file>

<file path=ppt/slides/_rels/slide102.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98.png"/><Relationship Id="rId7" Type="http://schemas.openxmlformats.org/officeDocument/2006/relationships/slide" Target="slide9.xml"/><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01.xml"/><Relationship Id="rId9" Type="http://schemas.openxmlformats.org/officeDocument/2006/relationships/slide" Target="slide18.xml"/></Relationships>
</file>

<file path=ppt/slides/_rels/slide103.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04.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86.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104.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105.xml"/><Relationship Id="rId7" Type="http://schemas.openxmlformats.org/officeDocument/2006/relationships/slide" Target="slide9.xml"/><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03.xml"/><Relationship Id="rId9" Type="http://schemas.openxmlformats.org/officeDocument/2006/relationships/slide" Target="slide18.xml"/></Relationships>
</file>

<file path=ppt/slides/_rels/slide105.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99.png"/><Relationship Id="rId7" Type="http://schemas.openxmlformats.org/officeDocument/2006/relationships/slide" Target="slide9.xml"/><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04.xml"/><Relationship Id="rId9" Type="http://schemas.openxmlformats.org/officeDocument/2006/relationships/slide" Target="slide18.xml"/></Relationships>
</file>

<file path=ppt/slides/_rels/slide106.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07.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89.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107.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108.xml"/><Relationship Id="rId7" Type="http://schemas.openxmlformats.org/officeDocument/2006/relationships/slide" Target="slide9.xml"/><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06.xml"/><Relationship Id="rId9" Type="http://schemas.openxmlformats.org/officeDocument/2006/relationships/slide" Target="slide18.xml"/></Relationships>
</file>

<file path=ppt/slides/_rels/slide108.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100.png"/><Relationship Id="rId7" Type="http://schemas.openxmlformats.org/officeDocument/2006/relationships/slide" Target="slide9.xml"/><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07.xml"/><Relationship Id="rId9" Type="http://schemas.openxmlformats.org/officeDocument/2006/relationships/slide" Target="slide18.xml"/></Relationships>
</file>

<file path=ppt/slides/_rels/slide109.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10.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92.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11.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53.xml"/><Relationship Id="rId18" Type="http://schemas.openxmlformats.org/officeDocument/2006/relationships/slide" Target="slide67.xml"/><Relationship Id="rId26" Type="http://schemas.openxmlformats.org/officeDocument/2006/relationships/slide" Target="slide18.xml"/><Relationship Id="rId3" Type="http://schemas.openxmlformats.org/officeDocument/2006/relationships/slide" Target="slide25.xml"/><Relationship Id="rId21" Type="http://schemas.openxmlformats.org/officeDocument/2006/relationships/image" Target="../media/image4.png"/><Relationship Id="rId7" Type="http://schemas.openxmlformats.org/officeDocument/2006/relationships/slide" Target="slide33.xml"/><Relationship Id="rId12" Type="http://schemas.openxmlformats.org/officeDocument/2006/relationships/slide" Target="slide51.xml"/><Relationship Id="rId17" Type="http://schemas.openxmlformats.org/officeDocument/2006/relationships/slide" Target="slide63.xml"/><Relationship Id="rId25" Type="http://schemas.openxmlformats.org/officeDocument/2006/relationships/image" Target="../media/image9.png"/><Relationship Id="rId2" Type="http://schemas.openxmlformats.org/officeDocument/2006/relationships/slide" Target="slide22.xml"/><Relationship Id="rId16" Type="http://schemas.openxmlformats.org/officeDocument/2006/relationships/slide" Target="slide60.xml"/><Relationship Id="rId20" Type="http://schemas.openxmlformats.org/officeDocument/2006/relationships/slide" Target="slide9.xml"/><Relationship Id="rId29" Type="http://schemas.openxmlformats.org/officeDocument/2006/relationships/slide" Target="slide4.xml"/><Relationship Id="rId1" Type="http://schemas.openxmlformats.org/officeDocument/2006/relationships/slideLayout" Target="../slideLayouts/slideLayout2.xml"/><Relationship Id="rId6" Type="http://schemas.openxmlformats.org/officeDocument/2006/relationships/slide" Target="slide29.xml"/><Relationship Id="rId11" Type="http://schemas.openxmlformats.org/officeDocument/2006/relationships/slide" Target="slide47.xml"/><Relationship Id="rId24" Type="http://schemas.openxmlformats.org/officeDocument/2006/relationships/slide" Target="slide15.xml"/><Relationship Id="rId5" Type="http://schemas.openxmlformats.org/officeDocument/2006/relationships/slide" Target="slide20.xml"/><Relationship Id="rId15" Type="http://schemas.openxmlformats.org/officeDocument/2006/relationships/slide" Target="slide57.xml"/><Relationship Id="rId23" Type="http://schemas.openxmlformats.org/officeDocument/2006/relationships/image" Target="../media/image6.png"/><Relationship Id="rId28" Type="http://schemas.openxmlformats.org/officeDocument/2006/relationships/slide" Target="slide13.xml"/><Relationship Id="rId10" Type="http://schemas.openxmlformats.org/officeDocument/2006/relationships/slide" Target="slide43.xml"/><Relationship Id="rId19" Type="http://schemas.openxmlformats.org/officeDocument/2006/relationships/slide" Target="slide72.xml"/><Relationship Id="rId31" Type="http://schemas.openxmlformats.org/officeDocument/2006/relationships/slide" Target="slide12.xml"/><Relationship Id="rId4" Type="http://schemas.openxmlformats.org/officeDocument/2006/relationships/image" Target="../media/image8.png"/><Relationship Id="rId9" Type="http://schemas.openxmlformats.org/officeDocument/2006/relationships/slide" Target="slide39.xml"/><Relationship Id="rId14" Type="http://schemas.openxmlformats.org/officeDocument/2006/relationships/slide" Target="slide55.xml"/><Relationship Id="rId22" Type="http://schemas.openxmlformats.org/officeDocument/2006/relationships/slide" Target="slide6.xml"/><Relationship Id="rId27" Type="http://schemas.openxmlformats.org/officeDocument/2006/relationships/image" Target="../media/image10.png"/><Relationship Id="rId30" Type="http://schemas.openxmlformats.org/officeDocument/2006/relationships/image" Target="../media/image15.png"/></Relationships>
</file>

<file path=ppt/slides/_rels/slide110.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3.xml"/><Relationship Id="rId3" Type="http://schemas.openxmlformats.org/officeDocument/2006/relationships/image" Target="../media/image95.png"/><Relationship Id="rId7" Type="http://schemas.openxmlformats.org/officeDocument/2006/relationships/slide" Target="slide109.xml"/><Relationship Id="rId12" Type="http://schemas.openxmlformats.org/officeDocument/2006/relationships/slide" Target="slide18.xml"/><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slide" Target="slide111.xml"/><Relationship Id="rId11" Type="http://schemas.openxmlformats.org/officeDocument/2006/relationships/slide" Target="slide15.xml"/><Relationship Id="rId5" Type="http://schemas.openxmlformats.org/officeDocument/2006/relationships/image" Target="../media/image97.png"/><Relationship Id="rId10" Type="http://schemas.openxmlformats.org/officeDocument/2006/relationships/slide" Target="slide9.xml"/><Relationship Id="rId4" Type="http://schemas.openxmlformats.org/officeDocument/2006/relationships/image" Target="../media/image96.png"/><Relationship Id="rId9" Type="http://schemas.openxmlformats.org/officeDocument/2006/relationships/slide" Target="slide4.xml"/></Relationships>
</file>

<file path=ppt/slides/_rels/slide111.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104.png"/><Relationship Id="rId7" Type="http://schemas.openxmlformats.org/officeDocument/2006/relationships/slide" Target="slide9.xml"/><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10.xml"/><Relationship Id="rId9" Type="http://schemas.openxmlformats.org/officeDocument/2006/relationships/slide" Target="slide18.xml"/></Relationships>
</file>

<file path=ppt/slides/_rels/slide112.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12.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95.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23.png"/><Relationship Id="rId14" Type="http://schemas.openxmlformats.org/officeDocument/2006/relationships/slide" Target="slide6.xml"/></Relationships>
</file>

<file path=ppt/slides/_rels/slide113.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114.xml"/><Relationship Id="rId7" Type="http://schemas.openxmlformats.org/officeDocument/2006/relationships/slide" Target="slide9.xml"/><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12.xml"/><Relationship Id="rId9" Type="http://schemas.openxmlformats.org/officeDocument/2006/relationships/slide" Target="slide18.xml"/></Relationships>
</file>

<file path=ppt/slides/_rels/slide114.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105.png"/><Relationship Id="rId7" Type="http://schemas.openxmlformats.org/officeDocument/2006/relationships/slide" Target="slide9.xml"/><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113.xml"/><Relationship Id="rId9" Type="http://schemas.openxmlformats.org/officeDocument/2006/relationships/slide" Target="slide18.xml"/></Relationships>
</file>

<file path=ppt/slides/_rels/slide115.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116.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98.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23.png"/><Relationship Id="rId14" Type="http://schemas.openxmlformats.org/officeDocument/2006/relationships/slide" Target="slide6.xml"/></Relationships>
</file>

<file path=ppt/slides/_rels/slide116.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115.xml"/><Relationship Id="rId7" Type="http://schemas.openxmlformats.org/officeDocument/2006/relationships/slide" Target="slide15.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1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1.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8" Type="http://schemas.openxmlformats.org/officeDocument/2006/relationships/slide" Target="slide88.xml"/><Relationship Id="rId13" Type="http://schemas.openxmlformats.org/officeDocument/2006/relationships/slide" Target="slide100.xml"/><Relationship Id="rId18" Type="http://schemas.openxmlformats.org/officeDocument/2006/relationships/slide" Target="slide115.xml"/><Relationship Id="rId26" Type="http://schemas.openxmlformats.org/officeDocument/2006/relationships/image" Target="../media/image10.png"/><Relationship Id="rId3" Type="http://schemas.openxmlformats.org/officeDocument/2006/relationships/image" Target="../media/image8.png"/><Relationship Id="rId21" Type="http://schemas.openxmlformats.org/officeDocument/2006/relationships/slide" Target="slide6.xml"/><Relationship Id="rId7" Type="http://schemas.openxmlformats.org/officeDocument/2006/relationships/slide" Target="slide86.xml"/><Relationship Id="rId12" Type="http://schemas.openxmlformats.org/officeDocument/2006/relationships/slide" Target="slide97.xml"/><Relationship Id="rId17" Type="http://schemas.openxmlformats.org/officeDocument/2006/relationships/slide" Target="slide112.xml"/><Relationship Id="rId25" Type="http://schemas.openxmlformats.org/officeDocument/2006/relationships/slide" Target="slide18.xml"/><Relationship Id="rId2" Type="http://schemas.openxmlformats.org/officeDocument/2006/relationships/slide" Target="slide23.xml"/><Relationship Id="rId16" Type="http://schemas.openxmlformats.org/officeDocument/2006/relationships/slide" Target="slide109.xml"/><Relationship Id="rId20" Type="http://schemas.openxmlformats.org/officeDocument/2006/relationships/image" Target="../media/image4.png"/><Relationship Id="rId29"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slide" Target="slide84.xml"/><Relationship Id="rId11" Type="http://schemas.openxmlformats.org/officeDocument/2006/relationships/slide" Target="slide95.xml"/><Relationship Id="rId24" Type="http://schemas.openxmlformats.org/officeDocument/2006/relationships/image" Target="../media/image9.png"/><Relationship Id="rId5" Type="http://schemas.openxmlformats.org/officeDocument/2006/relationships/slide" Target="slide82.xml"/><Relationship Id="rId15" Type="http://schemas.openxmlformats.org/officeDocument/2006/relationships/slide" Target="slide106.xml"/><Relationship Id="rId23" Type="http://schemas.openxmlformats.org/officeDocument/2006/relationships/slide" Target="slide15.xml"/><Relationship Id="rId28" Type="http://schemas.openxmlformats.org/officeDocument/2006/relationships/slide" Target="slide4.xml"/><Relationship Id="rId10" Type="http://schemas.openxmlformats.org/officeDocument/2006/relationships/slide" Target="slide92.xml"/><Relationship Id="rId19" Type="http://schemas.openxmlformats.org/officeDocument/2006/relationships/slide" Target="slide9.xml"/><Relationship Id="rId4" Type="http://schemas.openxmlformats.org/officeDocument/2006/relationships/slide" Target="slide77.xml"/><Relationship Id="rId9" Type="http://schemas.openxmlformats.org/officeDocument/2006/relationships/slide" Target="slide90.xml"/><Relationship Id="rId14" Type="http://schemas.openxmlformats.org/officeDocument/2006/relationships/slide" Target="slide103.xml"/><Relationship Id="rId22" Type="http://schemas.openxmlformats.org/officeDocument/2006/relationships/image" Target="../media/image6.png"/><Relationship Id="rId27" Type="http://schemas.openxmlformats.org/officeDocument/2006/relationships/slide" Target="slide13.xml"/><Relationship Id="rId30" Type="http://schemas.openxmlformats.org/officeDocument/2006/relationships/slide" Target="slide11.xml"/></Relationships>
</file>

<file path=ppt/slides/_rels/slide13.xml.rels><?xml version="1.0" encoding="UTF-8" standalone="yes"?>
<Relationships xmlns="http://schemas.openxmlformats.org/package/2006/relationships"><Relationship Id="rId8" Type="http://schemas.openxmlformats.org/officeDocument/2006/relationships/slide" Target="slide18.xml"/><Relationship Id="rId13" Type="http://schemas.openxmlformats.org/officeDocument/2006/relationships/image" Target="../media/image15.png"/><Relationship Id="rId18" Type="http://schemas.openxmlformats.org/officeDocument/2006/relationships/slide" Target="slide36.xml"/><Relationship Id="rId26" Type="http://schemas.openxmlformats.org/officeDocument/2006/relationships/slide" Target="slide60.xml"/><Relationship Id="rId3" Type="http://schemas.openxmlformats.org/officeDocument/2006/relationships/image" Target="../media/image6.png"/><Relationship Id="rId21" Type="http://schemas.openxmlformats.org/officeDocument/2006/relationships/slide" Target="slide47.xml"/><Relationship Id="rId7" Type="http://schemas.openxmlformats.org/officeDocument/2006/relationships/image" Target="../media/image9.png"/><Relationship Id="rId12" Type="http://schemas.openxmlformats.org/officeDocument/2006/relationships/slide" Target="slide4.xml"/><Relationship Id="rId17" Type="http://schemas.openxmlformats.org/officeDocument/2006/relationships/slide" Target="slide33.xml"/><Relationship Id="rId25" Type="http://schemas.openxmlformats.org/officeDocument/2006/relationships/slide" Target="slide57.xml"/><Relationship Id="rId2" Type="http://schemas.openxmlformats.org/officeDocument/2006/relationships/slide" Target="slide6.xml"/><Relationship Id="rId16" Type="http://schemas.openxmlformats.org/officeDocument/2006/relationships/slide" Target="slide29.xml"/><Relationship Id="rId20" Type="http://schemas.openxmlformats.org/officeDocument/2006/relationships/slide" Target="slide43.xml"/><Relationship Id="rId29" Type="http://schemas.openxmlformats.org/officeDocument/2006/relationships/slide" Target="slide72.xml"/><Relationship Id="rId1" Type="http://schemas.openxmlformats.org/officeDocument/2006/relationships/slideLayout" Target="../slideLayouts/slideLayout2.xml"/><Relationship Id="rId6" Type="http://schemas.openxmlformats.org/officeDocument/2006/relationships/slide" Target="slide15.xml"/><Relationship Id="rId11" Type="http://schemas.openxmlformats.org/officeDocument/2006/relationships/slide" Target="slide24.xml"/><Relationship Id="rId24" Type="http://schemas.openxmlformats.org/officeDocument/2006/relationships/slide" Target="slide55.xml"/><Relationship Id="rId5" Type="http://schemas.openxmlformats.org/officeDocument/2006/relationships/image" Target="../media/image8.png"/><Relationship Id="rId15" Type="http://schemas.openxmlformats.org/officeDocument/2006/relationships/slide" Target="slide25.xml"/><Relationship Id="rId23" Type="http://schemas.openxmlformats.org/officeDocument/2006/relationships/slide" Target="slide53.xml"/><Relationship Id="rId28" Type="http://schemas.openxmlformats.org/officeDocument/2006/relationships/slide" Target="slide67.xml"/><Relationship Id="rId10" Type="http://schemas.openxmlformats.org/officeDocument/2006/relationships/slide" Target="slide13.xml"/><Relationship Id="rId19" Type="http://schemas.openxmlformats.org/officeDocument/2006/relationships/slide" Target="slide39.xml"/><Relationship Id="rId4" Type="http://schemas.openxmlformats.org/officeDocument/2006/relationships/slide" Target="slide9.xml"/><Relationship Id="rId9" Type="http://schemas.openxmlformats.org/officeDocument/2006/relationships/image" Target="../media/image10.png"/><Relationship Id="rId14" Type="http://schemas.openxmlformats.org/officeDocument/2006/relationships/slide" Target="slide20.xml"/><Relationship Id="rId22" Type="http://schemas.openxmlformats.org/officeDocument/2006/relationships/slide" Target="slide51.xml"/><Relationship Id="rId27" Type="http://schemas.openxmlformats.org/officeDocument/2006/relationships/slide" Target="slide63.xml"/><Relationship Id="rId30" Type="http://schemas.openxmlformats.org/officeDocument/2006/relationships/slide" Target="slide14.xml"/></Relationships>
</file>

<file path=ppt/slides/_rels/slide14.xml.rels><?xml version="1.0" encoding="UTF-8" standalone="yes"?>
<Relationships xmlns="http://schemas.openxmlformats.org/package/2006/relationships"><Relationship Id="rId8" Type="http://schemas.openxmlformats.org/officeDocument/2006/relationships/slide" Target="slide90.xml"/><Relationship Id="rId13" Type="http://schemas.openxmlformats.org/officeDocument/2006/relationships/slide" Target="slide103.xml"/><Relationship Id="rId18" Type="http://schemas.openxmlformats.org/officeDocument/2006/relationships/slide" Target="slide6.xml"/><Relationship Id="rId26" Type="http://schemas.openxmlformats.org/officeDocument/2006/relationships/slide" Target="slide13.xml"/><Relationship Id="rId3" Type="http://schemas.openxmlformats.org/officeDocument/2006/relationships/slide" Target="slide77.xml"/><Relationship Id="rId21" Type="http://schemas.openxmlformats.org/officeDocument/2006/relationships/image" Target="../media/image8.png"/><Relationship Id="rId7" Type="http://schemas.openxmlformats.org/officeDocument/2006/relationships/slide" Target="slide88.xml"/><Relationship Id="rId12" Type="http://schemas.openxmlformats.org/officeDocument/2006/relationships/slide" Target="slide100.xml"/><Relationship Id="rId17" Type="http://schemas.openxmlformats.org/officeDocument/2006/relationships/slide" Target="slide115.xml"/><Relationship Id="rId25" Type="http://schemas.openxmlformats.org/officeDocument/2006/relationships/image" Target="../media/image10.png"/><Relationship Id="rId2" Type="http://schemas.openxmlformats.org/officeDocument/2006/relationships/slide" Target="slide25.xml"/><Relationship Id="rId16" Type="http://schemas.openxmlformats.org/officeDocument/2006/relationships/slide" Target="slide112.xml"/><Relationship Id="rId20" Type="http://schemas.openxmlformats.org/officeDocument/2006/relationships/slide" Target="slide9.xml"/><Relationship Id="rId1" Type="http://schemas.openxmlformats.org/officeDocument/2006/relationships/slideLayout" Target="../slideLayouts/slideLayout2.xml"/><Relationship Id="rId6" Type="http://schemas.openxmlformats.org/officeDocument/2006/relationships/slide" Target="slide86.xml"/><Relationship Id="rId11" Type="http://schemas.openxmlformats.org/officeDocument/2006/relationships/slide" Target="slide97.xml"/><Relationship Id="rId24" Type="http://schemas.openxmlformats.org/officeDocument/2006/relationships/slide" Target="slide18.xml"/><Relationship Id="rId5" Type="http://schemas.openxmlformats.org/officeDocument/2006/relationships/slide" Target="slide84.xml"/><Relationship Id="rId15" Type="http://schemas.openxmlformats.org/officeDocument/2006/relationships/slide" Target="slide109.xml"/><Relationship Id="rId23" Type="http://schemas.openxmlformats.org/officeDocument/2006/relationships/image" Target="../media/image9.png"/><Relationship Id="rId28" Type="http://schemas.openxmlformats.org/officeDocument/2006/relationships/image" Target="../media/image15.png"/><Relationship Id="rId10" Type="http://schemas.openxmlformats.org/officeDocument/2006/relationships/slide" Target="slide95.xml"/><Relationship Id="rId19" Type="http://schemas.openxmlformats.org/officeDocument/2006/relationships/image" Target="../media/image6.png"/><Relationship Id="rId4" Type="http://schemas.openxmlformats.org/officeDocument/2006/relationships/slide" Target="slide82.xml"/><Relationship Id="rId9" Type="http://schemas.openxmlformats.org/officeDocument/2006/relationships/slide" Target="slide92.xml"/><Relationship Id="rId14" Type="http://schemas.openxmlformats.org/officeDocument/2006/relationships/slide" Target="slide106.xml"/><Relationship Id="rId22" Type="http://schemas.openxmlformats.org/officeDocument/2006/relationships/slide" Target="slide15.xml"/><Relationship Id="rId27" Type="http://schemas.openxmlformats.org/officeDocument/2006/relationships/slide" Target="slide4.xml"/></Relationships>
</file>

<file path=ppt/slides/_rels/slide15.xml.rels><?xml version="1.0" encoding="UTF-8" standalone="yes"?>
<Relationships xmlns="http://schemas.openxmlformats.org/package/2006/relationships"><Relationship Id="rId8" Type="http://schemas.openxmlformats.org/officeDocument/2006/relationships/slide" Target="slide28.xml"/><Relationship Id="rId13" Type="http://schemas.openxmlformats.org/officeDocument/2006/relationships/slide" Target="slide4.xml"/><Relationship Id="rId3" Type="http://schemas.openxmlformats.org/officeDocument/2006/relationships/slide" Target="slide6.xml"/><Relationship Id="rId7" Type="http://schemas.openxmlformats.org/officeDocument/2006/relationships/image" Target="../media/image8.png"/><Relationship Id="rId12" Type="http://schemas.openxmlformats.org/officeDocument/2006/relationships/slide" Target="slide13.xml"/><Relationship Id="rId2" Type="http://schemas.openxmlformats.org/officeDocument/2006/relationships/image" Target="../media/image29.png"/><Relationship Id="rId1" Type="http://schemas.openxmlformats.org/officeDocument/2006/relationships/slideLayout" Target="../slideLayouts/slideLayout2.xml"/><Relationship Id="rId6" Type="http://schemas.openxmlformats.org/officeDocument/2006/relationships/slide" Target="slide9.xml"/><Relationship Id="rId11" Type="http://schemas.openxmlformats.org/officeDocument/2006/relationships/image" Target="../media/image10.png"/><Relationship Id="rId5" Type="http://schemas.openxmlformats.org/officeDocument/2006/relationships/slide" Target="slide15.xml"/><Relationship Id="rId15" Type="http://schemas.openxmlformats.org/officeDocument/2006/relationships/slide" Target="slide16.xml"/><Relationship Id="rId10" Type="http://schemas.openxmlformats.org/officeDocument/2006/relationships/slide" Target="slide18.xml"/><Relationship Id="rId4" Type="http://schemas.openxmlformats.org/officeDocument/2006/relationships/image" Target="../media/image6.png"/><Relationship Id="rId9" Type="http://schemas.openxmlformats.org/officeDocument/2006/relationships/image" Target="../media/image9.png"/><Relationship Id="rId14" Type="http://schemas.openxmlformats.org/officeDocument/2006/relationships/image" Target="../media/image15.png"/></Relationships>
</file>

<file path=ppt/slides/_rels/slide16.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5.png"/><Relationship Id="rId18" Type="http://schemas.openxmlformats.org/officeDocument/2006/relationships/slide" Target="slide36.xml"/><Relationship Id="rId26" Type="http://schemas.openxmlformats.org/officeDocument/2006/relationships/slide" Target="slide60.xml"/><Relationship Id="rId3" Type="http://schemas.openxmlformats.org/officeDocument/2006/relationships/image" Target="../media/image6.png"/><Relationship Id="rId21" Type="http://schemas.openxmlformats.org/officeDocument/2006/relationships/slide" Target="slide47.xml"/><Relationship Id="rId7" Type="http://schemas.openxmlformats.org/officeDocument/2006/relationships/slide" Target="slide28.xml"/><Relationship Id="rId12" Type="http://schemas.openxmlformats.org/officeDocument/2006/relationships/slide" Target="slide4.xml"/><Relationship Id="rId17" Type="http://schemas.openxmlformats.org/officeDocument/2006/relationships/slide" Target="slide33.xml"/><Relationship Id="rId25" Type="http://schemas.openxmlformats.org/officeDocument/2006/relationships/slide" Target="slide57.xml"/><Relationship Id="rId2" Type="http://schemas.openxmlformats.org/officeDocument/2006/relationships/slide" Target="slide6.xml"/><Relationship Id="rId16" Type="http://schemas.openxmlformats.org/officeDocument/2006/relationships/slide" Target="slide29.xml"/><Relationship Id="rId20" Type="http://schemas.openxmlformats.org/officeDocument/2006/relationships/slide" Target="slide43.xml"/><Relationship Id="rId29" Type="http://schemas.openxmlformats.org/officeDocument/2006/relationships/slide" Target="slide72.xml"/><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slide" Target="slide13.xml"/><Relationship Id="rId24" Type="http://schemas.openxmlformats.org/officeDocument/2006/relationships/slide" Target="slide55.xml"/><Relationship Id="rId5" Type="http://schemas.openxmlformats.org/officeDocument/2006/relationships/slide" Target="slide9.xml"/><Relationship Id="rId15" Type="http://schemas.openxmlformats.org/officeDocument/2006/relationships/slide" Target="slide25.xml"/><Relationship Id="rId23" Type="http://schemas.openxmlformats.org/officeDocument/2006/relationships/slide" Target="slide53.xml"/><Relationship Id="rId28" Type="http://schemas.openxmlformats.org/officeDocument/2006/relationships/slide" Target="slide67.xml"/><Relationship Id="rId10" Type="http://schemas.openxmlformats.org/officeDocument/2006/relationships/image" Target="../media/image10.png"/><Relationship Id="rId19" Type="http://schemas.openxmlformats.org/officeDocument/2006/relationships/slide" Target="slide39.xml"/><Relationship Id="rId4" Type="http://schemas.openxmlformats.org/officeDocument/2006/relationships/slide" Target="slide15.xml"/><Relationship Id="rId9" Type="http://schemas.openxmlformats.org/officeDocument/2006/relationships/slide" Target="slide18.xml"/><Relationship Id="rId14" Type="http://schemas.openxmlformats.org/officeDocument/2006/relationships/slide" Target="slide20.xml"/><Relationship Id="rId22" Type="http://schemas.openxmlformats.org/officeDocument/2006/relationships/slide" Target="slide51.xml"/><Relationship Id="rId27" Type="http://schemas.openxmlformats.org/officeDocument/2006/relationships/slide" Target="slide63.xml"/><Relationship Id="rId30" Type="http://schemas.openxmlformats.org/officeDocument/2006/relationships/slide" Target="slide17.xml"/></Relationships>
</file>

<file path=ppt/slides/_rels/slide1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5.png"/><Relationship Id="rId18" Type="http://schemas.openxmlformats.org/officeDocument/2006/relationships/slide" Target="slide88.xml"/><Relationship Id="rId26" Type="http://schemas.openxmlformats.org/officeDocument/2006/relationships/slide" Target="slide109.xml"/><Relationship Id="rId3" Type="http://schemas.openxmlformats.org/officeDocument/2006/relationships/image" Target="../media/image6.png"/><Relationship Id="rId21" Type="http://schemas.openxmlformats.org/officeDocument/2006/relationships/slide" Target="slide95.xml"/><Relationship Id="rId7" Type="http://schemas.openxmlformats.org/officeDocument/2006/relationships/slide" Target="slide28.xml"/><Relationship Id="rId12" Type="http://schemas.openxmlformats.org/officeDocument/2006/relationships/slide" Target="slide4.xml"/><Relationship Id="rId17" Type="http://schemas.openxmlformats.org/officeDocument/2006/relationships/slide" Target="slide86.xml"/><Relationship Id="rId25" Type="http://schemas.openxmlformats.org/officeDocument/2006/relationships/slide" Target="slide106.xml"/><Relationship Id="rId2" Type="http://schemas.openxmlformats.org/officeDocument/2006/relationships/slide" Target="slide6.xml"/><Relationship Id="rId16" Type="http://schemas.openxmlformats.org/officeDocument/2006/relationships/slide" Target="slide84.xml"/><Relationship Id="rId20" Type="http://schemas.openxmlformats.org/officeDocument/2006/relationships/slide" Target="slide92.xml"/><Relationship Id="rId29" Type="http://schemas.openxmlformats.org/officeDocument/2006/relationships/image" Target="../media/image4.png"/><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slide" Target="slide13.xml"/><Relationship Id="rId24" Type="http://schemas.openxmlformats.org/officeDocument/2006/relationships/slide" Target="slide103.xml"/><Relationship Id="rId5" Type="http://schemas.openxmlformats.org/officeDocument/2006/relationships/slide" Target="slide9.xml"/><Relationship Id="rId15" Type="http://schemas.openxmlformats.org/officeDocument/2006/relationships/slide" Target="slide82.xml"/><Relationship Id="rId23" Type="http://schemas.openxmlformats.org/officeDocument/2006/relationships/slide" Target="slide100.xml"/><Relationship Id="rId28" Type="http://schemas.openxmlformats.org/officeDocument/2006/relationships/slide" Target="slide115.xml"/><Relationship Id="rId10" Type="http://schemas.openxmlformats.org/officeDocument/2006/relationships/image" Target="../media/image10.png"/><Relationship Id="rId19" Type="http://schemas.openxmlformats.org/officeDocument/2006/relationships/slide" Target="slide90.xml"/><Relationship Id="rId4" Type="http://schemas.openxmlformats.org/officeDocument/2006/relationships/slide" Target="slide15.xml"/><Relationship Id="rId9" Type="http://schemas.openxmlformats.org/officeDocument/2006/relationships/slide" Target="slide18.xml"/><Relationship Id="rId14" Type="http://schemas.openxmlformats.org/officeDocument/2006/relationships/slide" Target="slide77.xml"/><Relationship Id="rId22" Type="http://schemas.openxmlformats.org/officeDocument/2006/relationships/slide" Target="slide97.xml"/><Relationship Id="rId27" Type="http://schemas.openxmlformats.org/officeDocument/2006/relationships/slide" Target="slide112.xml"/><Relationship Id="rId30" Type="http://schemas.openxmlformats.org/officeDocument/2006/relationships/slide" Target="slide16.xml"/></Relationships>
</file>

<file path=ppt/slides/_rels/slide18.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slide" Target="slide25.xml"/><Relationship Id="rId26" Type="http://schemas.openxmlformats.org/officeDocument/2006/relationships/slide" Target="slide53.xml"/><Relationship Id="rId3" Type="http://schemas.openxmlformats.org/officeDocument/2006/relationships/slideLayout" Target="../slideLayouts/slideLayout2.xml"/><Relationship Id="rId21" Type="http://schemas.openxmlformats.org/officeDocument/2006/relationships/slide" Target="slide36.xml"/><Relationship Id="rId34" Type="http://schemas.openxmlformats.org/officeDocument/2006/relationships/slide" Target="slide19.xml"/><Relationship Id="rId7" Type="http://schemas.openxmlformats.org/officeDocument/2006/relationships/slide" Target="slide18.xml"/><Relationship Id="rId12" Type="http://schemas.openxmlformats.org/officeDocument/2006/relationships/slide" Target="slide30.xml"/><Relationship Id="rId17" Type="http://schemas.openxmlformats.org/officeDocument/2006/relationships/slide" Target="slide20.xml"/><Relationship Id="rId25" Type="http://schemas.openxmlformats.org/officeDocument/2006/relationships/slide" Target="slide51.xml"/><Relationship Id="rId33" Type="http://schemas.openxmlformats.org/officeDocument/2006/relationships/hyperlink" Target="https://1drv.ms/u/s!An5ebZ-ehrvBgiiIHFWWwnTW-RW0?e=JpN3Pt" TargetMode="External"/><Relationship Id="rId2" Type="http://schemas.openxmlformats.org/officeDocument/2006/relationships/audio" Target="../media/media6.mp3"/><Relationship Id="rId16" Type="http://schemas.openxmlformats.org/officeDocument/2006/relationships/image" Target="../media/image15.png"/><Relationship Id="rId20" Type="http://schemas.openxmlformats.org/officeDocument/2006/relationships/slide" Target="slide33.xml"/><Relationship Id="rId29" Type="http://schemas.openxmlformats.org/officeDocument/2006/relationships/slide" Target="slide60.xml"/><Relationship Id="rId1" Type="http://schemas.microsoft.com/office/2007/relationships/media" Target="../media/media6.mp3"/><Relationship Id="rId6" Type="http://schemas.openxmlformats.org/officeDocument/2006/relationships/image" Target="../media/image6.png"/><Relationship Id="rId11" Type="http://schemas.openxmlformats.org/officeDocument/2006/relationships/image" Target="../media/image9.png"/><Relationship Id="rId24" Type="http://schemas.openxmlformats.org/officeDocument/2006/relationships/slide" Target="slide47.xml"/><Relationship Id="rId32" Type="http://schemas.openxmlformats.org/officeDocument/2006/relationships/slide" Target="slide72.xml"/><Relationship Id="rId5" Type="http://schemas.openxmlformats.org/officeDocument/2006/relationships/slide" Target="slide6.xml"/><Relationship Id="rId15" Type="http://schemas.openxmlformats.org/officeDocument/2006/relationships/slide" Target="slide4.xml"/><Relationship Id="rId23" Type="http://schemas.openxmlformats.org/officeDocument/2006/relationships/slide" Target="slide43.xml"/><Relationship Id="rId28" Type="http://schemas.openxmlformats.org/officeDocument/2006/relationships/slide" Target="slide57.xml"/><Relationship Id="rId10" Type="http://schemas.openxmlformats.org/officeDocument/2006/relationships/slide" Target="slide15.xml"/><Relationship Id="rId19" Type="http://schemas.openxmlformats.org/officeDocument/2006/relationships/slide" Target="slide29.xml"/><Relationship Id="rId31" Type="http://schemas.openxmlformats.org/officeDocument/2006/relationships/slide" Target="slide67.xml"/><Relationship Id="rId4" Type="http://schemas.openxmlformats.org/officeDocument/2006/relationships/image" Target="../media/image7.png"/><Relationship Id="rId9" Type="http://schemas.openxmlformats.org/officeDocument/2006/relationships/image" Target="../media/image8.png"/><Relationship Id="rId14" Type="http://schemas.openxmlformats.org/officeDocument/2006/relationships/slide" Target="slide13.xml"/><Relationship Id="rId22" Type="http://schemas.openxmlformats.org/officeDocument/2006/relationships/slide" Target="slide39.xml"/><Relationship Id="rId27" Type="http://schemas.openxmlformats.org/officeDocument/2006/relationships/slide" Target="slide55.xml"/><Relationship Id="rId30" Type="http://schemas.openxmlformats.org/officeDocument/2006/relationships/slide" Target="slide63.xml"/><Relationship Id="rId8" Type="http://schemas.openxmlformats.org/officeDocument/2006/relationships/slide" Target="slide9.xml"/></Relationships>
</file>

<file path=ppt/slides/_rels/slide19.xml.rels><?xml version="1.0" encoding="UTF-8" standalone="yes"?>
<Relationships xmlns="http://schemas.openxmlformats.org/package/2006/relationships"><Relationship Id="rId8" Type="http://schemas.openxmlformats.org/officeDocument/2006/relationships/slide" Target="slide92.xml"/><Relationship Id="rId13" Type="http://schemas.openxmlformats.org/officeDocument/2006/relationships/slide" Target="slide106.xml"/><Relationship Id="rId18" Type="http://schemas.openxmlformats.org/officeDocument/2006/relationships/image" Target="../media/image6.png"/><Relationship Id="rId26" Type="http://schemas.openxmlformats.org/officeDocument/2006/relationships/image" Target="../media/image15.png"/><Relationship Id="rId3" Type="http://schemas.openxmlformats.org/officeDocument/2006/relationships/slide" Target="slide82.xml"/><Relationship Id="rId21" Type="http://schemas.openxmlformats.org/officeDocument/2006/relationships/image" Target="../media/image8.png"/><Relationship Id="rId7" Type="http://schemas.openxmlformats.org/officeDocument/2006/relationships/slide" Target="slide90.xml"/><Relationship Id="rId12" Type="http://schemas.openxmlformats.org/officeDocument/2006/relationships/slide" Target="slide103.xml"/><Relationship Id="rId17" Type="http://schemas.openxmlformats.org/officeDocument/2006/relationships/slide" Target="slide6.xml"/><Relationship Id="rId25" Type="http://schemas.openxmlformats.org/officeDocument/2006/relationships/slide" Target="slide4.xml"/><Relationship Id="rId2" Type="http://schemas.openxmlformats.org/officeDocument/2006/relationships/slide" Target="slide77.xml"/><Relationship Id="rId16" Type="http://schemas.openxmlformats.org/officeDocument/2006/relationships/slide" Target="slide115.xml"/><Relationship Id="rId20" Type="http://schemas.openxmlformats.org/officeDocument/2006/relationships/slide" Target="slide9.xml"/><Relationship Id="rId1" Type="http://schemas.openxmlformats.org/officeDocument/2006/relationships/slideLayout" Target="../slideLayouts/slideLayout2.xml"/><Relationship Id="rId6" Type="http://schemas.openxmlformats.org/officeDocument/2006/relationships/slide" Target="slide88.xml"/><Relationship Id="rId11" Type="http://schemas.openxmlformats.org/officeDocument/2006/relationships/slide" Target="slide100.xml"/><Relationship Id="rId24" Type="http://schemas.openxmlformats.org/officeDocument/2006/relationships/slide" Target="slide13.xml"/><Relationship Id="rId5" Type="http://schemas.openxmlformats.org/officeDocument/2006/relationships/slide" Target="slide86.xml"/><Relationship Id="rId15" Type="http://schemas.openxmlformats.org/officeDocument/2006/relationships/slide" Target="slide112.xml"/><Relationship Id="rId23" Type="http://schemas.openxmlformats.org/officeDocument/2006/relationships/image" Target="../media/image9.png"/><Relationship Id="rId28" Type="http://schemas.openxmlformats.org/officeDocument/2006/relationships/image" Target="../media/image10.png"/><Relationship Id="rId10" Type="http://schemas.openxmlformats.org/officeDocument/2006/relationships/slide" Target="slide97.xml"/><Relationship Id="rId19" Type="http://schemas.openxmlformats.org/officeDocument/2006/relationships/slide" Target="slide18.xml"/><Relationship Id="rId4" Type="http://schemas.openxmlformats.org/officeDocument/2006/relationships/slide" Target="slide84.xml"/><Relationship Id="rId9" Type="http://schemas.openxmlformats.org/officeDocument/2006/relationships/slide" Target="slide95.xml"/><Relationship Id="rId14" Type="http://schemas.openxmlformats.org/officeDocument/2006/relationships/slide" Target="slide109.xml"/><Relationship Id="rId22" Type="http://schemas.openxmlformats.org/officeDocument/2006/relationships/slide" Target="slide15.xml"/><Relationship Id="rId27" Type="http://schemas.openxmlformats.org/officeDocument/2006/relationships/slide" Target="slide30.xml"/></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21.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3.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37.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36.png"/><Relationship Id="rId14" Type="http://schemas.openxmlformats.org/officeDocument/2006/relationships/slide" Target="slide6.xml"/></Relationships>
</file>

<file path=ppt/slides/_rels/slide21.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22.xml"/><Relationship Id="rId7" Type="http://schemas.openxmlformats.org/officeDocument/2006/relationships/slide" Target="slide9.xml"/><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20.xml"/><Relationship Id="rId9" Type="http://schemas.openxmlformats.org/officeDocument/2006/relationships/slide" Target="slide18.xml"/></Relationships>
</file>

<file path=ppt/slides/_rels/slide22.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23.xml"/><Relationship Id="rId7" Type="http://schemas.openxmlformats.org/officeDocument/2006/relationships/slide" Target="slide9.xml"/><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21.xml"/><Relationship Id="rId9" Type="http://schemas.openxmlformats.org/officeDocument/2006/relationships/slide" Target="slide18.xml"/></Relationships>
</file>

<file path=ppt/slides/_rels/slide2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hyperlink" Target="https://1drv.ms/b/s!An5ebZ-ehrvBgQh6XKhKYDP7wGfj?e=D40EDB" TargetMode="External"/><Relationship Id="rId7" Type="http://schemas.openxmlformats.org/officeDocument/2006/relationships/slide" Target="slide4.xml"/><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22.xml"/><Relationship Id="rId10" Type="http://schemas.openxmlformats.org/officeDocument/2006/relationships/slide" Target="slide18.xml"/><Relationship Id="rId4" Type="http://schemas.openxmlformats.org/officeDocument/2006/relationships/slide" Target="slide24.xml"/><Relationship Id="rId9" Type="http://schemas.openxmlformats.org/officeDocument/2006/relationships/slide" Target="slide15.xml"/></Relationships>
</file>

<file path=ppt/slides/_rels/slide24.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23.xml"/><Relationship Id="rId7" Type="http://schemas.openxmlformats.org/officeDocument/2006/relationships/slide" Target="slide15.xml"/><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25.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26.xml"/><Relationship Id="rId18" Type="http://schemas.openxmlformats.org/officeDocument/2006/relationships/slide" Target="slide18.xml"/><Relationship Id="rId3" Type="http://schemas.openxmlformats.org/officeDocument/2006/relationships/image" Target="../media/image38.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8.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9.svg"/><Relationship Id="rId9" Type="http://schemas.openxmlformats.org/officeDocument/2006/relationships/image" Target="../media/image23.png"/><Relationship Id="rId14" Type="http://schemas.openxmlformats.org/officeDocument/2006/relationships/slide" Target="slide6.xml"/></Relationships>
</file>

<file path=ppt/slides/_rels/slide26.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27.xml"/><Relationship Id="rId7" Type="http://schemas.openxmlformats.org/officeDocument/2006/relationships/slide" Target="slide9.xml"/><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25.xml"/><Relationship Id="rId9" Type="http://schemas.openxmlformats.org/officeDocument/2006/relationships/slide" Target="slide18.xml"/></Relationships>
</file>

<file path=ppt/slides/_rels/slide27.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28.xml"/><Relationship Id="rId7" Type="http://schemas.openxmlformats.org/officeDocument/2006/relationships/slide" Target="slide9.xml"/><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26.xml"/><Relationship Id="rId9" Type="http://schemas.openxmlformats.org/officeDocument/2006/relationships/slide" Target="slide18.xml"/></Relationships>
</file>

<file path=ppt/slides/_rels/slide28.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27.xml"/><Relationship Id="rId7" Type="http://schemas.openxmlformats.org/officeDocument/2006/relationships/slide" Target="slide15.xml"/><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29.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30.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12.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37.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36.png"/><Relationship Id="rId14" Type="http://schemas.openxmlformats.org/officeDocument/2006/relationships/slide" Target="slide6.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 Target="slide4.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31.xml"/><Relationship Id="rId7" Type="http://schemas.openxmlformats.org/officeDocument/2006/relationships/slide" Target="slide9.xml"/><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29.xml"/><Relationship Id="rId9" Type="http://schemas.openxmlformats.org/officeDocument/2006/relationships/slide" Target="slide18.xml"/></Relationships>
</file>

<file path=ppt/slides/_rels/slide3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slide" Target="slide18.xml"/><Relationship Id="rId3" Type="http://schemas.openxmlformats.org/officeDocument/2006/relationships/image" Target="../media/image40.png"/><Relationship Id="rId7" Type="http://schemas.openxmlformats.org/officeDocument/2006/relationships/image" Target="../media/image42.png"/><Relationship Id="rId12" Type="http://schemas.openxmlformats.org/officeDocument/2006/relationships/slide" Target="slide15.xml"/><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41.png"/><Relationship Id="rId11" Type="http://schemas.openxmlformats.org/officeDocument/2006/relationships/slide" Target="slide9.xml"/><Relationship Id="rId5" Type="http://schemas.openxmlformats.org/officeDocument/2006/relationships/slide" Target="slide30.xml"/><Relationship Id="rId10" Type="http://schemas.openxmlformats.org/officeDocument/2006/relationships/slide" Target="slide4.xml"/><Relationship Id="rId4" Type="http://schemas.openxmlformats.org/officeDocument/2006/relationships/slide" Target="slide32.xml"/><Relationship Id="rId9" Type="http://schemas.openxmlformats.org/officeDocument/2006/relationships/slide" Target="slide6.xml"/><Relationship Id="rId14" Type="http://schemas.openxmlformats.org/officeDocument/2006/relationships/slide" Target="slide13.xml"/></Relationships>
</file>

<file path=ppt/slides/_rels/slide32.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31.xml"/><Relationship Id="rId7" Type="http://schemas.openxmlformats.org/officeDocument/2006/relationships/slide" Target="slide15.xml"/><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33.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34.xml"/><Relationship Id="rId18" Type="http://schemas.openxmlformats.org/officeDocument/2006/relationships/slide" Target="slide18.xml"/><Relationship Id="rId3" Type="http://schemas.openxmlformats.org/officeDocument/2006/relationships/image" Target="../media/image38.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16.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9.svg"/><Relationship Id="rId9" Type="http://schemas.openxmlformats.org/officeDocument/2006/relationships/image" Target="../media/image23.png"/><Relationship Id="rId14" Type="http://schemas.openxmlformats.org/officeDocument/2006/relationships/slide" Target="slide6.xml"/></Relationships>
</file>

<file path=ppt/slides/_rels/slide34.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35.xml"/><Relationship Id="rId7" Type="http://schemas.openxmlformats.org/officeDocument/2006/relationships/slide" Target="slide9.xml"/><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33.xml"/><Relationship Id="rId9" Type="http://schemas.openxmlformats.org/officeDocument/2006/relationships/slide" Target="slide18.xml"/></Relationships>
</file>

<file path=ppt/slides/_rels/slide35.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34.xml"/><Relationship Id="rId7" Type="http://schemas.openxmlformats.org/officeDocument/2006/relationships/slide" Target="slide15.xml"/><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36.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37.xml"/><Relationship Id="rId18" Type="http://schemas.openxmlformats.org/officeDocument/2006/relationships/slide" Target="slide18.xml"/><Relationship Id="rId3" Type="http://schemas.openxmlformats.org/officeDocument/2006/relationships/image" Target="../media/image44.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19.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45.svg"/><Relationship Id="rId9" Type="http://schemas.openxmlformats.org/officeDocument/2006/relationships/image" Target="../media/image23.png"/><Relationship Id="rId14" Type="http://schemas.openxmlformats.org/officeDocument/2006/relationships/slide" Target="slide6.xml"/></Relationships>
</file>

<file path=ppt/slides/_rels/slide37.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38.xml"/><Relationship Id="rId7" Type="http://schemas.openxmlformats.org/officeDocument/2006/relationships/slide" Target="slide9.xml"/><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36.xml"/><Relationship Id="rId9" Type="http://schemas.openxmlformats.org/officeDocument/2006/relationships/slide" Target="slide18.xml"/></Relationships>
</file>

<file path=ppt/slides/_rels/slide38.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37.xml"/><Relationship Id="rId7" Type="http://schemas.openxmlformats.org/officeDocument/2006/relationships/slide" Target="slide15.xml"/><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39.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40.xml"/><Relationship Id="rId18" Type="http://schemas.openxmlformats.org/officeDocument/2006/relationships/slide" Target="slide18.xml"/><Relationship Id="rId3" Type="http://schemas.openxmlformats.org/officeDocument/2006/relationships/image" Target="../media/image44.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22.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45.svg"/><Relationship Id="rId9" Type="http://schemas.openxmlformats.org/officeDocument/2006/relationships/image" Target="../media/image23.png"/><Relationship Id="rId14" Type="http://schemas.openxmlformats.org/officeDocument/2006/relationships/slide" Target="slide6.xml"/></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slide" Target="slide18.xml"/><Relationship Id="rId3" Type="http://schemas.openxmlformats.org/officeDocument/2006/relationships/slideLayout" Target="../slideLayouts/slideLayout2.xml"/><Relationship Id="rId7" Type="http://schemas.openxmlformats.org/officeDocument/2006/relationships/image" Target="../media/image6.png"/><Relationship Id="rId12" Type="http://schemas.openxmlformats.org/officeDocument/2006/relationships/image" Target="../media/image9.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6.xml"/><Relationship Id="rId11" Type="http://schemas.openxmlformats.org/officeDocument/2006/relationships/slide" Target="slide15.xml"/><Relationship Id="rId5" Type="http://schemas.openxmlformats.org/officeDocument/2006/relationships/slide" Target="slide4.xml"/><Relationship Id="rId15" Type="http://schemas.openxmlformats.org/officeDocument/2006/relationships/slide" Target="slide13.xml"/><Relationship Id="rId10" Type="http://schemas.openxmlformats.org/officeDocument/2006/relationships/image" Target="../media/image8.png"/><Relationship Id="rId4" Type="http://schemas.openxmlformats.org/officeDocument/2006/relationships/image" Target="../media/image5.jpeg"/><Relationship Id="rId9" Type="http://schemas.openxmlformats.org/officeDocument/2006/relationships/slide" Target="slide9.xml"/><Relationship Id="rId14" Type="http://schemas.openxmlformats.org/officeDocument/2006/relationships/image" Target="../media/image10.png"/></Relationships>
</file>

<file path=ppt/slides/_rels/slide40.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48.png"/><Relationship Id="rId7" Type="http://schemas.openxmlformats.org/officeDocument/2006/relationships/slide" Target="slide4.xml"/><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39.xml"/><Relationship Id="rId10" Type="http://schemas.openxmlformats.org/officeDocument/2006/relationships/slide" Target="slide18.xml"/><Relationship Id="rId4" Type="http://schemas.openxmlformats.org/officeDocument/2006/relationships/slide" Target="slide41.xml"/><Relationship Id="rId9" Type="http://schemas.openxmlformats.org/officeDocument/2006/relationships/slide" Target="slide15.xml"/></Relationships>
</file>

<file path=ppt/slides/_rels/slide41.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49.png"/><Relationship Id="rId7" Type="http://schemas.openxmlformats.org/officeDocument/2006/relationships/slide" Target="slide4.xml"/><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40.xml"/><Relationship Id="rId10" Type="http://schemas.openxmlformats.org/officeDocument/2006/relationships/slide" Target="slide18.xml"/><Relationship Id="rId4" Type="http://schemas.openxmlformats.org/officeDocument/2006/relationships/slide" Target="slide42.xml"/><Relationship Id="rId9" Type="http://schemas.openxmlformats.org/officeDocument/2006/relationships/slide" Target="slide15.xml"/></Relationships>
</file>

<file path=ppt/slides/_rels/slide42.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52.png"/><Relationship Id="rId7" Type="http://schemas.openxmlformats.org/officeDocument/2006/relationships/slide" Target="slide9.xml"/><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41.xml"/><Relationship Id="rId9" Type="http://schemas.openxmlformats.org/officeDocument/2006/relationships/slide" Target="slide18.xml"/></Relationships>
</file>

<file path=ppt/slides/_rels/slide43.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44.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26.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37.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36.png"/><Relationship Id="rId14" Type="http://schemas.openxmlformats.org/officeDocument/2006/relationships/slide" Target="slide6.xml"/></Relationships>
</file>

<file path=ppt/slides/_rels/slide44.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50.png"/><Relationship Id="rId7" Type="http://schemas.openxmlformats.org/officeDocument/2006/relationships/slide" Target="slide4.xml"/><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43.xml"/><Relationship Id="rId10" Type="http://schemas.openxmlformats.org/officeDocument/2006/relationships/slide" Target="slide18.xml"/><Relationship Id="rId4" Type="http://schemas.openxmlformats.org/officeDocument/2006/relationships/slide" Target="slide45.xml"/><Relationship Id="rId9" Type="http://schemas.openxmlformats.org/officeDocument/2006/relationships/slide" Target="slide15.xml"/></Relationships>
</file>

<file path=ppt/slides/_rels/slide45.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51.png"/><Relationship Id="rId7" Type="http://schemas.openxmlformats.org/officeDocument/2006/relationships/slide" Target="slide4.xml"/><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44.xml"/><Relationship Id="rId10" Type="http://schemas.openxmlformats.org/officeDocument/2006/relationships/slide" Target="slide18.xml"/><Relationship Id="rId4" Type="http://schemas.openxmlformats.org/officeDocument/2006/relationships/slide" Target="slide46.xml"/><Relationship Id="rId9" Type="http://schemas.openxmlformats.org/officeDocument/2006/relationships/slide" Target="slide15.xml"/></Relationships>
</file>

<file path=ppt/slides/_rels/slide46.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55.png"/><Relationship Id="rId7" Type="http://schemas.openxmlformats.org/officeDocument/2006/relationships/slide" Target="slide9.xml"/><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45.xml"/><Relationship Id="rId9" Type="http://schemas.openxmlformats.org/officeDocument/2006/relationships/slide" Target="slide18.xml"/></Relationships>
</file>

<file path=ppt/slides/_rels/slide47.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48.xml"/><Relationship Id="rId18" Type="http://schemas.openxmlformats.org/officeDocument/2006/relationships/slide" Target="slide18.xml"/><Relationship Id="rId3" Type="http://schemas.openxmlformats.org/officeDocument/2006/relationships/image" Target="../media/image53.png"/><Relationship Id="rId7" Type="http://schemas.openxmlformats.org/officeDocument/2006/relationships/image" Target="../media/image46.png"/><Relationship Id="rId12" Type="http://schemas.openxmlformats.org/officeDocument/2006/relationships/image" Target="../media/image61.svg"/><Relationship Id="rId17" Type="http://schemas.openxmlformats.org/officeDocument/2006/relationships/slide" Target="slide15.xml"/><Relationship Id="rId2" Type="http://schemas.openxmlformats.org/officeDocument/2006/relationships/notesSlide" Target="../notesSlides/notesSlide30.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57.svg"/><Relationship Id="rId11" Type="http://schemas.openxmlformats.org/officeDocument/2006/relationships/image" Target="../media/image60.png"/><Relationship Id="rId5" Type="http://schemas.openxmlformats.org/officeDocument/2006/relationships/image" Target="../media/image56.png"/><Relationship Id="rId15" Type="http://schemas.openxmlformats.org/officeDocument/2006/relationships/slide" Target="slide4.xml"/><Relationship Id="rId10" Type="http://schemas.openxmlformats.org/officeDocument/2006/relationships/image" Target="../media/image59.svg"/><Relationship Id="rId19" Type="http://schemas.openxmlformats.org/officeDocument/2006/relationships/slide" Target="slide13.xml"/><Relationship Id="rId4" Type="http://schemas.openxmlformats.org/officeDocument/2006/relationships/image" Target="../media/image54.svg"/><Relationship Id="rId9" Type="http://schemas.openxmlformats.org/officeDocument/2006/relationships/image" Target="../media/image58.png"/><Relationship Id="rId14" Type="http://schemas.openxmlformats.org/officeDocument/2006/relationships/slide" Target="slide6.xml"/></Relationships>
</file>

<file path=ppt/slides/_rels/slide48.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62.png"/><Relationship Id="rId7" Type="http://schemas.openxmlformats.org/officeDocument/2006/relationships/slide" Target="slide4.xml"/><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47.xml"/><Relationship Id="rId10" Type="http://schemas.openxmlformats.org/officeDocument/2006/relationships/slide" Target="slide18.xml"/><Relationship Id="rId4" Type="http://schemas.openxmlformats.org/officeDocument/2006/relationships/slide" Target="slide49.xml"/><Relationship Id="rId9" Type="http://schemas.openxmlformats.org/officeDocument/2006/relationships/slide" Target="slide15.xml"/></Relationships>
</file>

<file path=ppt/slides/_rels/slide49.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63.png"/><Relationship Id="rId7" Type="http://schemas.openxmlformats.org/officeDocument/2006/relationships/slide" Target="slide6.xml"/><Relationship Id="rId12" Type="http://schemas.openxmlformats.org/officeDocument/2006/relationships/slide" Target="slide13.xml"/><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slide" Target="slide48.xml"/><Relationship Id="rId11" Type="http://schemas.openxmlformats.org/officeDocument/2006/relationships/slide" Target="slide18.xml"/><Relationship Id="rId5" Type="http://schemas.openxmlformats.org/officeDocument/2006/relationships/slide" Target="slide50.xml"/><Relationship Id="rId10" Type="http://schemas.openxmlformats.org/officeDocument/2006/relationships/slide" Target="slide15.xml"/><Relationship Id="rId4" Type="http://schemas.openxmlformats.org/officeDocument/2006/relationships/image" Target="../media/image64.svg"/><Relationship Id="rId9" Type="http://schemas.openxmlformats.org/officeDocument/2006/relationships/slide" Target="slide9.xml"/></Relationships>
</file>

<file path=ppt/slides/_rels/slide5.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slide" Target="slide9.xml"/><Relationship Id="rId18" Type="http://schemas.openxmlformats.org/officeDocument/2006/relationships/image" Target="../media/image10.png"/><Relationship Id="rId3" Type="http://schemas.openxmlformats.org/officeDocument/2006/relationships/image" Target="../media/image11.png"/><Relationship Id="rId7" Type="http://schemas.openxmlformats.org/officeDocument/2006/relationships/slide" Target="slide20.xml"/><Relationship Id="rId12" Type="http://schemas.openxmlformats.org/officeDocument/2006/relationships/image" Target="../media/image6.png"/><Relationship Id="rId17" Type="http://schemas.openxmlformats.org/officeDocument/2006/relationships/slide" Target="slide18.xml"/><Relationship Id="rId2" Type="http://schemas.openxmlformats.org/officeDocument/2006/relationships/slide" Target="slide2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slide" Target="slide6.xml"/><Relationship Id="rId5" Type="http://schemas.openxmlformats.org/officeDocument/2006/relationships/image" Target="../media/image13.png"/><Relationship Id="rId15" Type="http://schemas.openxmlformats.org/officeDocument/2006/relationships/slide" Target="slide15.xml"/><Relationship Id="rId10" Type="http://schemas.openxmlformats.org/officeDocument/2006/relationships/image" Target="../media/image4.png"/><Relationship Id="rId19" Type="http://schemas.openxmlformats.org/officeDocument/2006/relationships/slide" Target="slide13.xml"/><Relationship Id="rId4" Type="http://schemas.openxmlformats.org/officeDocument/2006/relationships/image" Target="../media/image12.png"/><Relationship Id="rId9" Type="http://schemas.openxmlformats.org/officeDocument/2006/relationships/slide" Target="slide4.xml"/><Relationship Id="rId14" Type="http://schemas.openxmlformats.org/officeDocument/2006/relationships/image" Target="../media/image8.png"/></Relationships>
</file>

<file path=ppt/slides/_rels/slide50.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67.png"/><Relationship Id="rId7" Type="http://schemas.openxmlformats.org/officeDocument/2006/relationships/slide" Target="slide9.xml"/><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49.xml"/><Relationship Id="rId9" Type="http://schemas.openxmlformats.org/officeDocument/2006/relationships/slide" Target="slide18.xml"/></Relationships>
</file>

<file path=ppt/slides/_rels/slide51.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52.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34.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52.xml.rels><?xml version="1.0" encoding="UTF-8" standalone="yes"?>
<Relationships xmlns="http://schemas.openxmlformats.org/package/2006/relationships"><Relationship Id="rId8" Type="http://schemas.microsoft.com/office/2007/relationships/diagramDrawing" Target="../diagrams/drawing1.xml"/><Relationship Id="rId13" Type="http://schemas.openxmlformats.org/officeDocument/2006/relationships/slide" Target="slide15.xml"/><Relationship Id="rId3" Type="http://schemas.openxmlformats.org/officeDocument/2006/relationships/image" Target="../media/image68.png"/><Relationship Id="rId7" Type="http://schemas.openxmlformats.org/officeDocument/2006/relationships/diagramColors" Target="../diagrams/colors1.xml"/><Relationship Id="rId12" Type="http://schemas.openxmlformats.org/officeDocument/2006/relationships/slide" Target="slide9.xml"/><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diagramQuickStyle" Target="../diagrams/quickStyle1.xml"/><Relationship Id="rId11" Type="http://schemas.openxmlformats.org/officeDocument/2006/relationships/slide" Target="slide4.xml"/><Relationship Id="rId5" Type="http://schemas.openxmlformats.org/officeDocument/2006/relationships/diagramLayout" Target="../diagrams/layout1.xml"/><Relationship Id="rId15" Type="http://schemas.openxmlformats.org/officeDocument/2006/relationships/slide" Target="slide13.xml"/><Relationship Id="rId10" Type="http://schemas.openxmlformats.org/officeDocument/2006/relationships/slide" Target="slide6.xml"/><Relationship Id="rId4" Type="http://schemas.openxmlformats.org/officeDocument/2006/relationships/diagramData" Target="../diagrams/data1.xml"/><Relationship Id="rId9" Type="http://schemas.openxmlformats.org/officeDocument/2006/relationships/slide" Target="slide51.xml"/><Relationship Id="rId14" Type="http://schemas.openxmlformats.org/officeDocument/2006/relationships/slide" Target="slide18.xml"/></Relationships>
</file>

<file path=ppt/slides/_rels/slide53.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54.xml"/><Relationship Id="rId18" Type="http://schemas.openxmlformats.org/officeDocument/2006/relationships/slide" Target="slide18.xml"/><Relationship Id="rId3" Type="http://schemas.openxmlformats.org/officeDocument/2006/relationships/image" Target="../media/image44.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36.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45.svg"/><Relationship Id="rId9" Type="http://schemas.openxmlformats.org/officeDocument/2006/relationships/image" Target="../media/image23.png"/><Relationship Id="rId14" Type="http://schemas.openxmlformats.org/officeDocument/2006/relationships/slide" Target="slide6.xml"/></Relationships>
</file>

<file path=ppt/slides/_rels/slide54.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69.png"/><Relationship Id="rId7" Type="http://schemas.openxmlformats.org/officeDocument/2006/relationships/slide" Target="slide4.xml"/><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image" Target="../media/image65.png"/><Relationship Id="rId10" Type="http://schemas.openxmlformats.org/officeDocument/2006/relationships/slide" Target="slide18.xml"/><Relationship Id="rId4" Type="http://schemas.openxmlformats.org/officeDocument/2006/relationships/slide" Target="slide53.xml"/><Relationship Id="rId9" Type="http://schemas.openxmlformats.org/officeDocument/2006/relationships/slide" Target="slide15.xml"/></Relationships>
</file>

<file path=ppt/slides/_rels/slide55.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56.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61.svg"/><Relationship Id="rId17" Type="http://schemas.openxmlformats.org/officeDocument/2006/relationships/slide" Target="slide15.xml"/><Relationship Id="rId2" Type="http://schemas.openxmlformats.org/officeDocument/2006/relationships/notesSlide" Target="../notesSlides/notesSlide38.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67.svg"/><Relationship Id="rId11" Type="http://schemas.openxmlformats.org/officeDocument/2006/relationships/image" Target="../media/image60.png"/><Relationship Id="rId5" Type="http://schemas.openxmlformats.org/officeDocument/2006/relationships/image" Target="../media/image66.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56.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55.xml"/><Relationship Id="rId7" Type="http://schemas.openxmlformats.org/officeDocument/2006/relationships/slide" Target="slide15.xml"/><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57.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58.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40.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23.png"/><Relationship Id="rId14" Type="http://schemas.openxmlformats.org/officeDocument/2006/relationships/slide" Target="slide6.xml"/></Relationships>
</file>

<file path=ppt/slides/_rels/slide58.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70.png"/><Relationship Id="rId7" Type="http://schemas.openxmlformats.org/officeDocument/2006/relationships/slide" Target="slide4.xml"/><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57.xml"/><Relationship Id="rId10" Type="http://schemas.openxmlformats.org/officeDocument/2006/relationships/slide" Target="slide18.xml"/><Relationship Id="rId4" Type="http://schemas.openxmlformats.org/officeDocument/2006/relationships/slide" Target="slide59.xml"/><Relationship Id="rId9" Type="http://schemas.openxmlformats.org/officeDocument/2006/relationships/slide" Target="slide15.xml"/></Relationships>
</file>

<file path=ppt/slides/_rels/slide59.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74.png"/><Relationship Id="rId7" Type="http://schemas.openxmlformats.org/officeDocument/2006/relationships/slide" Target="slide9.xml"/><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58.xml"/><Relationship Id="rId9" Type="http://schemas.openxmlformats.org/officeDocument/2006/relationships/slide" Target="slide18.xml"/></Relationships>
</file>

<file path=ppt/slides/_rels/slide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5.xml"/><Relationship Id="rId18" Type="http://schemas.openxmlformats.org/officeDocument/2006/relationships/slide" Target="slide4.xml"/><Relationship Id="rId3" Type="http://schemas.openxmlformats.org/officeDocument/2006/relationships/slideLayout" Target="../slideLayouts/slideLayout2.xml"/><Relationship Id="rId7" Type="http://schemas.openxmlformats.org/officeDocument/2006/relationships/image" Target="../media/image7.png"/><Relationship Id="rId12" Type="http://schemas.openxmlformats.org/officeDocument/2006/relationships/image" Target="../media/image8.png"/><Relationship Id="rId17" Type="http://schemas.openxmlformats.org/officeDocument/2006/relationships/slide" Target="slide13.xml"/><Relationship Id="rId2" Type="http://schemas.microsoft.com/office/2007/relationships/media" Target="../media/media2.mp3"/><Relationship Id="rId16" Type="http://schemas.openxmlformats.org/officeDocument/2006/relationships/image" Target="../media/image10.png"/><Relationship Id="rId20" Type="http://schemas.openxmlformats.org/officeDocument/2006/relationships/image" Target="../media/image16.jpeg"/><Relationship Id="rId1" Type="http://schemas.openxmlformats.org/officeDocument/2006/relationships/audio" Target="NULL" TargetMode="External"/><Relationship Id="rId6" Type="http://schemas.openxmlformats.org/officeDocument/2006/relationships/slide" Target="slide8.xml"/><Relationship Id="rId11" Type="http://schemas.openxmlformats.org/officeDocument/2006/relationships/slide" Target="slide9.xml"/><Relationship Id="rId5" Type="http://schemas.openxmlformats.org/officeDocument/2006/relationships/slide" Target="slide7.xml"/><Relationship Id="rId15" Type="http://schemas.openxmlformats.org/officeDocument/2006/relationships/slide" Target="slide18.xml"/><Relationship Id="rId10" Type="http://schemas.openxmlformats.org/officeDocument/2006/relationships/image" Target="../media/image6.png"/><Relationship Id="rId19" Type="http://schemas.openxmlformats.org/officeDocument/2006/relationships/image" Target="../media/image15.png"/><Relationship Id="rId4" Type="http://schemas.openxmlformats.org/officeDocument/2006/relationships/notesSlide" Target="../notesSlides/notesSlide1.xml"/><Relationship Id="rId9" Type="http://schemas.openxmlformats.org/officeDocument/2006/relationships/slide" Target="slide22.xml"/><Relationship Id="rId14" Type="http://schemas.openxmlformats.org/officeDocument/2006/relationships/image" Target="../media/image9.png"/></Relationships>
</file>

<file path=ppt/slides/_rels/slide60.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61.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46.png"/><Relationship Id="rId12" Type="http://schemas.openxmlformats.org/officeDocument/2006/relationships/image" Target="../media/image61.svg"/><Relationship Id="rId17" Type="http://schemas.openxmlformats.org/officeDocument/2006/relationships/slide" Target="slide15.xml"/><Relationship Id="rId2" Type="http://schemas.openxmlformats.org/officeDocument/2006/relationships/notesSlide" Target="../notesSlides/notesSlide43.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60.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59.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58.png"/><Relationship Id="rId14" Type="http://schemas.openxmlformats.org/officeDocument/2006/relationships/slide" Target="slide6.xml"/></Relationships>
</file>

<file path=ppt/slides/_rels/slide61.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slide" Target="slide59.xml"/><Relationship Id="rId7" Type="http://schemas.openxmlformats.org/officeDocument/2006/relationships/slide" Target="slide4.xml"/><Relationship Id="rId2" Type="http://schemas.openxmlformats.org/officeDocument/2006/relationships/notesSlide" Target="../notesSlides/notesSlide44.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60.xml"/><Relationship Id="rId10" Type="http://schemas.openxmlformats.org/officeDocument/2006/relationships/slide" Target="slide18.xml"/><Relationship Id="rId4" Type="http://schemas.openxmlformats.org/officeDocument/2006/relationships/slide" Target="slide62.xml"/><Relationship Id="rId9" Type="http://schemas.openxmlformats.org/officeDocument/2006/relationships/slide" Target="slide15.xml"/></Relationships>
</file>

<file path=ppt/slides/_rels/slide62.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75.png"/><Relationship Id="rId7" Type="http://schemas.openxmlformats.org/officeDocument/2006/relationships/slide" Target="slide9.xml"/><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61.xml"/><Relationship Id="rId9" Type="http://schemas.openxmlformats.org/officeDocument/2006/relationships/slide" Target="slide18.xml"/></Relationships>
</file>

<file path=ppt/slides/_rels/slide63.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64.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46.png"/><Relationship Id="rId12" Type="http://schemas.openxmlformats.org/officeDocument/2006/relationships/image" Target="../media/image61.svg"/><Relationship Id="rId17" Type="http://schemas.openxmlformats.org/officeDocument/2006/relationships/slide" Target="slide15.xml"/><Relationship Id="rId2" Type="http://schemas.openxmlformats.org/officeDocument/2006/relationships/notesSlide" Target="../notesSlides/notesSlide46.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60.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23.png"/><Relationship Id="rId14" Type="http://schemas.openxmlformats.org/officeDocument/2006/relationships/slide" Target="slide6.xml"/></Relationships>
</file>

<file path=ppt/slides/_rels/slide64.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71.png"/><Relationship Id="rId7" Type="http://schemas.openxmlformats.org/officeDocument/2006/relationships/slide" Target="slide6.xml"/><Relationship Id="rId12" Type="http://schemas.openxmlformats.org/officeDocument/2006/relationships/slide" Target="slide13.xml"/><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slide" Target="slide63.xml"/><Relationship Id="rId11" Type="http://schemas.openxmlformats.org/officeDocument/2006/relationships/slide" Target="slide18.xml"/><Relationship Id="rId5" Type="http://schemas.openxmlformats.org/officeDocument/2006/relationships/slide" Target="slide65.xml"/><Relationship Id="rId10" Type="http://schemas.openxmlformats.org/officeDocument/2006/relationships/slide" Target="slide15.xml"/><Relationship Id="rId4" Type="http://schemas.microsoft.com/office/2007/relationships/hdphoto" Target="../media/hdphoto2.wdp"/><Relationship Id="rId9" Type="http://schemas.openxmlformats.org/officeDocument/2006/relationships/slide" Target="slide9.xml"/></Relationships>
</file>

<file path=ppt/slides/_rels/slide65.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slide" Target="slide59.xml"/><Relationship Id="rId7" Type="http://schemas.openxmlformats.org/officeDocument/2006/relationships/slide" Target="slide4.xml"/><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64.xml"/><Relationship Id="rId10" Type="http://schemas.openxmlformats.org/officeDocument/2006/relationships/slide" Target="slide18.xml"/><Relationship Id="rId4" Type="http://schemas.openxmlformats.org/officeDocument/2006/relationships/slide" Target="slide66.xml"/><Relationship Id="rId9" Type="http://schemas.openxmlformats.org/officeDocument/2006/relationships/slide" Target="slide15.xml"/></Relationships>
</file>

<file path=ppt/slides/_rels/slide66.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77.png"/><Relationship Id="rId7" Type="http://schemas.openxmlformats.org/officeDocument/2006/relationships/slide" Target="slide9.xml"/><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65.xml"/><Relationship Id="rId9" Type="http://schemas.openxmlformats.org/officeDocument/2006/relationships/slide" Target="slide18.xml"/></Relationships>
</file>

<file path=ppt/slides/_rels/slide67.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68.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50.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37.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36.png"/><Relationship Id="rId14" Type="http://schemas.openxmlformats.org/officeDocument/2006/relationships/slide" Target="slide6.xml"/></Relationships>
</file>

<file path=ppt/slides/_rels/slide68.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72.png"/><Relationship Id="rId7" Type="http://schemas.openxmlformats.org/officeDocument/2006/relationships/slide" Target="slide6.xml"/><Relationship Id="rId12" Type="http://schemas.openxmlformats.org/officeDocument/2006/relationships/slide" Target="slide13.xml"/><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slide" Target="slide67.xml"/><Relationship Id="rId11" Type="http://schemas.openxmlformats.org/officeDocument/2006/relationships/slide" Target="slide18.xml"/><Relationship Id="rId5" Type="http://schemas.openxmlformats.org/officeDocument/2006/relationships/slide" Target="slide69.xml"/><Relationship Id="rId10" Type="http://schemas.openxmlformats.org/officeDocument/2006/relationships/slide" Target="slide15.xml"/><Relationship Id="rId4" Type="http://schemas.microsoft.com/office/2007/relationships/hdphoto" Target="../media/hdphoto3.wdp"/><Relationship Id="rId9" Type="http://schemas.openxmlformats.org/officeDocument/2006/relationships/slide" Target="slide9.xml"/></Relationships>
</file>

<file path=ppt/slides/_rels/slide69.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70.xml"/><Relationship Id="rId7" Type="http://schemas.openxmlformats.org/officeDocument/2006/relationships/slide" Target="slide9.xml"/><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68.xml"/><Relationship Id="rId9" Type="http://schemas.openxmlformats.org/officeDocument/2006/relationships/slide" Target="slide18.xml"/></Relationships>
</file>

<file path=ppt/slides/_rels/slide7.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image" Target="../media/image22.svg"/><Relationship Id="rId18" Type="http://schemas.openxmlformats.org/officeDocument/2006/relationships/slide" Target="slide6.xml"/><Relationship Id="rId26" Type="http://schemas.openxmlformats.org/officeDocument/2006/relationships/slide" Target="slide13.xml"/><Relationship Id="rId3" Type="http://schemas.openxmlformats.org/officeDocument/2006/relationships/slideLayout" Target="../slideLayouts/slideLayout2.xml"/><Relationship Id="rId21" Type="http://schemas.openxmlformats.org/officeDocument/2006/relationships/image" Target="../media/image8.png"/><Relationship Id="rId7" Type="http://schemas.openxmlformats.org/officeDocument/2006/relationships/image" Target="../media/image18.svg"/><Relationship Id="rId12" Type="http://schemas.openxmlformats.org/officeDocument/2006/relationships/image" Target="../media/image21.png"/><Relationship Id="rId17" Type="http://schemas.openxmlformats.org/officeDocument/2006/relationships/image" Target="../media/image26.svg"/><Relationship Id="rId25" Type="http://schemas.openxmlformats.org/officeDocument/2006/relationships/image" Target="../media/image10.png"/><Relationship Id="rId2" Type="http://schemas.openxmlformats.org/officeDocument/2006/relationships/audio" Target="../media/media3.mp3"/><Relationship Id="rId16" Type="http://schemas.openxmlformats.org/officeDocument/2006/relationships/image" Target="../media/image25.png"/><Relationship Id="rId20" Type="http://schemas.openxmlformats.org/officeDocument/2006/relationships/slide" Target="slide9.xml"/><Relationship Id="rId1" Type="http://schemas.microsoft.com/office/2007/relationships/media" Target="../media/media3.mp3"/><Relationship Id="rId6" Type="http://schemas.openxmlformats.org/officeDocument/2006/relationships/image" Target="../media/image17.png"/><Relationship Id="rId11" Type="http://schemas.openxmlformats.org/officeDocument/2006/relationships/image" Target="../media/image20.svg"/><Relationship Id="rId24" Type="http://schemas.openxmlformats.org/officeDocument/2006/relationships/slide" Target="slide18.xml"/><Relationship Id="rId5" Type="http://schemas.openxmlformats.org/officeDocument/2006/relationships/image" Target="../media/image7.png"/><Relationship Id="rId15" Type="http://schemas.openxmlformats.org/officeDocument/2006/relationships/image" Target="../media/image24.svg"/><Relationship Id="rId23" Type="http://schemas.openxmlformats.org/officeDocument/2006/relationships/image" Target="../media/image9.png"/><Relationship Id="rId28" Type="http://schemas.openxmlformats.org/officeDocument/2006/relationships/image" Target="../media/image15.png"/><Relationship Id="rId10" Type="http://schemas.openxmlformats.org/officeDocument/2006/relationships/image" Target="../media/image19.png"/><Relationship Id="rId19" Type="http://schemas.openxmlformats.org/officeDocument/2006/relationships/image" Target="../media/image4.png"/><Relationship Id="rId4" Type="http://schemas.openxmlformats.org/officeDocument/2006/relationships/notesSlide" Target="../notesSlides/notesSlide2.xml"/><Relationship Id="rId9" Type="http://schemas.openxmlformats.org/officeDocument/2006/relationships/image" Target="../media/image6.png"/><Relationship Id="rId14" Type="http://schemas.openxmlformats.org/officeDocument/2006/relationships/image" Target="../media/image23.png"/><Relationship Id="rId22" Type="http://schemas.openxmlformats.org/officeDocument/2006/relationships/slide" Target="slide15.xml"/><Relationship Id="rId27" Type="http://schemas.openxmlformats.org/officeDocument/2006/relationships/slide" Target="slide4.xml"/></Relationships>
</file>

<file path=ppt/slides/_rels/slide70.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73.png"/><Relationship Id="rId7" Type="http://schemas.openxmlformats.org/officeDocument/2006/relationships/slide" Target="slide6.xml"/><Relationship Id="rId12" Type="http://schemas.openxmlformats.org/officeDocument/2006/relationships/slide" Target="slide13.xml"/><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slide" Target="slide69.xml"/><Relationship Id="rId11" Type="http://schemas.openxmlformats.org/officeDocument/2006/relationships/slide" Target="slide18.xml"/><Relationship Id="rId5" Type="http://schemas.openxmlformats.org/officeDocument/2006/relationships/slide" Target="slide71.xml"/><Relationship Id="rId10" Type="http://schemas.openxmlformats.org/officeDocument/2006/relationships/slide" Target="slide15.xml"/><Relationship Id="rId4" Type="http://schemas.openxmlformats.org/officeDocument/2006/relationships/image" Target="../media/image76.png"/><Relationship Id="rId9" Type="http://schemas.openxmlformats.org/officeDocument/2006/relationships/slide" Target="slide9.xml"/></Relationships>
</file>

<file path=ppt/slides/_rels/slide71.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81.png"/><Relationship Id="rId7" Type="http://schemas.openxmlformats.org/officeDocument/2006/relationships/slide" Target="slide9.xml"/><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70.xml"/><Relationship Id="rId9" Type="http://schemas.openxmlformats.org/officeDocument/2006/relationships/slide" Target="slide18.xml"/></Relationships>
</file>

<file path=ppt/slides/_rels/slide72.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73.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55.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73.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74.xml"/><Relationship Id="rId7" Type="http://schemas.openxmlformats.org/officeDocument/2006/relationships/slide" Target="slide9.xml"/><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72.xml"/><Relationship Id="rId9" Type="http://schemas.openxmlformats.org/officeDocument/2006/relationships/slide" Target="slide18.xml"/></Relationships>
</file>

<file path=ppt/slides/_rels/slide74.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78.png"/><Relationship Id="rId7" Type="http://schemas.openxmlformats.org/officeDocument/2006/relationships/slide" Target="slide4.xml"/><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73.xml"/><Relationship Id="rId10" Type="http://schemas.openxmlformats.org/officeDocument/2006/relationships/slide" Target="slide18.xml"/><Relationship Id="rId4" Type="http://schemas.openxmlformats.org/officeDocument/2006/relationships/slide" Target="slide75.xml"/><Relationship Id="rId9" Type="http://schemas.openxmlformats.org/officeDocument/2006/relationships/slide" Target="slide15.xml"/></Relationships>
</file>

<file path=ppt/slides/_rels/slide75.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79.png"/><Relationship Id="rId7" Type="http://schemas.openxmlformats.org/officeDocument/2006/relationships/slide" Target="slide4.xml"/><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74.xml"/><Relationship Id="rId10" Type="http://schemas.openxmlformats.org/officeDocument/2006/relationships/slide" Target="slide18.xml"/><Relationship Id="rId4" Type="http://schemas.openxmlformats.org/officeDocument/2006/relationships/slide" Target="slide76.xml"/><Relationship Id="rId9" Type="http://schemas.openxmlformats.org/officeDocument/2006/relationships/slide" Target="slide15.xml"/></Relationships>
</file>

<file path=ppt/slides/_rels/slide76.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75.xml"/><Relationship Id="rId7" Type="http://schemas.openxmlformats.org/officeDocument/2006/relationships/slide" Target="slide15.xml"/><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77.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78.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60.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7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3.xml"/><Relationship Id="rId3" Type="http://schemas.openxmlformats.org/officeDocument/2006/relationships/image" Target="../media/image80.png"/><Relationship Id="rId7" Type="http://schemas.openxmlformats.org/officeDocument/2006/relationships/slide" Target="slide77.xml"/><Relationship Id="rId12" Type="http://schemas.openxmlformats.org/officeDocument/2006/relationships/slide" Target="slide18.xml"/><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slide" Target="slide78.xml"/><Relationship Id="rId11" Type="http://schemas.openxmlformats.org/officeDocument/2006/relationships/slide" Target="slide15.xml"/><Relationship Id="rId5" Type="http://schemas.openxmlformats.org/officeDocument/2006/relationships/image" Target="../media/image83.png"/><Relationship Id="rId10" Type="http://schemas.openxmlformats.org/officeDocument/2006/relationships/slide" Target="slide9.xml"/><Relationship Id="rId4" Type="http://schemas.openxmlformats.org/officeDocument/2006/relationships/image" Target="../media/image82.png"/><Relationship Id="rId9" Type="http://schemas.openxmlformats.org/officeDocument/2006/relationships/slide" Target="slide4.xml"/></Relationships>
</file>

<file path=ppt/slides/_rels/slide79.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80.png"/><Relationship Id="rId7" Type="http://schemas.openxmlformats.org/officeDocument/2006/relationships/slide" Target="slide6.xml"/><Relationship Id="rId12" Type="http://schemas.openxmlformats.org/officeDocument/2006/relationships/slide" Target="slide13.xml"/><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slide" Target="slide78.xml"/><Relationship Id="rId11" Type="http://schemas.openxmlformats.org/officeDocument/2006/relationships/slide" Target="slide18.xml"/><Relationship Id="rId5" Type="http://schemas.openxmlformats.org/officeDocument/2006/relationships/slide" Target="slide80.xml"/><Relationship Id="rId10" Type="http://schemas.openxmlformats.org/officeDocument/2006/relationships/slide" Target="slide15.xml"/><Relationship Id="rId4" Type="http://schemas.openxmlformats.org/officeDocument/2006/relationships/image" Target="../media/image82.png"/><Relationship Id="rId9" Type="http://schemas.openxmlformats.org/officeDocument/2006/relationships/slide" Target="slide9.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slide" Target="slide18.xml"/><Relationship Id="rId3" Type="http://schemas.openxmlformats.org/officeDocument/2006/relationships/slideLayout" Target="../slideLayouts/slideLayout2.xml"/><Relationship Id="rId7" Type="http://schemas.openxmlformats.org/officeDocument/2006/relationships/slide" Target="slide6.xml"/><Relationship Id="rId12" Type="http://schemas.openxmlformats.org/officeDocument/2006/relationships/image" Target="../media/image9.png"/><Relationship Id="rId17" Type="http://schemas.openxmlformats.org/officeDocument/2006/relationships/image" Target="../media/image15.png"/><Relationship Id="rId2" Type="http://schemas.microsoft.com/office/2007/relationships/media" Target="../media/media4.mp3"/><Relationship Id="rId16" Type="http://schemas.openxmlformats.org/officeDocument/2006/relationships/slide" Target="slide4.xml"/><Relationship Id="rId1" Type="http://schemas.openxmlformats.org/officeDocument/2006/relationships/audio" Target="NULL" TargetMode="External"/><Relationship Id="rId6" Type="http://schemas.openxmlformats.org/officeDocument/2006/relationships/image" Target="../media/image6.png"/><Relationship Id="rId11" Type="http://schemas.openxmlformats.org/officeDocument/2006/relationships/slide" Target="slide15.xml"/><Relationship Id="rId5" Type="http://schemas.openxmlformats.org/officeDocument/2006/relationships/slide" Target="slide22.xml"/><Relationship Id="rId15" Type="http://schemas.openxmlformats.org/officeDocument/2006/relationships/slide" Target="slide13.xml"/><Relationship Id="rId10"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slide" Target="slide9.xml"/><Relationship Id="rId14" Type="http://schemas.openxmlformats.org/officeDocument/2006/relationships/image" Target="../media/image10.png"/></Relationships>
</file>

<file path=ppt/slides/_rels/slide80.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83.png"/><Relationship Id="rId7" Type="http://schemas.openxmlformats.org/officeDocument/2006/relationships/slide" Target="slide4.xml"/><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79.xml"/><Relationship Id="rId10" Type="http://schemas.openxmlformats.org/officeDocument/2006/relationships/slide" Target="slide18.xml"/><Relationship Id="rId4" Type="http://schemas.openxmlformats.org/officeDocument/2006/relationships/slide" Target="slide81.xml"/><Relationship Id="rId9" Type="http://schemas.openxmlformats.org/officeDocument/2006/relationships/slide" Target="slide15.xml"/></Relationships>
</file>

<file path=ppt/slides/_rels/slide81.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80.xml"/><Relationship Id="rId7" Type="http://schemas.openxmlformats.org/officeDocument/2006/relationships/slide" Target="slide15.xml"/><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82.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83.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65.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57.svg"/><Relationship Id="rId11" Type="http://schemas.openxmlformats.org/officeDocument/2006/relationships/image" Target="../media/image25.png"/><Relationship Id="rId5" Type="http://schemas.openxmlformats.org/officeDocument/2006/relationships/image" Target="../media/image56.png"/><Relationship Id="rId15" Type="http://schemas.openxmlformats.org/officeDocument/2006/relationships/slide" Target="slide4.xml"/><Relationship Id="rId10" Type="http://schemas.openxmlformats.org/officeDocument/2006/relationships/image" Target="../media/image37.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36.png"/><Relationship Id="rId14" Type="http://schemas.openxmlformats.org/officeDocument/2006/relationships/slide" Target="slide6.xml"/></Relationships>
</file>

<file path=ppt/slides/_rels/slide8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87.png"/><Relationship Id="rId7" Type="http://schemas.openxmlformats.org/officeDocument/2006/relationships/slide" Target="slide4.xml"/><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3.xml"/><Relationship Id="rId5" Type="http://schemas.openxmlformats.org/officeDocument/2006/relationships/slide" Target="slide82.xml"/><Relationship Id="rId10" Type="http://schemas.openxmlformats.org/officeDocument/2006/relationships/slide" Target="slide18.xml"/><Relationship Id="rId4" Type="http://schemas.openxmlformats.org/officeDocument/2006/relationships/image" Target="../media/image84.png"/><Relationship Id="rId9" Type="http://schemas.openxmlformats.org/officeDocument/2006/relationships/slide" Target="slide15.xml"/></Relationships>
</file>

<file path=ppt/slides/_rels/slide84.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85.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67.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85.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84.xml"/><Relationship Id="rId7" Type="http://schemas.openxmlformats.org/officeDocument/2006/relationships/slide" Target="slide15.xml"/><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86.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87.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69.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87.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86.xml"/><Relationship Id="rId7" Type="http://schemas.openxmlformats.org/officeDocument/2006/relationships/slide" Target="slide15.xml"/><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88.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89.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71.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89.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slide" Target="slide88.xml"/><Relationship Id="rId7" Type="http://schemas.openxmlformats.org/officeDocument/2006/relationships/slide" Target="slide15.xml"/><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slide" Target="slide9.xml"/><Relationship Id="rId5" Type="http://schemas.openxmlformats.org/officeDocument/2006/relationships/slide" Target="slide4.xml"/><Relationship Id="rId4" Type="http://schemas.openxmlformats.org/officeDocument/2006/relationships/slide" Target="slide6.xml"/><Relationship Id="rId9" Type="http://schemas.openxmlformats.org/officeDocument/2006/relationships/slide" Target="slide13.xml"/></Relationships>
</file>

<file path=ppt/slides/_rels/slide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8.png"/><Relationship Id="rId18" Type="http://schemas.openxmlformats.org/officeDocument/2006/relationships/slide" Target="slide13.xml"/><Relationship Id="rId3" Type="http://schemas.openxmlformats.org/officeDocument/2006/relationships/slideLayout" Target="../slideLayouts/slideLayout2.xml"/><Relationship Id="rId21" Type="http://schemas.openxmlformats.org/officeDocument/2006/relationships/slide" Target="slide10.xml"/><Relationship Id="rId7" Type="http://schemas.openxmlformats.org/officeDocument/2006/relationships/slide" Target="slide11.xml"/><Relationship Id="rId12" Type="http://schemas.openxmlformats.org/officeDocument/2006/relationships/slide" Target="slide25.xml"/><Relationship Id="rId17" Type="http://schemas.openxmlformats.org/officeDocument/2006/relationships/image" Target="../media/image10.png"/><Relationship Id="rId2" Type="http://schemas.microsoft.com/office/2007/relationships/media" Target="../media/media5.mp3"/><Relationship Id="rId16" Type="http://schemas.openxmlformats.org/officeDocument/2006/relationships/slide" Target="slide18.xml"/><Relationship Id="rId20" Type="http://schemas.openxmlformats.org/officeDocument/2006/relationships/image" Target="../media/image15.png"/><Relationship Id="rId1" Type="http://schemas.openxmlformats.org/officeDocument/2006/relationships/audio" Target="NULL" TargetMode="External"/><Relationship Id="rId6" Type="http://schemas.openxmlformats.org/officeDocument/2006/relationships/slide" Target="slide27.xml"/><Relationship Id="rId11" Type="http://schemas.openxmlformats.org/officeDocument/2006/relationships/slide" Target="slide9.xml"/><Relationship Id="rId5" Type="http://schemas.openxmlformats.org/officeDocument/2006/relationships/image" Target="../media/image7.png"/><Relationship Id="rId15" Type="http://schemas.openxmlformats.org/officeDocument/2006/relationships/image" Target="../media/image9.png"/><Relationship Id="rId10" Type="http://schemas.openxmlformats.org/officeDocument/2006/relationships/image" Target="../media/image6.png"/><Relationship Id="rId19" Type="http://schemas.openxmlformats.org/officeDocument/2006/relationships/slide" Target="slide4.xml"/><Relationship Id="rId4" Type="http://schemas.openxmlformats.org/officeDocument/2006/relationships/image" Target="../media/image27.png"/><Relationship Id="rId9" Type="http://schemas.openxmlformats.org/officeDocument/2006/relationships/slide" Target="slide6.xml"/><Relationship Id="rId14" Type="http://schemas.openxmlformats.org/officeDocument/2006/relationships/slide" Target="slide15.xml"/></Relationships>
</file>

<file path=ppt/slides/_rels/slide90.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slide" Target="slide91.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46.png"/><Relationship Id="rId12" Type="http://schemas.openxmlformats.org/officeDocument/2006/relationships/image" Target="../media/image61.svg"/><Relationship Id="rId17" Type="http://schemas.openxmlformats.org/officeDocument/2006/relationships/slide" Target="slide15.xml"/><Relationship Id="rId2" Type="http://schemas.openxmlformats.org/officeDocument/2006/relationships/notesSlide" Target="../notesSlides/notesSlide73.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67.svg"/><Relationship Id="rId11" Type="http://schemas.openxmlformats.org/officeDocument/2006/relationships/image" Target="../media/image60.png"/><Relationship Id="rId5" Type="http://schemas.openxmlformats.org/officeDocument/2006/relationships/image" Target="../media/image66.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91.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89.png"/><Relationship Id="rId7" Type="http://schemas.openxmlformats.org/officeDocument/2006/relationships/slide" Target="slide9.xml"/><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0.xml"/><Relationship Id="rId9" Type="http://schemas.openxmlformats.org/officeDocument/2006/relationships/slide" Target="slide18.xml"/></Relationships>
</file>

<file path=ppt/slides/_rels/slide92.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slide" Target="slide93.xml"/><Relationship Id="rId18" Type="http://schemas.openxmlformats.org/officeDocument/2006/relationships/slide" Target="slide18.xml"/><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75.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31.svg"/><Relationship Id="rId9" Type="http://schemas.openxmlformats.org/officeDocument/2006/relationships/image" Target="../media/image23.png"/><Relationship Id="rId14" Type="http://schemas.openxmlformats.org/officeDocument/2006/relationships/slide" Target="slide6.xml"/></Relationships>
</file>

<file path=ppt/slides/_rels/slide93.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94.xml"/><Relationship Id="rId7" Type="http://schemas.openxmlformats.org/officeDocument/2006/relationships/slide" Target="slide9.xml"/><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2.xml"/><Relationship Id="rId9" Type="http://schemas.openxmlformats.org/officeDocument/2006/relationships/slide" Target="slide18.xml"/></Relationships>
</file>

<file path=ppt/slides/_rels/slide94.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90.png"/><Relationship Id="rId7" Type="http://schemas.openxmlformats.org/officeDocument/2006/relationships/slide" Target="slide9.xml"/><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4.xml"/><Relationship Id="rId9" Type="http://schemas.openxmlformats.org/officeDocument/2006/relationships/slide" Target="slide18.xml"/></Relationships>
</file>

<file path=ppt/slides/_rels/slide95.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96.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78.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96.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93.png"/><Relationship Id="rId7" Type="http://schemas.openxmlformats.org/officeDocument/2006/relationships/slide" Target="slide9.xml"/><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5.xml"/><Relationship Id="rId9" Type="http://schemas.openxmlformats.org/officeDocument/2006/relationships/slide" Target="slide18.xml"/></Relationships>
</file>

<file path=ppt/slides/_rels/slide97.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slide" Target="slide98.xml"/><Relationship Id="rId18" Type="http://schemas.openxmlformats.org/officeDocument/2006/relationships/slide" Target="slide18.xml"/><Relationship Id="rId3" Type="http://schemas.openxmlformats.org/officeDocument/2006/relationships/image" Target="../media/image19.png"/><Relationship Id="rId7" Type="http://schemas.openxmlformats.org/officeDocument/2006/relationships/image" Target="../media/image85.png"/><Relationship Id="rId12" Type="http://schemas.openxmlformats.org/officeDocument/2006/relationships/image" Target="../media/image26.svg"/><Relationship Id="rId17" Type="http://schemas.openxmlformats.org/officeDocument/2006/relationships/slide" Target="slide15.xml"/><Relationship Id="rId2" Type="http://schemas.openxmlformats.org/officeDocument/2006/relationships/notesSlide" Target="../notesSlides/notesSlide80.xml"/><Relationship Id="rId16" Type="http://schemas.openxmlformats.org/officeDocument/2006/relationships/slide" Target="slide9.xml"/><Relationship Id="rId1" Type="http://schemas.openxmlformats.org/officeDocument/2006/relationships/slideLayout" Target="../slideLayouts/slideLayout7.xml"/><Relationship Id="rId6" Type="http://schemas.openxmlformats.org/officeDocument/2006/relationships/image" Target="../media/image33.svg"/><Relationship Id="rId11" Type="http://schemas.openxmlformats.org/officeDocument/2006/relationships/image" Target="../media/image25.png"/><Relationship Id="rId5" Type="http://schemas.openxmlformats.org/officeDocument/2006/relationships/image" Target="../media/image32.png"/><Relationship Id="rId15" Type="http://schemas.openxmlformats.org/officeDocument/2006/relationships/slide" Target="slide4.xml"/><Relationship Id="rId10" Type="http://schemas.openxmlformats.org/officeDocument/2006/relationships/image" Target="../media/image24.svg"/><Relationship Id="rId19" Type="http://schemas.openxmlformats.org/officeDocument/2006/relationships/slide" Target="slide13.xml"/><Relationship Id="rId4" Type="http://schemas.openxmlformats.org/officeDocument/2006/relationships/image" Target="../media/image20.svg"/><Relationship Id="rId9" Type="http://schemas.openxmlformats.org/officeDocument/2006/relationships/image" Target="../media/image23.png"/><Relationship Id="rId14" Type="http://schemas.openxmlformats.org/officeDocument/2006/relationships/slide" Target="slide6.xml"/></Relationships>
</file>

<file path=ppt/slides/_rels/slide98.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slide" Target="slide99.xml"/><Relationship Id="rId7" Type="http://schemas.openxmlformats.org/officeDocument/2006/relationships/slide" Target="slide9.xml"/><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7.xml"/><Relationship Id="rId9" Type="http://schemas.openxmlformats.org/officeDocument/2006/relationships/slide" Target="slide18.xml"/></Relationships>
</file>

<file path=ppt/slides/_rels/slide99.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image" Target="../media/image94.png"/><Relationship Id="rId7" Type="http://schemas.openxmlformats.org/officeDocument/2006/relationships/slide" Target="slide9.xml"/><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slide" Target="slide4.xml"/><Relationship Id="rId5" Type="http://schemas.openxmlformats.org/officeDocument/2006/relationships/slide" Target="slide6.xml"/><Relationship Id="rId10" Type="http://schemas.openxmlformats.org/officeDocument/2006/relationships/slide" Target="slide13.xml"/><Relationship Id="rId4" Type="http://schemas.openxmlformats.org/officeDocument/2006/relationships/slide" Target="slide98.xml"/><Relationship Id="rId9" Type="http://schemas.openxmlformats.org/officeDocument/2006/relationships/slide" Target="slide1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 name="Imagen 12">
            <a:extLst>
              <a:ext uri="{FF2B5EF4-FFF2-40B4-BE49-F238E27FC236}">
                <a16:creationId xmlns:a16="http://schemas.microsoft.com/office/drawing/2014/main" id="{E37F20A9-BF14-D944-90FD-5B9E539FAC4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76600" y="2057400"/>
            <a:ext cx="9821290" cy="3928515"/>
          </a:xfrm>
          <a:prstGeom prst="rect">
            <a:avLst/>
          </a:prstGeom>
        </p:spPr>
      </p:pic>
      <p:sp>
        <p:nvSpPr>
          <p:cNvPr id="2" name="Rectángulo 1">
            <a:extLst>
              <a:ext uri="{FF2B5EF4-FFF2-40B4-BE49-F238E27FC236}">
                <a16:creationId xmlns:a16="http://schemas.microsoft.com/office/drawing/2014/main" id="{BCE0A2F4-8C6C-E0A5-5775-241F17FE4AF3}"/>
              </a:ext>
            </a:extLst>
          </p:cNvPr>
          <p:cNvSpPr/>
          <p:nvPr/>
        </p:nvSpPr>
        <p:spPr>
          <a:xfrm>
            <a:off x="13944600" y="152400"/>
            <a:ext cx="2971800" cy="9144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1543880708"/>
      </p:ext>
    </p:extLst>
  </p:cSld>
  <p:clrMapOvr>
    <a:masterClrMapping/>
  </p:clrMapOvr>
  <mc:AlternateContent xmlns:mc="http://schemas.openxmlformats.org/markup-compatibility/2006" xmlns:p14="http://schemas.microsoft.com/office/powerpoint/2010/main">
    <mc:Choice Requires="p14">
      <p:transition spd="slow" p14:dur="5000" advClick="0" advTm="3000"/>
    </mc:Choice>
    <mc:Fallback xmlns="">
      <p:transition spd="slow" advClick="0" advTm="3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3" name="Google Shape;11648;p101">
            <a:hlinkClick r:id="rId2" action="ppaction://hlinksldjump"/>
            <a:extLst>
              <a:ext uri="{FF2B5EF4-FFF2-40B4-BE49-F238E27FC236}">
                <a16:creationId xmlns:a16="http://schemas.microsoft.com/office/drawing/2014/main" id="{78897E43-C41F-EA95-143F-2E561888ECD3}"/>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57" name="Imagen 42" descr="Imagen que contiene dibujo, luz, alimentos&#10;&#10;Descripción generada automáticamente">
            <a:hlinkClick r:id="rId3" action="ppaction://hlinksldjump"/>
            <a:extLst>
              <a:ext uri="{FF2B5EF4-FFF2-40B4-BE49-F238E27FC236}">
                <a16:creationId xmlns:a16="http://schemas.microsoft.com/office/drawing/2014/main" id="{3065E7FC-002F-69D9-C9C0-9DBBD48BDF57}"/>
              </a:ext>
            </a:extLst>
          </p:cNvPr>
          <p:cNvPicPr>
            <a:picLocks noChangeAspect="1"/>
          </p:cNvPicPr>
          <p:nvPr/>
        </p:nvPicPr>
        <p:blipFill>
          <a:blip r:embed="rId4">
            <a:biLevel thresh="25000"/>
            <a:extLst>
              <a:ext uri="{28A0092B-C50C-407E-A947-70E740481C1C}">
                <a14:useLocalDpi xmlns:a14="http://schemas.microsoft.com/office/drawing/2010/main" val="0"/>
              </a:ext>
            </a:extLst>
          </a:blip>
          <a:stretch>
            <a:fillRect/>
          </a:stretch>
        </p:blipFill>
        <p:spPr>
          <a:xfrm>
            <a:off x="-1152161" y="3715184"/>
            <a:ext cx="690517" cy="690517"/>
          </a:xfrm>
          <a:prstGeom prst="rect">
            <a:avLst/>
          </a:prstGeom>
        </p:spPr>
      </p:pic>
      <p:sp>
        <p:nvSpPr>
          <p:cNvPr id="71" name="Rectángulo 4">
            <a:extLst>
              <a:ext uri="{FF2B5EF4-FFF2-40B4-BE49-F238E27FC236}">
                <a16:creationId xmlns:a16="http://schemas.microsoft.com/office/drawing/2014/main" id="{E887E03B-D07F-9BB4-4325-13933C328AF6}"/>
              </a:ext>
            </a:extLst>
          </p:cNvPr>
          <p:cNvSpPr/>
          <p:nvPr/>
        </p:nvSpPr>
        <p:spPr>
          <a:xfrm>
            <a:off x="5462815" y="300628"/>
            <a:ext cx="8534401"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latin typeface="Poppins" pitchFamily="2" charset="77"/>
                <a:cs typeface="Poppins" pitchFamily="2" charset="77"/>
              </a:rPr>
              <a:t>NIVEL DE COMPLEJIDAD</a:t>
            </a:r>
          </a:p>
        </p:txBody>
      </p:sp>
      <p:graphicFrame>
        <p:nvGraphicFramePr>
          <p:cNvPr id="4" name="Tabla 4">
            <a:extLst>
              <a:ext uri="{FF2B5EF4-FFF2-40B4-BE49-F238E27FC236}">
                <a16:creationId xmlns:a16="http://schemas.microsoft.com/office/drawing/2014/main" id="{905D0BBC-6EB2-E1C2-AB9E-552D416A960C}"/>
              </a:ext>
            </a:extLst>
          </p:cNvPr>
          <p:cNvGraphicFramePr>
            <a:graphicFrameLocks noGrp="1"/>
          </p:cNvGraphicFramePr>
          <p:nvPr>
            <p:extLst>
              <p:ext uri="{D42A27DB-BD31-4B8C-83A1-F6EECF244321}">
                <p14:modId xmlns:p14="http://schemas.microsoft.com/office/powerpoint/2010/main" val="2337539304"/>
              </p:ext>
            </p:extLst>
          </p:nvPr>
        </p:nvGraphicFramePr>
        <p:xfrm>
          <a:off x="4191000" y="1305900"/>
          <a:ext cx="11078033" cy="6847500"/>
        </p:xfrm>
        <a:graphic>
          <a:graphicData uri="http://schemas.openxmlformats.org/drawingml/2006/table">
            <a:tbl>
              <a:tblPr firstRow="1" bandRow="1">
                <a:solidFill>
                  <a:srgbClr val="565656">
                    <a:alpha val="20000"/>
                  </a:srgbClr>
                </a:solidFill>
                <a:tableStyleId>{F5AB1C69-6EDB-4FF4-983F-18BD219EF322}</a:tableStyleId>
              </a:tblPr>
              <a:tblGrid>
                <a:gridCol w="2012731">
                  <a:extLst>
                    <a:ext uri="{9D8B030D-6E8A-4147-A177-3AD203B41FA5}">
                      <a16:colId xmlns:a16="http://schemas.microsoft.com/office/drawing/2014/main" val="1331552423"/>
                    </a:ext>
                  </a:extLst>
                </a:gridCol>
                <a:gridCol w="9065302">
                  <a:extLst>
                    <a:ext uri="{9D8B030D-6E8A-4147-A177-3AD203B41FA5}">
                      <a16:colId xmlns:a16="http://schemas.microsoft.com/office/drawing/2014/main" val="2178848949"/>
                    </a:ext>
                  </a:extLst>
                </a:gridCol>
              </a:tblGrid>
              <a:tr h="734528">
                <a:tc>
                  <a:txBody>
                    <a:bodyPr/>
                    <a:lstStyle/>
                    <a:p>
                      <a:pPr algn="ctr"/>
                      <a:r>
                        <a:rPr lang="es-CO" sz="1400" dirty="0">
                          <a:solidFill>
                            <a:schemeClr val="tx1"/>
                          </a:solidFill>
                          <a:latin typeface="Poppins" panose="00000500000000000000" pitchFamily="2" charset="0"/>
                          <a:cs typeface="Poppins" panose="00000500000000000000" pitchFamily="2" charset="0"/>
                        </a:rPr>
                        <a:t>Nivel de complejidad</a:t>
                      </a:r>
                    </a:p>
                  </a:txBody>
                  <a:tcPr marL="121920" marR="121920" marT="60960" marB="60960" anchor="ctr">
                    <a:solidFill>
                      <a:schemeClr val="bg1"/>
                    </a:solidFill>
                  </a:tcPr>
                </a:tc>
                <a:tc>
                  <a:txBody>
                    <a:bodyPr/>
                    <a:lstStyle/>
                    <a:p>
                      <a:pPr algn="ctr"/>
                      <a:r>
                        <a:rPr lang="es-CO" sz="1400">
                          <a:solidFill>
                            <a:schemeClr val="tx1"/>
                          </a:solidFill>
                          <a:latin typeface="Poppins" panose="00000500000000000000" pitchFamily="2" charset="0"/>
                          <a:cs typeface="Poppins" panose="00000500000000000000" pitchFamily="2" charset="0"/>
                        </a:rPr>
                        <a:t>Características</a:t>
                      </a:r>
                    </a:p>
                  </a:txBody>
                  <a:tcPr marL="121920" marR="121920" marT="60960" marB="60960" anchor="ctr">
                    <a:solidFill>
                      <a:schemeClr val="bg1"/>
                    </a:solidFill>
                  </a:tcPr>
                </a:tc>
                <a:extLst>
                  <a:ext uri="{0D108BD9-81ED-4DB2-BD59-A6C34878D82A}">
                    <a16:rowId xmlns:a16="http://schemas.microsoft.com/office/drawing/2014/main" val="1576093748"/>
                  </a:ext>
                </a:extLst>
              </a:tr>
              <a:tr h="1647896">
                <a:tc>
                  <a:txBody>
                    <a:bodyPr/>
                    <a:lstStyle/>
                    <a:p>
                      <a:pPr algn="ctr"/>
                      <a:r>
                        <a:rPr lang="es-CO" sz="1400" b="1">
                          <a:solidFill>
                            <a:schemeClr val="bg1"/>
                          </a:solidFill>
                          <a:latin typeface="Poppins" panose="00000500000000000000" pitchFamily="2" charset="0"/>
                          <a:cs typeface="Poppins" panose="00000500000000000000" pitchFamily="2" charset="0"/>
                        </a:rPr>
                        <a:t>Alta</a:t>
                      </a:r>
                    </a:p>
                  </a:txBody>
                  <a:tcPr marL="121920" marR="121920" marT="60960" marB="60960" anchor="ctr">
                    <a:solidFill>
                      <a:srgbClr val="C00000">
                        <a:alpha val="50000"/>
                      </a:srgbClr>
                    </a:solidFill>
                  </a:tcPr>
                </a:tc>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400" dirty="0">
                          <a:latin typeface="Work Sans" pitchFamily="2" charset="77"/>
                          <a:cs typeface="Poppins" panose="00000500000000000000" pitchFamily="2" charset="0"/>
                        </a:rPr>
                        <a:t>Requiere la intervención de áreas aledañas al corredor vial existente y, por ello, genera mayores impactos al entorno socio natural. Muchos de estos proyectos se ubican en áreas de alta sensibilidad socio ambiental, o de interés cultural declarado. Se deben tramitar múltiples permisos y autorizaciones. Los procesos de comunicación, participación y educación son más robustos y complejos. En estos proyectos deberías caracterizar muy bien a opositores y aliados, poblaciones afectadas, mecanismos y personas a través de los cuales vas a informar, agendas de desarrollo y formación para enfrentar las afectaciones del proyecto.</a:t>
                      </a:r>
                    </a:p>
                  </a:txBody>
                  <a:tcPr marL="121920" marR="121920" marT="60960" marB="60960" anchor="ctr">
                    <a:solidFill>
                      <a:schemeClr val="bg1"/>
                    </a:solidFill>
                  </a:tcPr>
                </a:tc>
                <a:extLst>
                  <a:ext uri="{0D108BD9-81ED-4DB2-BD59-A6C34878D82A}">
                    <a16:rowId xmlns:a16="http://schemas.microsoft.com/office/drawing/2014/main" val="1848605093"/>
                  </a:ext>
                </a:extLst>
              </a:tr>
              <a:tr h="1647896">
                <a:tc>
                  <a:txBody>
                    <a:bodyPr/>
                    <a:lstStyle/>
                    <a:p>
                      <a:pPr algn="ctr"/>
                      <a:r>
                        <a:rPr lang="es-CO" sz="1400" b="1">
                          <a:solidFill>
                            <a:schemeClr val="bg1"/>
                          </a:solidFill>
                          <a:latin typeface="Poppins" panose="00000500000000000000" pitchFamily="2" charset="0"/>
                          <a:cs typeface="Poppins" panose="00000500000000000000" pitchFamily="2" charset="0"/>
                        </a:rPr>
                        <a:t>Media alta</a:t>
                      </a:r>
                    </a:p>
                  </a:txBody>
                  <a:tcPr marL="121920" marR="121920" marT="60960" marB="60960" anchor="ctr">
                    <a:solidFill>
                      <a:srgbClr val="FF8300">
                        <a:alpha val="50000"/>
                      </a:srgbClr>
                    </a:solidFill>
                  </a:tcPr>
                </a:tc>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400" dirty="0">
                          <a:latin typeface="Work Sans" pitchFamily="2" charset="77"/>
                          <a:cs typeface="Poppins" panose="00000500000000000000" pitchFamily="2" charset="0"/>
                        </a:rPr>
                        <a:t>Requiere la intervención de áreas aledañas al corredor vial existente, sin embargo, NO implica aprovechamiento forestal en coberturas naturales y seminaturales o ecosistemas sensibles y estratégicos. Es posible que NO se instalen campamentos y que NO se realicen actividades de adquisición predial y gestión socio predial. Por ello, en estos proyectos se producen menos impactos. Los procesos de comunicación, participación y educación tienen una menor envergadura que en los proyectos de alta complejidad, pero debes estar muy atento a la gestión de los intereses, necesidades y expectativas de personas, organizaciones y comunidades.</a:t>
                      </a:r>
                    </a:p>
                  </a:txBody>
                  <a:tcPr marL="121920" marR="121920" marT="60960" marB="60960" anchor="ctr">
                    <a:solidFill>
                      <a:schemeClr val="bg1"/>
                    </a:solidFill>
                  </a:tcPr>
                </a:tc>
                <a:extLst>
                  <a:ext uri="{0D108BD9-81ED-4DB2-BD59-A6C34878D82A}">
                    <a16:rowId xmlns:a16="http://schemas.microsoft.com/office/drawing/2014/main" val="2290337394"/>
                  </a:ext>
                </a:extLst>
              </a:tr>
              <a:tr h="2055180">
                <a:tc>
                  <a:txBody>
                    <a:bodyPr/>
                    <a:lstStyle/>
                    <a:p>
                      <a:pPr algn="ctr"/>
                      <a:r>
                        <a:rPr lang="es-CO" sz="1400" b="1" dirty="0">
                          <a:solidFill>
                            <a:schemeClr val="bg1"/>
                          </a:solidFill>
                          <a:latin typeface="Poppins" panose="00000500000000000000" pitchFamily="2" charset="0"/>
                          <a:cs typeface="Poppins" panose="00000500000000000000" pitchFamily="2" charset="0"/>
                        </a:rPr>
                        <a:t>Media baja</a:t>
                      </a:r>
                    </a:p>
                  </a:txBody>
                  <a:tcPr marL="121920" marR="121920" marT="60960" marB="60960" anchor="ctr">
                    <a:solidFill>
                      <a:srgbClr val="FFC000">
                        <a:alpha val="50000"/>
                      </a:srgbClr>
                    </a:solidFill>
                  </a:tcPr>
                </a:tc>
                <a:tc>
                  <a:txBody>
                    <a:bodyPr/>
                    <a:lstStyle/>
                    <a:p>
                      <a:pPr algn="just"/>
                      <a:r>
                        <a:rPr lang="es-CO" sz="1400" dirty="0">
                          <a:latin typeface="Work Sans" pitchFamily="2" charset="77"/>
                          <a:cs typeface="Poppins" panose="00000500000000000000" pitchFamily="2" charset="0"/>
                        </a:rPr>
                        <a:t>La intervención se realiza únicamente sobre el corredor vial existente. Puedes elaborar la línea base con información secundaria. La mayoría de permisos ambientales se tramitan a través de terceros. No procede el Programa de Arqueología Preventiva y no requiere la instalación de campamentos, sin embargo, debes mantener informadas a las personas, grupos o comunidades interesadas o que tengan afectaciones puntuales por el proyecto. No requieres ejecutar procesos complejos de participación o educación, sólo si es a solicitud de parte.</a:t>
                      </a:r>
                    </a:p>
                  </a:txBody>
                  <a:tcPr marL="121920" marR="121920" marT="60960" marB="60960" anchor="ctr">
                    <a:solidFill>
                      <a:schemeClr val="bg1"/>
                    </a:solidFill>
                  </a:tcPr>
                </a:tc>
                <a:extLst>
                  <a:ext uri="{0D108BD9-81ED-4DB2-BD59-A6C34878D82A}">
                    <a16:rowId xmlns:a16="http://schemas.microsoft.com/office/drawing/2014/main" val="4276439658"/>
                  </a:ext>
                </a:extLst>
              </a:tr>
              <a:tr h="732029">
                <a:tc>
                  <a:txBody>
                    <a:bodyPr/>
                    <a:lstStyle/>
                    <a:p>
                      <a:pPr algn="ctr"/>
                      <a:r>
                        <a:rPr lang="es-CO" sz="1400" b="1" dirty="0">
                          <a:solidFill>
                            <a:schemeClr val="bg1"/>
                          </a:solidFill>
                          <a:latin typeface="Poppins" panose="00000500000000000000" pitchFamily="2" charset="0"/>
                          <a:cs typeface="Poppins" panose="00000500000000000000" pitchFamily="2" charset="0"/>
                        </a:rPr>
                        <a:t>Baja</a:t>
                      </a:r>
                    </a:p>
                  </a:txBody>
                  <a:tcPr marL="121920" marR="121920" marT="60960" marB="60960" anchor="ctr">
                    <a:solidFill>
                      <a:schemeClr val="accent6">
                        <a:alpha val="50000"/>
                      </a:schemeClr>
                    </a:solidFill>
                  </a:tcPr>
                </a:tc>
                <a:tc>
                  <a:txBody>
                    <a:bodyPr/>
                    <a:lstStyle/>
                    <a:p>
                      <a:pPr algn="just"/>
                      <a:r>
                        <a:rPr lang="es-CO" sz="1400" dirty="0">
                          <a:latin typeface="Work Sans" pitchFamily="2" charset="77"/>
                          <a:cs typeface="Poppins" panose="00000500000000000000" pitchFamily="2" charset="0"/>
                        </a:rPr>
                        <a:t>No requiere la expedición de PAGA o PMA. Recuerda que debes comunicar sobre cualquier afectación que pueda generar el proyecto y atender cualquier solicitud de información que se presente.</a:t>
                      </a:r>
                    </a:p>
                  </a:txBody>
                  <a:tcPr marL="121920" marR="121920" marT="60960" marB="60960" anchor="ctr">
                    <a:solidFill>
                      <a:schemeClr val="bg1"/>
                    </a:solidFill>
                  </a:tcPr>
                </a:tc>
                <a:extLst>
                  <a:ext uri="{0D108BD9-81ED-4DB2-BD59-A6C34878D82A}">
                    <a16:rowId xmlns:a16="http://schemas.microsoft.com/office/drawing/2014/main" val="1429057832"/>
                  </a:ext>
                </a:extLst>
              </a:tr>
            </a:tbl>
          </a:graphicData>
        </a:graphic>
      </p:graphicFrame>
      <p:grpSp>
        <p:nvGrpSpPr>
          <p:cNvPr id="8" name="Grupo 7">
            <a:extLst>
              <a:ext uri="{FF2B5EF4-FFF2-40B4-BE49-F238E27FC236}">
                <a16:creationId xmlns:a16="http://schemas.microsoft.com/office/drawing/2014/main" id="{0CD04D76-5C00-9306-2986-7FA2E08AB29E}"/>
              </a:ext>
            </a:extLst>
          </p:cNvPr>
          <p:cNvGrpSpPr/>
          <p:nvPr/>
        </p:nvGrpSpPr>
        <p:grpSpPr>
          <a:xfrm>
            <a:off x="8925790" y="8571121"/>
            <a:ext cx="608963" cy="569739"/>
            <a:chOff x="3162170" y="1092042"/>
            <a:chExt cx="6462846" cy="6868114"/>
          </a:xfrm>
        </p:grpSpPr>
        <p:sp>
          <p:nvSpPr>
            <p:cNvPr id="9" name="Rectángulo 8">
              <a:extLst>
                <a:ext uri="{FF2B5EF4-FFF2-40B4-BE49-F238E27FC236}">
                  <a16:creationId xmlns:a16="http://schemas.microsoft.com/office/drawing/2014/main" id="{4D2587A3-921F-A4C5-CAEE-3E85C0EF972D}"/>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0" name="Rectángulo 9">
              <a:extLst>
                <a:ext uri="{FF2B5EF4-FFF2-40B4-BE49-F238E27FC236}">
                  <a16:creationId xmlns:a16="http://schemas.microsoft.com/office/drawing/2014/main" id="{6C53076B-6E77-BC37-6E29-705F7D445ECC}"/>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24" name="Rectángulo 23">
              <a:extLst>
                <a:ext uri="{FF2B5EF4-FFF2-40B4-BE49-F238E27FC236}">
                  <a16:creationId xmlns:a16="http://schemas.microsoft.com/office/drawing/2014/main" id="{C5780594-BEFE-301B-3E95-B1B1CF609242}"/>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30" name="Rectángulo 29">
              <a:hlinkClick r:id="rId5" action="ppaction://hlinksldjump"/>
              <a:extLst>
                <a:ext uri="{FF2B5EF4-FFF2-40B4-BE49-F238E27FC236}">
                  <a16:creationId xmlns:a16="http://schemas.microsoft.com/office/drawing/2014/main" id="{82F320F0-1FA4-BB79-4697-C64D00AF4266}"/>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32" name="Rectángulo 31">
              <a:extLst>
                <a:ext uri="{FF2B5EF4-FFF2-40B4-BE49-F238E27FC236}">
                  <a16:creationId xmlns:a16="http://schemas.microsoft.com/office/drawing/2014/main" id="{EDF7AEE8-55DA-A725-F0D2-B624B860BF94}"/>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42" name="Grupo 41">
              <a:extLst>
                <a:ext uri="{FF2B5EF4-FFF2-40B4-BE49-F238E27FC236}">
                  <a16:creationId xmlns:a16="http://schemas.microsoft.com/office/drawing/2014/main" id="{8F8B0C2D-1985-AD83-B568-C9F16CE038D0}"/>
                </a:ext>
              </a:extLst>
            </p:cNvPr>
            <p:cNvGrpSpPr/>
            <p:nvPr/>
          </p:nvGrpSpPr>
          <p:grpSpPr>
            <a:xfrm>
              <a:off x="3162170" y="3400662"/>
              <a:ext cx="3780000" cy="3780000"/>
              <a:chOff x="2708595" y="2775804"/>
              <a:chExt cx="2221200" cy="2221200"/>
            </a:xfrm>
            <a:solidFill>
              <a:srgbClr val="6699FF"/>
            </a:solidFill>
          </p:grpSpPr>
          <p:sp>
            <p:nvSpPr>
              <p:cNvPr id="46" name="Rectángulo 45">
                <a:extLst>
                  <a:ext uri="{FF2B5EF4-FFF2-40B4-BE49-F238E27FC236}">
                    <a16:creationId xmlns:a16="http://schemas.microsoft.com/office/drawing/2014/main" id="{CAA433E7-A9F6-2DF4-48FB-C2417CAFDD04}"/>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56" name="Imagen 55">
                <a:extLst>
                  <a:ext uri="{FF2B5EF4-FFF2-40B4-BE49-F238E27FC236}">
                    <a16:creationId xmlns:a16="http://schemas.microsoft.com/office/drawing/2014/main" id="{A839596C-9748-38F5-324A-84DA271ECBC7}"/>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58" name="CuadroTexto 57">
            <a:extLst>
              <a:ext uri="{FF2B5EF4-FFF2-40B4-BE49-F238E27FC236}">
                <a16:creationId xmlns:a16="http://schemas.microsoft.com/office/drawing/2014/main" id="{1A079BE4-8612-1D9E-E35E-0BBD60431A6C}"/>
              </a:ext>
            </a:extLst>
          </p:cNvPr>
          <p:cNvSpPr txBox="1"/>
          <p:nvPr/>
        </p:nvSpPr>
        <p:spPr>
          <a:xfrm>
            <a:off x="8534400" y="9076198"/>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pic>
        <p:nvPicPr>
          <p:cNvPr id="2" name="Imagen 54" descr="Imagen que contiene firmar, calle, palo, alimentos&#10;&#10;Descripción generada automáticamente">
            <a:hlinkClick r:id="rId7" action="ppaction://hlinksldjump"/>
            <a:extLst>
              <a:ext uri="{FF2B5EF4-FFF2-40B4-BE49-F238E27FC236}">
                <a16:creationId xmlns:a16="http://schemas.microsoft.com/office/drawing/2014/main" id="{BD1F37A0-8598-9036-A927-A122D59A12E5}"/>
              </a:ext>
            </a:extLst>
          </p:cNvPr>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grpSp>
        <p:nvGrpSpPr>
          <p:cNvPr id="7" name="Grupo 2">
            <a:extLst>
              <a:ext uri="{FF2B5EF4-FFF2-40B4-BE49-F238E27FC236}">
                <a16:creationId xmlns:a16="http://schemas.microsoft.com/office/drawing/2014/main" id="{8DFC44FD-BB3C-78C5-9D4C-3BED09F2E5AC}"/>
              </a:ext>
            </a:extLst>
          </p:cNvPr>
          <p:cNvGrpSpPr/>
          <p:nvPr/>
        </p:nvGrpSpPr>
        <p:grpSpPr>
          <a:xfrm>
            <a:off x="1031971" y="3604937"/>
            <a:ext cx="1149120" cy="1149120"/>
            <a:chOff x="6056787" y="1346133"/>
            <a:chExt cx="820800" cy="820800"/>
          </a:xfrm>
        </p:grpSpPr>
        <p:sp>
          <p:nvSpPr>
            <p:cNvPr id="60" name="Elipse 22">
              <a:extLst>
                <a:ext uri="{FF2B5EF4-FFF2-40B4-BE49-F238E27FC236}">
                  <a16:creationId xmlns:a16="http://schemas.microsoft.com/office/drawing/2014/main" id="{265567B6-00FD-745F-70BB-BE7CB148A7D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2" name="Google Shape;9696;p98">
              <a:extLst>
                <a:ext uri="{FF2B5EF4-FFF2-40B4-BE49-F238E27FC236}">
                  <a16:creationId xmlns:a16="http://schemas.microsoft.com/office/drawing/2014/main" id="{4C754116-4675-6F9E-49BD-4CD1C13EC417}"/>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66" name="Google Shape;9697;p98">
                <a:extLst>
                  <a:ext uri="{FF2B5EF4-FFF2-40B4-BE49-F238E27FC236}">
                    <a16:creationId xmlns:a16="http://schemas.microsoft.com/office/drawing/2014/main" id="{49BE2674-57E9-0BE9-43D5-54A3AAF2BA2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8" name="Google Shape;9698;p98">
                <a:extLst>
                  <a:ext uri="{FF2B5EF4-FFF2-40B4-BE49-F238E27FC236}">
                    <a16:creationId xmlns:a16="http://schemas.microsoft.com/office/drawing/2014/main" id="{34075387-5BFD-4809-58EB-193D98827BD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9;p98">
                <a:extLst>
                  <a:ext uri="{FF2B5EF4-FFF2-40B4-BE49-F238E27FC236}">
                    <a16:creationId xmlns:a16="http://schemas.microsoft.com/office/drawing/2014/main" id="{4FCB062E-79BA-8A3F-34BE-EF42A479540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hlinkClick r:id="rId5" action="ppaction://hlinksldjump"/>
                <a:extLst>
                  <a:ext uri="{FF2B5EF4-FFF2-40B4-BE49-F238E27FC236}">
                    <a16:creationId xmlns:a16="http://schemas.microsoft.com/office/drawing/2014/main" id="{69B757CF-62FC-45C1-1007-61EDA1CBD1B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26F9427C-2EC6-2CE0-0B1A-A4532B0AA50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extLst>
                  <a:ext uri="{FF2B5EF4-FFF2-40B4-BE49-F238E27FC236}">
                    <a16:creationId xmlns:a16="http://schemas.microsoft.com/office/drawing/2014/main" id="{5525540C-7C77-9283-4FB5-D57ECBE21B9F}"/>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75" name="Imagen 43" descr="Imagen que contiene Icono&#10;&#10;Descripción generada automáticamente">
            <a:hlinkClick r:id="rId9" action="ppaction://hlinksldjump"/>
            <a:extLst>
              <a:ext uri="{FF2B5EF4-FFF2-40B4-BE49-F238E27FC236}">
                <a16:creationId xmlns:a16="http://schemas.microsoft.com/office/drawing/2014/main" id="{960FFE9D-D691-EDBC-A95D-1DC96C02DB6C}"/>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76" name="Imagen 44" descr="Icono&#10;&#10;Descripción generada automáticamente">
            <a:hlinkClick r:id="rId11" action="ppaction://hlinksldjump"/>
            <a:extLst>
              <a:ext uri="{FF2B5EF4-FFF2-40B4-BE49-F238E27FC236}">
                <a16:creationId xmlns:a16="http://schemas.microsoft.com/office/drawing/2014/main" id="{C9EC2F5F-3211-857D-C6A5-ED36AF51658E}"/>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77" name="Google Shape;11648;p101">
            <a:hlinkClick r:id="rId13" action="ppaction://hlinksldjump"/>
            <a:extLst>
              <a:ext uri="{FF2B5EF4-FFF2-40B4-BE49-F238E27FC236}">
                <a16:creationId xmlns:a16="http://schemas.microsoft.com/office/drawing/2014/main" id="{CE6460B6-480D-5B37-78BF-A92CFA9E5FC5}"/>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78" name="Imagen 173" descr="Icono&#10;&#10;Descripción generada automáticamente">
            <a:hlinkClick r:id="rId14" action="ppaction://hlinksldjump"/>
            <a:extLst>
              <a:ext uri="{FF2B5EF4-FFF2-40B4-BE49-F238E27FC236}">
                <a16:creationId xmlns:a16="http://schemas.microsoft.com/office/drawing/2014/main" id="{ACA7584A-69DD-20B6-6730-377B4E4BE828}"/>
              </a:ext>
            </a:extLst>
          </p:cNvPr>
          <p:cNvPicPr>
            <a:picLocks noChangeAspect="1"/>
          </p:cNvPicPr>
          <p:nvPr/>
        </p:nvPicPr>
        <p:blipFill>
          <a:blip r:embed="rId15">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sp>
        <p:nvSpPr>
          <p:cNvPr id="5" name="Forma libre: forma 60">
            <a:extLst>
              <a:ext uri="{FF2B5EF4-FFF2-40B4-BE49-F238E27FC236}">
                <a16:creationId xmlns:a16="http://schemas.microsoft.com/office/drawing/2014/main" id="{CE11E7CA-CB5C-6CA5-2A4C-5077231AE6D3}"/>
              </a:ext>
            </a:extLst>
          </p:cNvPr>
          <p:cNvSpPr/>
          <p:nvPr/>
        </p:nvSpPr>
        <p:spPr>
          <a:xfrm rot="16200000">
            <a:off x="-4110066" y="4076731"/>
            <a:ext cx="9622635" cy="144865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5682914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25682914 w 40705200"/>
              <a:gd name="connsiteY7" fmla="*/ 1088133 h 1088133"/>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0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6531427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19151487 w 19441773"/>
              <a:gd name="connsiteY0" fmla="*/ 1160704 h 1160704"/>
              <a:gd name="connsiteX1" fmla="*/ 9439802 w 19441773"/>
              <a:gd name="connsiteY1" fmla="*/ 1088132 h 1160704"/>
              <a:gd name="connsiteX2" fmla="*/ 8775843 w 19441773"/>
              <a:gd name="connsiteY2" fmla="*/ 701357 h 1160704"/>
              <a:gd name="connsiteX3" fmla="*/ 8154644 w 19441773"/>
              <a:gd name="connsiteY3" fmla="*/ 1088132 h 1160704"/>
              <a:gd name="connsiteX4" fmla="*/ 0 w 19441773"/>
              <a:gd name="connsiteY4" fmla="*/ 1088132 h 1160704"/>
              <a:gd name="connsiteX5" fmla="*/ 2830286 w 19441773"/>
              <a:gd name="connsiteY5" fmla="*/ 72571 h 1160704"/>
              <a:gd name="connsiteX6" fmla="*/ 19441773 w 19441773"/>
              <a:gd name="connsiteY6" fmla="*/ 0 h 1160704"/>
              <a:gd name="connsiteX7" fmla="*/ 19151487 w 19441773"/>
              <a:gd name="connsiteY7" fmla="*/ 1160704 h 1160704"/>
              <a:gd name="connsiteX0" fmla="*/ 16321201 w 16611487"/>
              <a:gd name="connsiteY0" fmla="*/ 1160704 h 1160704"/>
              <a:gd name="connsiteX1" fmla="*/ 6609516 w 16611487"/>
              <a:gd name="connsiteY1" fmla="*/ 1088132 h 1160704"/>
              <a:gd name="connsiteX2" fmla="*/ 5945557 w 16611487"/>
              <a:gd name="connsiteY2" fmla="*/ 701357 h 1160704"/>
              <a:gd name="connsiteX3" fmla="*/ 5324358 w 16611487"/>
              <a:gd name="connsiteY3" fmla="*/ 1088132 h 1160704"/>
              <a:gd name="connsiteX4" fmla="*/ 1596569 w 16611487"/>
              <a:gd name="connsiteY4" fmla="*/ 1088132 h 1160704"/>
              <a:gd name="connsiteX5" fmla="*/ 0 w 16611487"/>
              <a:gd name="connsiteY5" fmla="*/ 72571 h 1160704"/>
              <a:gd name="connsiteX6" fmla="*/ 16611487 w 16611487"/>
              <a:gd name="connsiteY6" fmla="*/ 0 h 1160704"/>
              <a:gd name="connsiteX7" fmla="*/ 16321201 w 16611487"/>
              <a:gd name="connsiteY7" fmla="*/ 1160704 h 1160704"/>
              <a:gd name="connsiteX0" fmla="*/ 14942346 w 15232632"/>
              <a:gd name="connsiteY0" fmla="*/ 1160704 h 1160704"/>
              <a:gd name="connsiteX1" fmla="*/ 5230661 w 15232632"/>
              <a:gd name="connsiteY1" fmla="*/ 1088132 h 1160704"/>
              <a:gd name="connsiteX2" fmla="*/ 4566702 w 15232632"/>
              <a:gd name="connsiteY2" fmla="*/ 701357 h 1160704"/>
              <a:gd name="connsiteX3" fmla="*/ 3945503 w 15232632"/>
              <a:gd name="connsiteY3" fmla="*/ 1088132 h 1160704"/>
              <a:gd name="connsiteX4" fmla="*/ 217714 w 15232632"/>
              <a:gd name="connsiteY4" fmla="*/ 1088132 h 1160704"/>
              <a:gd name="connsiteX5" fmla="*/ 0 w 15232632"/>
              <a:gd name="connsiteY5" fmla="*/ 72571 h 1160704"/>
              <a:gd name="connsiteX6" fmla="*/ 15232632 w 15232632"/>
              <a:gd name="connsiteY6" fmla="*/ 0 h 1160704"/>
              <a:gd name="connsiteX7" fmla="*/ 14942346 w 15232632"/>
              <a:gd name="connsiteY7" fmla="*/ 1160704 h 1160704"/>
              <a:gd name="connsiteX0" fmla="*/ 14724632 w 15014918"/>
              <a:gd name="connsiteY0" fmla="*/ 1160704 h 1160704"/>
              <a:gd name="connsiteX1" fmla="*/ 5012947 w 15014918"/>
              <a:gd name="connsiteY1" fmla="*/ 1088132 h 1160704"/>
              <a:gd name="connsiteX2" fmla="*/ 4348988 w 15014918"/>
              <a:gd name="connsiteY2" fmla="*/ 701357 h 1160704"/>
              <a:gd name="connsiteX3" fmla="*/ 3727789 w 15014918"/>
              <a:gd name="connsiteY3" fmla="*/ 1088132 h 1160704"/>
              <a:gd name="connsiteX4" fmla="*/ 0 w 15014918"/>
              <a:gd name="connsiteY4" fmla="*/ 1088132 h 1160704"/>
              <a:gd name="connsiteX5" fmla="*/ 449036 w 15014918"/>
              <a:gd name="connsiteY5" fmla="*/ 58964 h 1160704"/>
              <a:gd name="connsiteX6" fmla="*/ 15014918 w 15014918"/>
              <a:gd name="connsiteY6" fmla="*/ 0 h 1160704"/>
              <a:gd name="connsiteX7" fmla="*/ 14724632 w 15014918"/>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2833238 w 14565882"/>
              <a:gd name="connsiteY0" fmla="*/ 1133490 h 1133490"/>
              <a:gd name="connsiteX1" fmla="*/ 4563911 w 14565882"/>
              <a:gd name="connsiteY1" fmla="*/ 1088132 h 1133490"/>
              <a:gd name="connsiteX2" fmla="*/ 3899952 w 14565882"/>
              <a:gd name="connsiteY2" fmla="*/ 701357 h 1133490"/>
              <a:gd name="connsiteX3" fmla="*/ 3278753 w 14565882"/>
              <a:gd name="connsiteY3" fmla="*/ 1088132 h 1133490"/>
              <a:gd name="connsiteX4" fmla="*/ 27214 w 14565882"/>
              <a:gd name="connsiteY4" fmla="*/ 1088132 h 1133490"/>
              <a:gd name="connsiteX5" fmla="*/ 0 w 14565882"/>
              <a:gd name="connsiteY5" fmla="*/ 58964 h 1133490"/>
              <a:gd name="connsiteX6" fmla="*/ 14565882 w 14565882"/>
              <a:gd name="connsiteY6" fmla="*/ 0 h 1133490"/>
              <a:gd name="connsiteX7" fmla="*/ 12833238 w 14565882"/>
              <a:gd name="connsiteY7" fmla="*/ 1133490 h 1133490"/>
              <a:gd name="connsiteX0" fmla="*/ 12833238 w 12833238"/>
              <a:gd name="connsiteY0" fmla="*/ 1106276 h 1106276"/>
              <a:gd name="connsiteX1" fmla="*/ 4563911 w 12833238"/>
              <a:gd name="connsiteY1" fmla="*/ 1060918 h 1106276"/>
              <a:gd name="connsiteX2" fmla="*/ 3899952 w 12833238"/>
              <a:gd name="connsiteY2" fmla="*/ 674143 h 1106276"/>
              <a:gd name="connsiteX3" fmla="*/ 3278753 w 12833238"/>
              <a:gd name="connsiteY3" fmla="*/ 1060918 h 1106276"/>
              <a:gd name="connsiteX4" fmla="*/ 27214 w 12833238"/>
              <a:gd name="connsiteY4" fmla="*/ 1060918 h 1106276"/>
              <a:gd name="connsiteX5" fmla="*/ 0 w 12833238"/>
              <a:gd name="connsiteY5" fmla="*/ 31750 h 1106276"/>
              <a:gd name="connsiteX6" fmla="*/ 7000311 w 12833238"/>
              <a:gd name="connsiteY6" fmla="*/ 0 h 1106276"/>
              <a:gd name="connsiteX7" fmla="*/ 12833238 w 12833238"/>
              <a:gd name="connsiteY7" fmla="*/ 1106276 h 1106276"/>
              <a:gd name="connsiteX0" fmla="*/ 6900523 w 7000311"/>
              <a:gd name="connsiteY0" fmla="*/ 1051847 h 1061966"/>
              <a:gd name="connsiteX1" fmla="*/ 4563911 w 7000311"/>
              <a:gd name="connsiteY1" fmla="*/ 1060918 h 1061966"/>
              <a:gd name="connsiteX2" fmla="*/ 3899952 w 7000311"/>
              <a:gd name="connsiteY2" fmla="*/ 674143 h 1061966"/>
              <a:gd name="connsiteX3" fmla="*/ 3278753 w 7000311"/>
              <a:gd name="connsiteY3" fmla="*/ 1060918 h 1061966"/>
              <a:gd name="connsiteX4" fmla="*/ 27214 w 7000311"/>
              <a:gd name="connsiteY4" fmla="*/ 1060918 h 1061966"/>
              <a:gd name="connsiteX5" fmla="*/ 0 w 7000311"/>
              <a:gd name="connsiteY5" fmla="*/ 31750 h 1061966"/>
              <a:gd name="connsiteX6" fmla="*/ 7000311 w 7000311"/>
              <a:gd name="connsiteY6" fmla="*/ 0 h 1061966"/>
              <a:gd name="connsiteX7" fmla="*/ 6900523 w 7000311"/>
              <a:gd name="connsiteY7" fmla="*/ 1051847 h 1061966"/>
              <a:gd name="connsiteX0" fmla="*/ 6900523 w 6900523"/>
              <a:gd name="connsiteY0" fmla="*/ 1051847 h 1061966"/>
              <a:gd name="connsiteX1" fmla="*/ 4563911 w 6900523"/>
              <a:gd name="connsiteY1" fmla="*/ 1060918 h 1061966"/>
              <a:gd name="connsiteX2" fmla="*/ 3899952 w 6900523"/>
              <a:gd name="connsiteY2" fmla="*/ 674143 h 1061966"/>
              <a:gd name="connsiteX3" fmla="*/ 3278753 w 6900523"/>
              <a:gd name="connsiteY3" fmla="*/ 1060918 h 1061966"/>
              <a:gd name="connsiteX4" fmla="*/ 27214 w 6900523"/>
              <a:gd name="connsiteY4" fmla="*/ 1060918 h 1061966"/>
              <a:gd name="connsiteX5" fmla="*/ 0 w 6900523"/>
              <a:gd name="connsiteY5" fmla="*/ 31750 h 1061966"/>
              <a:gd name="connsiteX6" fmla="*/ 6864240 w 6900523"/>
              <a:gd name="connsiteY6" fmla="*/ 0 h 1061966"/>
              <a:gd name="connsiteX7" fmla="*/ 6900523 w 6900523"/>
              <a:gd name="connsiteY7" fmla="*/ 1051847 h 1061966"/>
              <a:gd name="connsiteX0" fmla="*/ 6886918 w 6886918"/>
              <a:gd name="connsiteY0" fmla="*/ 1051846 h 1061966"/>
              <a:gd name="connsiteX1" fmla="*/ 4563911 w 6886918"/>
              <a:gd name="connsiteY1" fmla="*/ 1060918 h 1061966"/>
              <a:gd name="connsiteX2" fmla="*/ 3899952 w 6886918"/>
              <a:gd name="connsiteY2" fmla="*/ 674143 h 1061966"/>
              <a:gd name="connsiteX3" fmla="*/ 3278753 w 6886918"/>
              <a:gd name="connsiteY3" fmla="*/ 1060918 h 1061966"/>
              <a:gd name="connsiteX4" fmla="*/ 27214 w 6886918"/>
              <a:gd name="connsiteY4" fmla="*/ 1060918 h 1061966"/>
              <a:gd name="connsiteX5" fmla="*/ 0 w 6886918"/>
              <a:gd name="connsiteY5" fmla="*/ 31750 h 1061966"/>
              <a:gd name="connsiteX6" fmla="*/ 6864240 w 6886918"/>
              <a:gd name="connsiteY6" fmla="*/ 0 h 1061966"/>
              <a:gd name="connsiteX7" fmla="*/ 6886918 w 6886918"/>
              <a:gd name="connsiteY7" fmla="*/ 1051846 h 1061966"/>
              <a:gd name="connsiteX0" fmla="*/ 6886918 w 6886918"/>
              <a:gd name="connsiteY0" fmla="*/ 1024632 h 1034752"/>
              <a:gd name="connsiteX1" fmla="*/ 4563911 w 6886918"/>
              <a:gd name="connsiteY1" fmla="*/ 1033704 h 1034752"/>
              <a:gd name="connsiteX2" fmla="*/ 3899952 w 6886918"/>
              <a:gd name="connsiteY2" fmla="*/ 646929 h 1034752"/>
              <a:gd name="connsiteX3" fmla="*/ 3278753 w 6886918"/>
              <a:gd name="connsiteY3" fmla="*/ 1033704 h 1034752"/>
              <a:gd name="connsiteX4" fmla="*/ 27214 w 6886918"/>
              <a:gd name="connsiteY4" fmla="*/ 1033704 h 1034752"/>
              <a:gd name="connsiteX5" fmla="*/ 0 w 6886918"/>
              <a:gd name="connsiteY5" fmla="*/ 4536 h 1034752"/>
              <a:gd name="connsiteX6" fmla="*/ 6877847 w 6886918"/>
              <a:gd name="connsiteY6" fmla="*/ 0 h 1034752"/>
              <a:gd name="connsiteX7" fmla="*/ 6886918 w 6886918"/>
              <a:gd name="connsiteY7" fmla="*/ 1024632 h 1034752"/>
              <a:gd name="connsiteX0" fmla="*/ 6873311 w 6873311"/>
              <a:gd name="connsiteY0" fmla="*/ 1024632 h 1034752"/>
              <a:gd name="connsiteX1" fmla="*/ 4550304 w 6873311"/>
              <a:gd name="connsiteY1" fmla="*/ 1033704 h 1034752"/>
              <a:gd name="connsiteX2" fmla="*/ 3886345 w 6873311"/>
              <a:gd name="connsiteY2" fmla="*/ 646929 h 1034752"/>
              <a:gd name="connsiteX3" fmla="*/ 3265146 w 6873311"/>
              <a:gd name="connsiteY3" fmla="*/ 1033704 h 1034752"/>
              <a:gd name="connsiteX4" fmla="*/ 13607 w 6873311"/>
              <a:gd name="connsiteY4" fmla="*/ 1033704 h 1034752"/>
              <a:gd name="connsiteX5" fmla="*/ 0 w 6873311"/>
              <a:gd name="connsiteY5" fmla="*/ 18143 h 1034752"/>
              <a:gd name="connsiteX6" fmla="*/ 6864240 w 6873311"/>
              <a:gd name="connsiteY6" fmla="*/ 0 h 1034752"/>
              <a:gd name="connsiteX7" fmla="*/ 6873311 w 6873311"/>
              <a:gd name="connsiteY7" fmla="*/ 1024632 h 103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3311" h="1034752">
                <a:moveTo>
                  <a:pt x="6873311" y="1024632"/>
                </a:moveTo>
                <a:lnTo>
                  <a:pt x="4550304" y="1033704"/>
                </a:lnTo>
                <a:cubicBezTo>
                  <a:pt x="4327295" y="1058090"/>
                  <a:pt x="4349683" y="649044"/>
                  <a:pt x="3886345" y="646929"/>
                </a:cubicBezTo>
                <a:cubicBezTo>
                  <a:pt x="3423007" y="644814"/>
                  <a:pt x="3520748" y="1032053"/>
                  <a:pt x="3265146" y="1033704"/>
                </a:cubicBezTo>
                <a:lnTo>
                  <a:pt x="13607" y="1033704"/>
                </a:lnTo>
                <a:lnTo>
                  <a:pt x="0" y="18143"/>
                </a:lnTo>
                <a:lnTo>
                  <a:pt x="6864240" y="0"/>
                </a:lnTo>
                <a:cubicBezTo>
                  <a:pt x="6867264" y="341544"/>
                  <a:pt x="6870287" y="683088"/>
                  <a:pt x="6873311" y="1024632"/>
                </a:cubicBezTo>
                <a:close/>
              </a:path>
            </a:pathLst>
          </a:custGeom>
          <a:solidFill>
            <a:srgbClr val="E3141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31" name="Imagen 173" descr="Icono&#10;&#10;Descripción generada automáticamente">
            <a:hlinkClick r:id="rId14" action="ppaction://hlinksldjump"/>
            <a:extLst>
              <a:ext uri="{FF2B5EF4-FFF2-40B4-BE49-F238E27FC236}">
                <a16:creationId xmlns:a16="http://schemas.microsoft.com/office/drawing/2014/main" id="{5A73E830-99A0-4A45-B366-071D0FC94930}"/>
              </a:ext>
            </a:extLst>
          </p:cNvPr>
          <p:cNvPicPr>
            <a:picLocks noChangeAspect="1"/>
          </p:cNvPicPr>
          <p:nvPr/>
        </p:nvPicPr>
        <p:blipFill>
          <a:blip r:embed="rId15">
            <a:biLevel thresh="25000"/>
            <a:extLst>
              <a:ext uri="{28A0092B-C50C-407E-A947-70E740481C1C}">
                <a14:useLocalDpi xmlns:a14="http://schemas.microsoft.com/office/drawing/2010/main" val="0"/>
              </a:ext>
            </a:extLst>
          </a:blip>
          <a:stretch>
            <a:fillRect/>
          </a:stretch>
        </p:blipFill>
        <p:spPr>
          <a:xfrm>
            <a:off x="482089" y="1077756"/>
            <a:ext cx="620691" cy="527585"/>
          </a:xfrm>
          <a:prstGeom prst="rect">
            <a:avLst/>
          </a:prstGeom>
        </p:spPr>
      </p:pic>
      <p:pic>
        <p:nvPicPr>
          <p:cNvPr id="33" name="Imagen 54" descr="Imagen que contiene firmar, calle, palo, alimentos&#10;&#10;Descripción generada automáticamente">
            <a:hlinkClick r:id="rId7" action="ppaction://hlinksldjump"/>
            <a:extLst>
              <a:ext uri="{FF2B5EF4-FFF2-40B4-BE49-F238E27FC236}">
                <a16:creationId xmlns:a16="http://schemas.microsoft.com/office/drawing/2014/main" id="{9E402850-EE4E-C46D-FB6B-5EDEB5AEC26B}"/>
              </a:ext>
            </a:extLst>
          </p:cNvPr>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524752" y="2514600"/>
            <a:ext cx="543104" cy="624569"/>
          </a:xfrm>
          <a:prstGeom prst="rect">
            <a:avLst/>
          </a:prstGeom>
        </p:spPr>
      </p:pic>
      <p:sp useBgFill="1">
        <p:nvSpPr>
          <p:cNvPr id="34" name="Google Shape;11648;p101">
            <a:hlinkClick r:id="rId13" action="ppaction://hlinksldjump"/>
            <a:extLst>
              <a:ext uri="{FF2B5EF4-FFF2-40B4-BE49-F238E27FC236}">
                <a16:creationId xmlns:a16="http://schemas.microsoft.com/office/drawing/2014/main" id="{CB357878-D990-F515-773B-52BF99E0DE51}"/>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35" name="Imagen 43" descr="Imagen que contiene Icono&#10;&#10;Descripción generada automáticamente">
            <a:hlinkClick r:id="rId9" action="ppaction://hlinksldjump"/>
            <a:extLst>
              <a:ext uri="{FF2B5EF4-FFF2-40B4-BE49-F238E27FC236}">
                <a16:creationId xmlns:a16="http://schemas.microsoft.com/office/drawing/2014/main" id="{7789A97F-E45B-4CA2-1C34-04CE11497168}"/>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36" name="Imagen 44" descr="Icono&#10;&#10;Descripción generada automáticamente">
            <a:hlinkClick r:id="rId11" action="ppaction://hlinksldjump"/>
            <a:extLst>
              <a:ext uri="{FF2B5EF4-FFF2-40B4-BE49-F238E27FC236}">
                <a16:creationId xmlns:a16="http://schemas.microsoft.com/office/drawing/2014/main" id="{4B4F6D21-E11E-93C1-4430-FD305769EA68}"/>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3668158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051996" y="249825"/>
            <a:ext cx="1087384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RESOLUCIÓN DE CONFLICTOS</a:t>
            </a:r>
          </a:p>
        </p:txBody>
      </p:sp>
      <p:graphicFrame>
        <p:nvGraphicFramePr>
          <p:cNvPr id="4" name="Tabla 186">
            <a:extLst>
              <a:ext uri="{FF2B5EF4-FFF2-40B4-BE49-F238E27FC236}">
                <a16:creationId xmlns:a16="http://schemas.microsoft.com/office/drawing/2014/main" id="{FA4E3B1D-9BAC-0CF5-490A-F53C3FB514EA}"/>
              </a:ext>
            </a:extLst>
          </p:cNvPr>
          <p:cNvGraphicFramePr>
            <a:graphicFrameLocks noGrp="1"/>
          </p:cNvGraphicFramePr>
          <p:nvPr>
            <p:extLst>
              <p:ext uri="{D42A27DB-BD31-4B8C-83A1-F6EECF244321}">
                <p14:modId xmlns:p14="http://schemas.microsoft.com/office/powerpoint/2010/main" val="566803188"/>
              </p:ext>
            </p:extLst>
          </p:nvPr>
        </p:nvGraphicFramePr>
        <p:xfrm>
          <a:off x="1258646" y="1025114"/>
          <a:ext cx="13474798" cy="678382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25335">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33276">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0747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Poppins" panose="00000500000000000000"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Poppins" panose="00000500000000000000"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solidFill>
                  </a:tcPr>
                </a:tc>
                <a:extLst>
                  <a:ext uri="{0D108BD9-81ED-4DB2-BD59-A6C34878D82A}">
                    <a16:rowId xmlns:a16="http://schemas.microsoft.com/office/drawing/2014/main" val="2999576774"/>
                  </a:ext>
                </a:extLst>
              </a:tr>
              <a:tr h="13327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2533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7458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2533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60198">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Parte importante del desarrollo de los proyectos de infraestructura, es mejorar la calidad del ambiente laboral al interior de las empresas, por medio del fortalecimiento de las habilidades blandas de los profesionales de la empresa contratista e interventoría, lo cual, permitirá generar mejores herramientas de relacionamiento social con los diferentes actores</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48175">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418946">
                <a:tc gridSpan="6">
                  <a:txBody>
                    <a:bodyPr/>
                    <a:lstStyle/>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a:solidFill>
                            <a:schemeClr val="tx1"/>
                          </a:solidFill>
                          <a:latin typeface="Work Sans" pitchFamily="2" charset="0"/>
                          <a:ea typeface="+mn-ea"/>
                          <a:cs typeface="Poppins SemiBold" panose="00000700000000000000" pitchFamily="2" charset="0"/>
                        </a:rPr>
                        <a:t>Fortalecer las habilidades blandas o competencia sociales de los profesionales del contratista e interventoría que mejoren su relacionamiento al interior de la empresa y con las comunidades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indent="0">
                        <a:buFont typeface="Wingdings" panose="05000000000000000000" pitchFamily="2" charset="2"/>
                        <a:buNone/>
                      </a:pPr>
                      <a:r>
                        <a:rPr lang="es-MX" sz="1500">
                          <a:latin typeface="Work Sans" pitchFamily="2" charset="0"/>
                        </a:rPr>
                        <a:t>Comunidad en general</a:t>
                      </a:r>
                    </a:p>
                    <a:p>
                      <a:pPr marL="0" indent="0">
                        <a:buFont typeface="Arial" panose="020B0604020202020204" pitchFamily="34" charset="0"/>
                        <a:buNone/>
                      </a:pPr>
                      <a:r>
                        <a:rPr lang="es-MX" sz="1500">
                          <a:latin typeface="Work Sans" pitchFamily="2" charset="0"/>
                        </a:rPr>
                        <a:t>Profesionales de las empresas contratista e interventoría</a:t>
                      </a: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2533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606553">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dirty="0">
                          <a:solidFill>
                            <a:schemeClr val="dk1"/>
                          </a:solidFill>
                          <a:effectLst/>
                          <a:latin typeface="Work Sans" pitchFamily="2" charset="0"/>
                          <a:ea typeface="+mn-ea"/>
                          <a:cs typeface="+mn-cs"/>
                        </a:rPr>
                        <a:t>       Cuerdas</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24AFECAF-26C8-415F-86B4-D545253358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235410" y="2512265"/>
            <a:ext cx="616278" cy="576000"/>
          </a:xfrm>
          <a:prstGeom prst="rect">
            <a:avLst/>
          </a:prstGeom>
        </p:spPr>
      </p:pic>
      <p:pic>
        <p:nvPicPr>
          <p:cNvPr id="6" name="Gráfico 76" descr="Grupo de personas con relleno sólido">
            <a:extLst>
              <a:ext uri="{FF2B5EF4-FFF2-40B4-BE49-F238E27FC236}">
                <a16:creationId xmlns:a16="http://schemas.microsoft.com/office/drawing/2014/main" id="{15EB0BAE-BDFD-2592-31B8-D53773CD65F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386168" y="2508705"/>
            <a:ext cx="624776" cy="576000"/>
          </a:xfrm>
          <a:prstGeom prst="rect">
            <a:avLst/>
          </a:prstGeom>
        </p:spPr>
      </p:pic>
      <p:sp>
        <p:nvSpPr>
          <p:cNvPr id="7" name="object 18">
            <a:extLst>
              <a:ext uri="{FF2B5EF4-FFF2-40B4-BE49-F238E27FC236}">
                <a16:creationId xmlns:a16="http://schemas.microsoft.com/office/drawing/2014/main" id="{3A9DAE83-CD7A-011C-EBDC-B72051198B6E}"/>
              </a:ext>
            </a:extLst>
          </p:cNvPr>
          <p:cNvSpPr/>
          <p:nvPr/>
        </p:nvSpPr>
        <p:spPr>
          <a:xfrm>
            <a:off x="11748755" y="2594681"/>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4141261E-0E8E-E6D3-037B-FBF0D121478A}"/>
              </a:ext>
            </a:extLst>
          </p:cNvPr>
          <p:cNvSpPr/>
          <p:nvPr/>
        </p:nvSpPr>
        <p:spPr>
          <a:xfrm>
            <a:off x="13669161" y="2622685"/>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C42A000D-2AC4-96B1-E242-9C878DB3A38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83675" y="2439636"/>
            <a:ext cx="714139" cy="714139"/>
          </a:xfrm>
          <a:prstGeom prst="rect">
            <a:avLst/>
          </a:prstGeom>
        </p:spPr>
      </p:pic>
      <p:pic>
        <p:nvPicPr>
          <p:cNvPr id="22" name="Gráfico 21" descr="Single gear con relleno sólido">
            <a:extLst>
              <a:ext uri="{FF2B5EF4-FFF2-40B4-BE49-F238E27FC236}">
                <a16:creationId xmlns:a16="http://schemas.microsoft.com/office/drawing/2014/main" id="{58FAE720-A05B-C8C3-4D72-329B70D70E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62228" y="2495464"/>
            <a:ext cx="576000" cy="576000"/>
          </a:xfrm>
          <a:prstGeom prst="rect">
            <a:avLst/>
          </a:prstGeom>
        </p:spPr>
      </p:pic>
      <p:pic>
        <p:nvPicPr>
          <p:cNvPr id="23" name="Gráfico 22" descr="Court con relleno sólido">
            <a:extLst>
              <a:ext uri="{FF2B5EF4-FFF2-40B4-BE49-F238E27FC236}">
                <a16:creationId xmlns:a16="http://schemas.microsoft.com/office/drawing/2014/main" id="{24B7AC38-D517-DD80-AABB-21EDD7D2547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59309" y="2495464"/>
            <a:ext cx="576000" cy="576000"/>
          </a:xfrm>
          <a:prstGeom prst="rect">
            <a:avLst/>
          </a:prstGeom>
        </p:spPr>
      </p:pic>
      <p:sp>
        <p:nvSpPr>
          <p:cNvPr id="24" name="CuadroTexto 23">
            <a:extLst>
              <a:ext uri="{FF2B5EF4-FFF2-40B4-BE49-F238E27FC236}">
                <a16:creationId xmlns:a16="http://schemas.microsoft.com/office/drawing/2014/main" id="{AE28F087-B8E1-D1D8-9C73-C711088BE4B2}"/>
              </a:ext>
            </a:extLst>
          </p:cNvPr>
          <p:cNvSpPr txBox="1"/>
          <p:nvPr/>
        </p:nvSpPr>
        <p:spPr>
          <a:xfrm>
            <a:off x="15775212" y="905442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23B13B92-8654-38B8-E833-87F53F92E040}"/>
              </a:ext>
            </a:extLst>
          </p:cNvPr>
          <p:cNvSpPr/>
          <p:nvPr/>
        </p:nvSpPr>
        <p:spPr>
          <a:xfrm>
            <a:off x="16291084" y="871372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22FB605F-1112-781D-37AF-AB37EFB9DF1F}"/>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FC89947F-A4AD-5AE2-7359-7BAF730D7B6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83F0501-60B0-1A7A-9E8F-8C0215A6899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156BF16-5536-620C-FED6-63D012369EB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BDFB451-BD9C-F509-B472-C34D8AA0E8A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C54DB88-9706-DB45-1D25-794312FA552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3344C16-7763-B7D9-6E0B-C38A3AC604C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D39ADF91-1069-B706-FA0C-5F3B5313CC5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CBF20EC-606D-9F0C-EDDE-593041F2AE3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BE3DC2D-A6E3-A823-8439-B23E6F7D246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483862A7-0338-4F37-49AD-4F68A817229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0E91863-E7B5-232B-3084-50990AFF55D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1D0291A6-CF81-BA9E-CA87-B7417060DBF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F75E4FC5-FB31-B061-C451-2A74AC8F2AE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53C4856E-48E7-AA81-DE57-4F22BAD4626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0D9D928C-2662-3EFE-6C2B-3CB36F1252D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117A7106-90D0-9D26-01E4-4E1F779A028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30E7427E-64BB-3C67-0611-2431B85AEBC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B062EB1-598A-98AA-CE28-E57AC7C97A38}"/>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5CD27D47-BCED-1F62-0A7E-59B51667311F}"/>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75643B76-D43C-4195-1F11-96AAE60EA3C4}"/>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81CE964-5E52-8AD1-3D1E-D67FA1806BA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01EE55FE-36EF-A3E8-6FCB-A950C99EBBD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6B05722F-E93C-02E8-2055-1187C53134B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438AB28-0C0F-54ED-1E2B-5D97E884600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493CF869-1CAA-8B83-9A5E-DBEA24DED65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20AEE6A5-FDA8-2F85-4782-6E31418184D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DF9B6803-E527-214A-209A-C88B5F63515D}"/>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22B0546-792E-67F8-0BCC-E6383442946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FCA00E1B-6CA3-5BF1-1B11-91B3D3B6CF8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22D4CB5C-1A41-F723-54B6-C184A72DFD7D}"/>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594A4C24-AFA6-D20C-2876-202C9325444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75CE1061-97C1-0758-1A2C-5C6F0C917B4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3E0783A3-A742-87E2-75DD-7DE417714CE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7945094-0319-0229-A3D6-B20506DA8E9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A894965-AB76-875E-F20F-934F337969D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AFE2A991-F801-E95C-B31F-6F01EABF74C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4E60F3F2-8CA2-CDFE-58A6-058F1F58884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A9E60DB9-F16E-5ED8-7B64-F3FB69F6BFD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2A2513CC-AC24-21BA-061A-57023FA1BC3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E73DA8FC-721E-4486-F3D6-EFCDAC17599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C80573A9-B3BF-209F-E882-917AC1C7842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D2A5548-34ED-FAC5-616C-C87806DD2894}"/>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DE1377D-B4D9-2918-450C-B28B7E667A0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F1BA65AA-FAC2-1695-F62E-D1B88856A4F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FCFEA8B5-8A0A-2892-136D-956B0FBC398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AFBC09BC-FBAE-7941-20FC-7A6126FD036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D2DC48EC-08BB-0DD2-CC4C-78606912AD6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8D468EE7-99FA-F14D-1EA6-04620AE301A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5E3DEF7A-3C77-64BA-1A6F-FEDFAB94289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1D3E330A-44AB-C0FD-D6BA-B5B5AC38E1B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D07DFF6C-E1E8-B42E-95EC-0676071545B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90D0035C-B0C2-F9CD-E928-B1652211E95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5D2E4A63-17BD-D04D-AF07-389FCA48E2D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3B64DDCB-C98A-24F3-05DF-762ABEF2AF6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A90A4BD9-154A-2CE8-517D-F99CDF656B28}"/>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8CADFE25-D1C6-B4B8-F574-F517250ED2D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36BD69F4-5311-8F1A-FC05-1AA896CDB13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F443F9A0-09D3-9656-F4C7-703AED1E5BD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6631C1BB-CDAC-1960-BBD2-6B0D8709341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4B420E7C-0636-9022-5DDD-87ADBC1D38D6}"/>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53883044-3A35-084C-1A16-66CA15D8ACB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C67765F7-6924-1A7A-8B47-6908B11744F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099ED473-B5EB-4731-775C-3B8A68C75C2E}"/>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89BF6E23-DEED-E2F7-63DD-520721807E8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B9A6F6BF-9B04-B5A9-D6D3-F52FFEF1D85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260989AD-880E-6B6A-B819-3B5FA095872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56284AA8-57EC-170A-9906-706863432D8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B8CABD4A-8DEF-15D8-73E3-D65404D9B7F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2220AD3A-ADC8-EF5E-F761-DED6003BB41F}"/>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7FF7D47D-4786-EF84-9D94-69A69418253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E8664BE1-005E-31FA-CCD0-CD3657A1A8D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E2AF8B46-0BAC-5E5B-AF36-4F083010BE37}"/>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5F46A487-F68B-CCD5-D434-931E5F4DB77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F25C0540-AC35-1B97-EB44-D25E3A77A88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026108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EC1420BB-87BC-A071-8FAE-D4D52193AFA4}"/>
              </a:ext>
            </a:extLst>
          </p:cNvPr>
          <p:cNvGraphicFramePr>
            <a:graphicFrameLocks noGrp="1"/>
          </p:cNvGraphicFramePr>
          <p:nvPr>
            <p:extLst>
              <p:ext uri="{D42A27DB-BD31-4B8C-83A1-F6EECF244321}">
                <p14:modId xmlns:p14="http://schemas.microsoft.com/office/powerpoint/2010/main" val="1812815124"/>
              </p:ext>
            </p:extLst>
          </p:nvPr>
        </p:nvGraphicFramePr>
        <p:xfrm>
          <a:off x="1701489" y="1099994"/>
          <a:ext cx="13474800" cy="753464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15307">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6147142">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a:t>
                      </a:r>
                      <a:r>
                        <a:rPr lang="es-CO" sz="1500" dirty="0">
                          <a:solidFill>
                            <a:schemeClr val="tx1"/>
                          </a:solidFill>
                          <a:latin typeface="Work Sans" pitchFamily="2" charset="0"/>
                          <a:cs typeface="Poppins" panose="00000500000000000000" pitchFamily="2" charset="0"/>
                        </a:rPr>
                        <a:t> </a:t>
                      </a:r>
                      <a:r>
                        <a:rPr lang="es-MX" sz="1500" dirty="0">
                          <a:solidFill>
                            <a:schemeClr val="tx1"/>
                          </a:solidFill>
                          <a:latin typeface="Work Sans" pitchFamily="2" charset="0"/>
                          <a:cs typeface="Poppins" panose="00000500000000000000" pitchFamily="2" charset="0"/>
                        </a:rPr>
                        <a:t>Se les pide a los participantes que se ubiquen en parejas, se le entrega a cada uno de los participantes una cuerda de 1.20mts aprox., deben anudar un extremo de la cuerda, de tal forma que parezca tener unas esposas de policía, el facilitador mostrará lo que deben hacer.</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a:t>
                      </a:r>
                      <a:r>
                        <a:rPr lang="es-CO" sz="1500" dirty="0">
                          <a:solidFill>
                            <a:schemeClr val="tx1"/>
                          </a:solidFill>
                          <a:latin typeface="Work Sans" pitchFamily="2" charset="0"/>
                          <a:cs typeface="Poppins" panose="00000500000000000000" pitchFamily="2" charset="0"/>
                        </a:rPr>
                        <a:t> </a:t>
                      </a:r>
                      <a:r>
                        <a:rPr lang="es-MX" sz="1500" dirty="0">
                          <a:solidFill>
                            <a:schemeClr val="tx1"/>
                          </a:solidFill>
                          <a:latin typeface="Work Sans" pitchFamily="2" charset="0"/>
                          <a:cs typeface="Poppins" panose="00000500000000000000" pitchFamily="2" charset="0"/>
                        </a:rPr>
                        <a:t>Las parejas se ubican de frente mirando al compañero, van a meter las manos al interior de cada uno de los extremos de la cuerda, deben quedar entrelazados, para lo cual, la cuerda de uno de los participantes pasa por encima de la cuerda de su otro compañero.</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a:t>
                      </a:r>
                      <a:r>
                        <a:rPr lang="es-CO" sz="1500" dirty="0">
                          <a:solidFill>
                            <a:schemeClr val="tx1"/>
                          </a:solidFill>
                          <a:latin typeface="Work Sans" pitchFamily="2" charset="0"/>
                          <a:cs typeface="Poppins" panose="00000500000000000000" pitchFamily="2" charset="0"/>
                        </a:rPr>
                        <a:t> </a:t>
                      </a:r>
                      <a:r>
                        <a:rPr lang="es-MX" sz="1500" dirty="0">
                          <a:solidFill>
                            <a:schemeClr val="tx1"/>
                          </a:solidFill>
                          <a:latin typeface="Work Sans" pitchFamily="2" charset="0"/>
                          <a:cs typeface="Poppins" panose="00000500000000000000" pitchFamily="2" charset="0"/>
                        </a:rPr>
                        <a:t>El objetivo consiste en que los participantes deben buscar la manera de soltarse, sin quitar los nudos, no se debe soltar las esposas, no debe zafarse el nudo de la muñeca de las manos.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4:</a:t>
                      </a:r>
                      <a:r>
                        <a:rPr lang="es-CO" sz="1500" dirty="0">
                          <a:solidFill>
                            <a:schemeClr val="tx1"/>
                          </a:solidFill>
                          <a:latin typeface="Work Sans" pitchFamily="2" charset="0"/>
                          <a:cs typeface="Poppins" panose="00000500000000000000" pitchFamily="2" charset="0"/>
                        </a:rPr>
                        <a:t> </a:t>
                      </a:r>
                      <a:r>
                        <a:rPr lang="es-MX" sz="1500" dirty="0">
                          <a:solidFill>
                            <a:schemeClr val="tx1"/>
                          </a:solidFill>
                          <a:latin typeface="Work Sans" pitchFamily="2" charset="0"/>
                          <a:cs typeface="Poppins" panose="00000500000000000000" pitchFamily="2" charset="0"/>
                        </a:rPr>
                        <a:t>Después de algunos intentos por parte de los participantes, el facilitador detiene la actividad y explica cómo se resolvía el conflicto y genera un debate con los presentes sobre la forma en la que cada uno resuelve sus conflictos.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a:t>
                      </a:r>
                      <a:r>
                        <a:rPr lang="es-CO" sz="1500" dirty="0">
                          <a:solidFill>
                            <a:schemeClr val="tx1"/>
                          </a:solidFill>
                          <a:latin typeface="Work Sans" pitchFamily="2" charset="0"/>
                          <a:cs typeface="Poppins" panose="00000500000000000000" pitchFamily="2" charset="0"/>
                        </a:rPr>
                        <a:t> </a:t>
                      </a:r>
                      <a:r>
                        <a:rPr lang="es-MX" sz="1500" dirty="0">
                          <a:solidFill>
                            <a:schemeClr val="tx1"/>
                          </a:solidFill>
                          <a:latin typeface="Work Sans" pitchFamily="2" charset="0"/>
                          <a:cs typeface="Poppins" panose="00000500000000000000" pitchFamily="2" charset="0"/>
                        </a:rPr>
                        <a:t>De ser necesario por favor consulte el video incluido dentro de los anexos de esta herramienta.</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6:</a:t>
                      </a:r>
                      <a:r>
                        <a:rPr lang="es-CO" sz="1500" dirty="0">
                          <a:solidFill>
                            <a:schemeClr val="tx1"/>
                          </a:solidFill>
                          <a:latin typeface="Work Sans" pitchFamily="2" charset="0"/>
                          <a:cs typeface="Poppins" panose="00000500000000000000" pitchFamily="2" charset="0"/>
                        </a:rPr>
                        <a:t> Se adjuntan algunas imágenes de apoyo:</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cs typeface="Poppins" panose="00000500000000000000" pitchFamily="2" charset="0"/>
                      </a:endParaRPr>
                    </a:p>
                    <a:p>
                      <a:pPr marL="1371600" marR="0" lvl="3"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Entrelazados                                       Intentaran soltarse                                                 Solución</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MX" sz="15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97219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p:pic>
        <p:nvPicPr>
          <p:cNvPr id="5" name="Imagen 4">
            <a:extLst>
              <a:ext uri="{FF2B5EF4-FFF2-40B4-BE49-F238E27FC236}">
                <a16:creationId xmlns:a16="http://schemas.microsoft.com/office/drawing/2014/main" id="{480973EA-BFCA-2028-2A98-F8413927C89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490403" y="4986194"/>
            <a:ext cx="2633943" cy="2016000"/>
          </a:xfrm>
          <a:prstGeom prst="rect">
            <a:avLst/>
          </a:prstGeom>
        </p:spPr>
      </p:pic>
      <p:pic>
        <p:nvPicPr>
          <p:cNvPr id="6" name="Imagen 5">
            <a:extLst>
              <a:ext uri="{FF2B5EF4-FFF2-40B4-BE49-F238E27FC236}">
                <a16:creationId xmlns:a16="http://schemas.microsoft.com/office/drawing/2014/main" id="{DD99F55A-6FCF-F56B-AC61-B67941B9FA15}"/>
              </a:ext>
            </a:extLst>
          </p:cNvPr>
          <p:cNvPicPr>
            <a:picLocks noChangeAspect="1"/>
          </p:cNvPicPr>
          <p:nvPr/>
        </p:nvPicPr>
        <p:blipFill>
          <a:blip r:embed="rId5"/>
          <a:stretch>
            <a:fillRect/>
          </a:stretch>
        </p:blipFill>
        <p:spPr>
          <a:xfrm>
            <a:off x="6631425" y="5016177"/>
            <a:ext cx="2420323" cy="2016000"/>
          </a:xfrm>
          <a:prstGeom prst="rect">
            <a:avLst/>
          </a:prstGeom>
        </p:spPr>
      </p:pic>
      <p:pic>
        <p:nvPicPr>
          <p:cNvPr id="7" name="Imagen 6">
            <a:extLst>
              <a:ext uri="{FF2B5EF4-FFF2-40B4-BE49-F238E27FC236}">
                <a16:creationId xmlns:a16="http://schemas.microsoft.com/office/drawing/2014/main" id="{E9FBD307-8A89-4D48-FB47-116F72BFFDE4}"/>
              </a:ext>
            </a:extLst>
          </p:cNvPr>
          <p:cNvPicPr>
            <a:picLocks noChangeAspect="1"/>
          </p:cNvPicPr>
          <p:nvPr/>
        </p:nvPicPr>
        <p:blipFill>
          <a:blip r:embed="rId6"/>
          <a:stretch>
            <a:fillRect/>
          </a:stretch>
        </p:blipFill>
        <p:spPr>
          <a:xfrm>
            <a:off x="10985289" y="4986194"/>
            <a:ext cx="2566834" cy="2016000"/>
          </a:xfrm>
          <a:prstGeom prst="rect">
            <a:avLst/>
          </a:prstGeom>
        </p:spPr>
      </p:pic>
      <p:sp>
        <p:nvSpPr>
          <p:cNvPr id="8" name="CuadroTexto 7">
            <a:extLst>
              <a:ext uri="{FF2B5EF4-FFF2-40B4-BE49-F238E27FC236}">
                <a16:creationId xmlns:a16="http://schemas.microsoft.com/office/drawing/2014/main" id="{0D4C4763-D630-4B90-7671-A6C24ED3EB5F}"/>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9" name="Flecha: a la derecha 8">
            <a:hlinkClick r:id="rId7" action="ppaction://hlinksldjump"/>
            <a:extLst>
              <a:ext uri="{FF2B5EF4-FFF2-40B4-BE49-F238E27FC236}">
                <a16:creationId xmlns:a16="http://schemas.microsoft.com/office/drawing/2014/main" id="{C39CBE5A-04E9-EE3F-9991-08733C6709B9}"/>
              </a:ext>
            </a:extLst>
          </p:cNvPr>
          <p:cNvSpPr/>
          <p:nvPr/>
        </p:nvSpPr>
        <p:spPr>
          <a:xfrm>
            <a:off x="16365472"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2" name="CuadroTexto 21">
            <a:extLst>
              <a:ext uri="{FF2B5EF4-FFF2-40B4-BE49-F238E27FC236}">
                <a16:creationId xmlns:a16="http://schemas.microsoft.com/office/drawing/2014/main" id="{A3A31525-0278-37B6-90CC-4610C838AF84}"/>
              </a:ext>
            </a:extLst>
          </p:cNvPr>
          <p:cNvSpPr txBox="1"/>
          <p:nvPr/>
        </p:nvSpPr>
        <p:spPr>
          <a:xfrm>
            <a:off x="14931796"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8" action="ppaction://hlinksldjump"/>
            <a:extLst>
              <a:ext uri="{FF2B5EF4-FFF2-40B4-BE49-F238E27FC236}">
                <a16:creationId xmlns:a16="http://schemas.microsoft.com/office/drawing/2014/main" id="{1495842E-8F59-CAE6-0955-891CAD033C84}"/>
              </a:ext>
            </a:extLst>
          </p:cNvPr>
          <p:cNvSpPr/>
          <p:nvPr/>
        </p:nvSpPr>
        <p:spPr>
          <a:xfrm flipH="1">
            <a:off x="15411664"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25F62536-0124-79E5-F2D2-817CEDBB291B}"/>
              </a:ext>
            </a:extLst>
          </p:cNvPr>
          <p:cNvSpPr/>
          <p:nvPr/>
        </p:nvSpPr>
        <p:spPr>
          <a:xfrm>
            <a:off x="2669925" y="157593"/>
            <a:ext cx="109728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RESOLUCIÓN DE CONFLICTOS</a:t>
            </a:r>
          </a:p>
        </p:txBody>
      </p:sp>
      <p:grpSp>
        <p:nvGrpSpPr>
          <p:cNvPr id="12" name="Grupo 11">
            <a:extLst>
              <a:ext uri="{FF2B5EF4-FFF2-40B4-BE49-F238E27FC236}">
                <a16:creationId xmlns:a16="http://schemas.microsoft.com/office/drawing/2014/main" id="{7DFBA41B-1976-B019-4C48-76FBDF4303C5}"/>
              </a:ext>
            </a:extLst>
          </p:cNvPr>
          <p:cNvGrpSpPr/>
          <p:nvPr/>
        </p:nvGrpSpPr>
        <p:grpSpPr>
          <a:xfrm>
            <a:off x="6682671" y="8535057"/>
            <a:ext cx="720000" cy="720000"/>
            <a:chOff x="3177144" y="1346133"/>
            <a:chExt cx="820800" cy="820800"/>
          </a:xfrm>
        </p:grpSpPr>
        <p:sp>
          <p:nvSpPr>
            <p:cNvPr id="13" name="Elipse 12">
              <a:hlinkClick r:id="rId9" action="ppaction://hlinksldjump" tooltip="Recomendaciones"/>
              <a:extLst>
                <a:ext uri="{FF2B5EF4-FFF2-40B4-BE49-F238E27FC236}">
                  <a16:creationId xmlns:a16="http://schemas.microsoft.com/office/drawing/2014/main" id="{5F52EE1E-A112-A43F-7139-B97D414704B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CC8B96E-EDC0-2192-A308-4D96BAEB10D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91F77FD8-BF14-E31E-747F-CE7522124D0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ED3300BF-B3DB-408B-D4B4-325733E220D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6BF71F9-CB91-2FD8-54EE-4B854950FD5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C672BF6B-1F84-3700-3B6B-5E00498B3D6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142977A-4F2E-4A63-A793-13AE6DE3F0E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B912D574-7BA5-9658-F334-2CD27CD5504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3EC2A32-5EE2-AAD4-1631-2F295F6CFA7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6D8C9339-4B86-ECC0-E727-7FEB48C4508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1F8E9EA4-3EAC-78AA-68FE-28E20097E42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8A8BCA7-C8A9-2897-9036-26294A2F2A7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0A0902EF-8DC7-ED1E-4C0C-00C851109BF8}"/>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01F87C08-0311-9D6D-36F7-014FE94DBE9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2B8A9785-7688-08D7-7367-86F8435F1B3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0" action="ppaction://hlinksldjump" tooltip="Bienvenida"/>
                <a:extLst>
                  <a:ext uri="{FF2B5EF4-FFF2-40B4-BE49-F238E27FC236}">
                    <a16:creationId xmlns:a16="http://schemas.microsoft.com/office/drawing/2014/main" id="{016FF262-1820-6736-683C-3FBB2CE7C65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EB3CCFF-1E9C-54D6-F983-BA4A0D57D79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B79AC273-36B8-1094-E6B3-124F43CA5DC8}"/>
              </a:ext>
            </a:extLst>
          </p:cNvPr>
          <p:cNvGrpSpPr/>
          <p:nvPr/>
        </p:nvGrpSpPr>
        <p:grpSpPr>
          <a:xfrm>
            <a:off x="7601580" y="8575337"/>
            <a:ext cx="720000" cy="720000"/>
            <a:chOff x="6056787" y="1346133"/>
            <a:chExt cx="820800" cy="820800"/>
          </a:xfrm>
        </p:grpSpPr>
        <p:sp>
          <p:nvSpPr>
            <p:cNvPr id="69" name="Elipse 68">
              <a:hlinkClick r:id="rId11" action="ppaction://hlinksldjump" tooltip="Ciclo de vida y nivel de complejidad"/>
              <a:extLst>
                <a:ext uri="{FF2B5EF4-FFF2-40B4-BE49-F238E27FC236}">
                  <a16:creationId xmlns:a16="http://schemas.microsoft.com/office/drawing/2014/main" id="{3C137FE0-246B-2159-76EF-D19FAD622DC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ED4D8AE-F61B-2B37-2862-944AF532602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4CE66AE0-6B4D-DEA3-81D3-073692077B1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FF0749DE-DDBA-E843-7CE7-23CB2741D2F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71FE322-8F2B-E4CF-2D3A-FE3A4CB1346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4BA8983F-04D9-89A2-4506-295A9F2A0D0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B8C3B773-AA92-57A5-2D87-045E7956EA5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1" action="ppaction://hlinksldjump"/>
                <a:extLst>
                  <a:ext uri="{FF2B5EF4-FFF2-40B4-BE49-F238E27FC236}">
                    <a16:creationId xmlns:a16="http://schemas.microsoft.com/office/drawing/2014/main" id="{1AE4A376-BCAF-F576-E77E-81D272F6BF7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80B29FE-F17B-614D-E074-441814AEA23D}"/>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5A2FC018-30AC-58DE-0DDC-4F146458066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2" action="ppaction://hlinksldjump" tooltip="Énfasis"/>
              <a:extLst>
                <a:ext uri="{FF2B5EF4-FFF2-40B4-BE49-F238E27FC236}">
                  <a16:creationId xmlns:a16="http://schemas.microsoft.com/office/drawing/2014/main" id="{BA16D610-1D7E-6D53-7911-7BD20624141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538F351-E851-7271-A83E-BB3BDDACB368}"/>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53A282FA-17F0-D711-AED3-A23D6A12EEA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C2AAF486-9A82-C459-2D2A-6DB67C117CE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04F2979A-8323-2786-EC0E-83ACEE3560B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4031882-66C8-0F73-0694-87DCA19E2D8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CE305482-3846-401F-4E28-CF9D463DA82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3" action="ppaction://hlinksldjump" tooltip="Enfoques de trabajo"/>
                <a:extLst>
                  <a:ext uri="{FF2B5EF4-FFF2-40B4-BE49-F238E27FC236}">
                    <a16:creationId xmlns:a16="http://schemas.microsoft.com/office/drawing/2014/main" id="{FCB21FC8-D8AE-A436-4044-F13B94E11C0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3AD4E668-B4CE-6F89-C149-F1E0E329F23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053B1830-EC34-4BEC-B2D5-0079F371FCD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7D4D06C2-C214-D908-A1F7-2C5ECDD904AA}"/>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2364FA4B-B496-1083-210C-8B77C2D0326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4" action="ppaction://hlinksldjump" tooltip="Categorías"/>
              <a:extLst>
                <a:ext uri="{FF2B5EF4-FFF2-40B4-BE49-F238E27FC236}">
                  <a16:creationId xmlns:a16="http://schemas.microsoft.com/office/drawing/2014/main" id="{3A5935DF-5755-E280-D60E-10ACF73C6A3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07C43572-5470-F3FA-1A61-CE6594A6AA97}"/>
              </a:ext>
            </a:extLst>
          </p:cNvPr>
          <p:cNvGrpSpPr/>
          <p:nvPr/>
        </p:nvGrpSpPr>
        <p:grpSpPr>
          <a:xfrm>
            <a:off x="6683394" y="8490698"/>
            <a:ext cx="720000" cy="720000"/>
            <a:chOff x="3177144" y="1346133"/>
            <a:chExt cx="820800" cy="820800"/>
          </a:xfrm>
        </p:grpSpPr>
        <p:sp>
          <p:nvSpPr>
            <p:cNvPr id="93" name="Elipse 92">
              <a:hlinkClick r:id="rId9" action="ppaction://hlinksldjump" tooltip="Recomendaciones"/>
              <a:extLst>
                <a:ext uri="{FF2B5EF4-FFF2-40B4-BE49-F238E27FC236}">
                  <a16:creationId xmlns:a16="http://schemas.microsoft.com/office/drawing/2014/main" id="{B7B501B6-61D6-2379-C170-8900B091214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CEF61ADB-3F6B-D1C3-5AE1-7DB0356517E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67C9F8F8-49F6-7000-472A-2B3ACEBA49D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59;p104">
                <a:extLst>
                  <a:ext uri="{FF2B5EF4-FFF2-40B4-BE49-F238E27FC236}">
                    <a16:creationId xmlns:a16="http://schemas.microsoft.com/office/drawing/2014/main" id="{72A0C2AA-54C6-9189-2C06-204A7F9297F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0;p104">
                <a:extLst>
                  <a:ext uri="{FF2B5EF4-FFF2-40B4-BE49-F238E27FC236}">
                    <a16:creationId xmlns:a16="http://schemas.microsoft.com/office/drawing/2014/main" id="{609E9A7C-C867-89FC-4F76-E917EC538BA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1;p104">
                <a:extLst>
                  <a:ext uri="{FF2B5EF4-FFF2-40B4-BE49-F238E27FC236}">
                    <a16:creationId xmlns:a16="http://schemas.microsoft.com/office/drawing/2014/main" id="{23B834B9-440D-826F-8217-9510CE93C8B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2;p104">
                <a:extLst>
                  <a:ext uri="{FF2B5EF4-FFF2-40B4-BE49-F238E27FC236}">
                    <a16:creationId xmlns:a16="http://schemas.microsoft.com/office/drawing/2014/main" id="{E9614B03-DB5C-A33F-044A-EF50DF2621F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3;p104">
                <a:extLst>
                  <a:ext uri="{FF2B5EF4-FFF2-40B4-BE49-F238E27FC236}">
                    <a16:creationId xmlns:a16="http://schemas.microsoft.com/office/drawing/2014/main" id="{912EF437-5EC0-78E2-3FAA-95A1C863ED1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4;p104">
                <a:extLst>
                  <a:ext uri="{FF2B5EF4-FFF2-40B4-BE49-F238E27FC236}">
                    <a16:creationId xmlns:a16="http://schemas.microsoft.com/office/drawing/2014/main" id="{78DBC62F-F7C7-EED4-0655-F5C13AB261C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5;p104">
                <a:extLst>
                  <a:ext uri="{FF2B5EF4-FFF2-40B4-BE49-F238E27FC236}">
                    <a16:creationId xmlns:a16="http://schemas.microsoft.com/office/drawing/2014/main" id="{2BEB42E9-3580-6C7A-A7B2-B5D93A9273D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6;p104">
                <a:extLst>
                  <a:ext uri="{FF2B5EF4-FFF2-40B4-BE49-F238E27FC236}">
                    <a16:creationId xmlns:a16="http://schemas.microsoft.com/office/drawing/2014/main" id="{DE583463-A60A-8297-590F-7C110494E03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7;p104">
                <a:extLst>
                  <a:ext uri="{FF2B5EF4-FFF2-40B4-BE49-F238E27FC236}">
                    <a16:creationId xmlns:a16="http://schemas.microsoft.com/office/drawing/2014/main" id="{46D12A4E-05A2-94FD-DB4D-1477BCF8E73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oup 17">
            <a:extLst>
              <a:ext uri="{FF2B5EF4-FFF2-40B4-BE49-F238E27FC236}">
                <a16:creationId xmlns:a16="http://schemas.microsoft.com/office/drawing/2014/main" id="{E6946752-63BA-00E8-9CD9-1603263026D4}"/>
              </a:ext>
            </a:extLst>
          </p:cNvPr>
          <p:cNvGrpSpPr/>
          <p:nvPr/>
        </p:nvGrpSpPr>
        <p:grpSpPr>
          <a:xfrm>
            <a:off x="5694079" y="8486054"/>
            <a:ext cx="720000" cy="720000"/>
            <a:chOff x="738225" y="2745837"/>
            <a:chExt cx="861840" cy="861840"/>
          </a:xfrm>
        </p:grpSpPr>
        <p:sp>
          <p:nvSpPr>
            <p:cNvPr id="109" name="Elipse 108">
              <a:extLst>
                <a:ext uri="{FF2B5EF4-FFF2-40B4-BE49-F238E27FC236}">
                  <a16:creationId xmlns:a16="http://schemas.microsoft.com/office/drawing/2014/main" id="{0D7AACB7-D224-15A2-991E-332735E8013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0" name="Google Shape;10593;p100">
              <a:extLst>
                <a:ext uri="{FF2B5EF4-FFF2-40B4-BE49-F238E27FC236}">
                  <a16:creationId xmlns:a16="http://schemas.microsoft.com/office/drawing/2014/main" id="{4C0359EB-1F99-E411-486F-FA67129AA2D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1" name="Google Shape;10594;p100">
                <a:hlinkClick r:id="rId10" action="ppaction://hlinksldjump" tooltip="Bienvenida"/>
                <a:extLst>
                  <a:ext uri="{FF2B5EF4-FFF2-40B4-BE49-F238E27FC236}">
                    <a16:creationId xmlns:a16="http://schemas.microsoft.com/office/drawing/2014/main" id="{F88FDD8B-5D86-9AB8-AD87-F7D0643D800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2" name="Google Shape;10595;p100">
                <a:extLst>
                  <a:ext uri="{FF2B5EF4-FFF2-40B4-BE49-F238E27FC236}">
                    <a16:creationId xmlns:a16="http://schemas.microsoft.com/office/drawing/2014/main" id="{F5FC67C1-2D48-DBDF-A717-8A6D6B0B09C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3" name="Grupo 112">
            <a:extLst>
              <a:ext uri="{FF2B5EF4-FFF2-40B4-BE49-F238E27FC236}">
                <a16:creationId xmlns:a16="http://schemas.microsoft.com/office/drawing/2014/main" id="{24B5259D-CCF2-D845-C14A-3889D392FF2C}"/>
              </a:ext>
            </a:extLst>
          </p:cNvPr>
          <p:cNvGrpSpPr/>
          <p:nvPr/>
        </p:nvGrpSpPr>
        <p:grpSpPr>
          <a:xfrm>
            <a:off x="9379519" y="8490698"/>
            <a:ext cx="720000" cy="720000"/>
            <a:chOff x="6950009" y="1346133"/>
            <a:chExt cx="820800" cy="820800"/>
          </a:xfrm>
        </p:grpSpPr>
        <p:sp>
          <p:nvSpPr>
            <p:cNvPr id="114" name="Elipse 113">
              <a:extLst>
                <a:ext uri="{FF2B5EF4-FFF2-40B4-BE49-F238E27FC236}">
                  <a16:creationId xmlns:a16="http://schemas.microsoft.com/office/drawing/2014/main" id="{B093D24F-9CA9-3E40-4B70-7D121FD2C9F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5" name="Google Shape;11123;p100">
              <a:hlinkClick r:id="rId12" action="ppaction://hlinksldjump" tooltip="Énfasis"/>
              <a:extLst>
                <a:ext uri="{FF2B5EF4-FFF2-40B4-BE49-F238E27FC236}">
                  <a16:creationId xmlns:a16="http://schemas.microsoft.com/office/drawing/2014/main" id="{D035469C-3FDC-8B1E-DB7F-F250BB90742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6" name="Grupo 115">
            <a:extLst>
              <a:ext uri="{FF2B5EF4-FFF2-40B4-BE49-F238E27FC236}">
                <a16:creationId xmlns:a16="http://schemas.microsoft.com/office/drawing/2014/main" id="{D9759C6E-7E07-80F8-D009-AAA45D553114}"/>
              </a:ext>
            </a:extLst>
          </p:cNvPr>
          <p:cNvGrpSpPr/>
          <p:nvPr/>
        </p:nvGrpSpPr>
        <p:grpSpPr>
          <a:xfrm>
            <a:off x="10287000" y="8512801"/>
            <a:ext cx="720000" cy="720000"/>
            <a:chOff x="7758040" y="1346133"/>
            <a:chExt cx="820800" cy="820800"/>
          </a:xfrm>
        </p:grpSpPr>
        <p:sp>
          <p:nvSpPr>
            <p:cNvPr id="117" name="Elipse 116">
              <a:extLst>
                <a:ext uri="{FF2B5EF4-FFF2-40B4-BE49-F238E27FC236}">
                  <a16:creationId xmlns:a16="http://schemas.microsoft.com/office/drawing/2014/main" id="{029FBAC5-02FD-2053-DC16-3CEF10A06F3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8" name="Google Shape;11363;p101">
              <a:extLst>
                <a:ext uri="{FF2B5EF4-FFF2-40B4-BE49-F238E27FC236}">
                  <a16:creationId xmlns:a16="http://schemas.microsoft.com/office/drawing/2014/main" id="{ABF456E6-98F1-E294-E2BF-7B52517D554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9" name="Google Shape;11364;p101">
                <a:extLst>
                  <a:ext uri="{FF2B5EF4-FFF2-40B4-BE49-F238E27FC236}">
                    <a16:creationId xmlns:a16="http://schemas.microsoft.com/office/drawing/2014/main" id="{5F13FCA4-C10A-74AB-FC06-83CEA6AF255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5;p101">
                <a:extLst>
                  <a:ext uri="{FF2B5EF4-FFF2-40B4-BE49-F238E27FC236}">
                    <a16:creationId xmlns:a16="http://schemas.microsoft.com/office/drawing/2014/main" id="{7A3D88B7-1093-151F-4710-9A7E8E5E32B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6;p101">
                <a:extLst>
                  <a:ext uri="{FF2B5EF4-FFF2-40B4-BE49-F238E27FC236}">
                    <a16:creationId xmlns:a16="http://schemas.microsoft.com/office/drawing/2014/main" id="{F6A3269B-62BB-4331-7064-68FA4619C23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7;p101">
                <a:hlinkClick r:id="rId13" action="ppaction://hlinksldjump" tooltip="Enfoques de trabajo"/>
                <a:extLst>
                  <a:ext uri="{FF2B5EF4-FFF2-40B4-BE49-F238E27FC236}">
                    <a16:creationId xmlns:a16="http://schemas.microsoft.com/office/drawing/2014/main" id="{5FA2C5BF-15FB-3719-BE06-C247B978E95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8;p101">
                <a:extLst>
                  <a:ext uri="{FF2B5EF4-FFF2-40B4-BE49-F238E27FC236}">
                    <a16:creationId xmlns:a16="http://schemas.microsoft.com/office/drawing/2014/main" id="{527CDA79-A93E-767B-A2F4-844D27D3973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9;p101">
                <a:extLst>
                  <a:ext uri="{FF2B5EF4-FFF2-40B4-BE49-F238E27FC236}">
                    <a16:creationId xmlns:a16="http://schemas.microsoft.com/office/drawing/2014/main" id="{E45893CF-8D64-EA1B-F143-0D371993A63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5" name="Grupo 124">
            <a:extLst>
              <a:ext uri="{FF2B5EF4-FFF2-40B4-BE49-F238E27FC236}">
                <a16:creationId xmlns:a16="http://schemas.microsoft.com/office/drawing/2014/main" id="{C2561126-DB5D-5805-C2BA-689AF5CE33D6}"/>
              </a:ext>
            </a:extLst>
          </p:cNvPr>
          <p:cNvGrpSpPr/>
          <p:nvPr/>
        </p:nvGrpSpPr>
        <p:grpSpPr>
          <a:xfrm>
            <a:off x="8462087" y="8512801"/>
            <a:ext cx="720000" cy="720000"/>
            <a:chOff x="-1026884" y="3852288"/>
            <a:chExt cx="861840" cy="861840"/>
          </a:xfrm>
        </p:grpSpPr>
        <p:sp>
          <p:nvSpPr>
            <p:cNvPr id="126" name="Elipse 125">
              <a:extLst>
                <a:ext uri="{FF2B5EF4-FFF2-40B4-BE49-F238E27FC236}">
                  <a16:creationId xmlns:a16="http://schemas.microsoft.com/office/drawing/2014/main" id="{3D0F0502-1347-286A-8832-467F6627892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7" name="Google Shape;11648;p101">
              <a:hlinkClick r:id="rId14" action="ppaction://hlinksldjump" tooltip="Categorías"/>
              <a:extLst>
                <a:ext uri="{FF2B5EF4-FFF2-40B4-BE49-F238E27FC236}">
                  <a16:creationId xmlns:a16="http://schemas.microsoft.com/office/drawing/2014/main" id="{37151A4F-B2A6-7D9D-B7E9-3DCDD89422C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2189091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339E1D22-DE4E-D4F3-36DD-ED7723A50E6B}"/>
                  </a:ext>
                </a:extLst>
              </p:cNvPr>
              <p:cNvGraphicFramePr>
                <a:graphicFrameLocks noGrp="1"/>
              </p:cNvGraphicFramePr>
              <p:nvPr>
                <p:extLst>
                  <p:ext uri="{D42A27DB-BD31-4B8C-83A1-F6EECF244321}">
                    <p14:modId xmlns:p14="http://schemas.microsoft.com/office/powerpoint/2010/main" val="2621447790"/>
                  </p:ext>
                </p:extLst>
              </p:nvPr>
            </p:nvGraphicFramePr>
            <p:xfrm>
              <a:off x="1418925" y="956411"/>
              <a:ext cx="13474800" cy="521274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872069">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600" dirty="0">
                              <a:solidFill>
                                <a:schemeClr val="tx1"/>
                              </a:solidFill>
                              <a:latin typeface="Work Sans" pitchFamily="2" charset="77"/>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2. Indicador Cumplimiento del  objetivo</a:t>
                          </a:r>
                          <a:r>
                            <a:rPr lang="es-CO" sz="1500" b="1" baseline="0" dirty="0">
                              <a:solidFill>
                                <a:schemeClr val="tx1"/>
                              </a:solidFill>
                              <a:latin typeface="Work Sans" pitchFamily="2" charset="77"/>
                              <a:ea typeface="Cambria Math" panose="02040503050406030204" pitchFamily="18" charset="0"/>
                              <a:cs typeface="Poppins" panose="00000500000000000000" pitchFamily="2" charset="0"/>
                            </a:rPr>
                            <a:t>      </a:t>
                          </a:r>
                          <a:r>
                            <a:rPr lang="es-CO" sz="1500" b="1" dirty="0">
                              <a:solidFill>
                                <a:schemeClr val="tx1"/>
                              </a:solidFill>
                              <a:latin typeface="Work Sans" pitchFamily="2" charset="77"/>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i="0"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339E1D22-DE4E-D4F3-36DD-ED7723A50E6B}"/>
                  </a:ext>
                </a:extLst>
              </p:cNvPr>
              <p:cNvGraphicFramePr>
                <a:graphicFrameLocks noGrp="1"/>
              </p:cNvGraphicFramePr>
              <p:nvPr>
                <p:extLst>
                  <p:ext uri="{D42A27DB-BD31-4B8C-83A1-F6EECF244321}">
                    <p14:modId xmlns:p14="http://schemas.microsoft.com/office/powerpoint/2010/main" val="2621447790"/>
                  </p:ext>
                </p:extLst>
              </p:nvPr>
            </p:nvGraphicFramePr>
            <p:xfrm>
              <a:off x="1418925" y="956411"/>
              <a:ext cx="13474800" cy="521274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979549">
                    <a:tc>
                      <a:txBody>
                        <a:bodyPr/>
                        <a:lstStyle/>
                        <a:p>
                          <a:endParaRPr lang="es-CO"/>
                        </a:p>
                      </a:txBody>
                      <a:tcPr>
                        <a:blipFill>
                          <a:blip r:embed="rId3"/>
                          <a:stretch>
                            <a:fillRect l="-45" t="-164615" r="-181" b="-923"/>
                          </a:stretch>
                        </a:blipFill>
                      </a:tcPr>
                    </a:tc>
                    <a:extLst>
                      <a:ext uri="{0D108BD9-81ED-4DB2-BD59-A6C34878D82A}">
                        <a16:rowId xmlns:a16="http://schemas.microsoft.com/office/drawing/2014/main" val="260660778"/>
                      </a:ext>
                    </a:extLst>
                  </a:tr>
                </a:tbl>
              </a:graphicData>
            </a:graphic>
          </p:graphicFrame>
        </mc:Fallback>
      </mc:AlternateContent>
      <p:sp>
        <p:nvSpPr>
          <p:cNvPr id="8" name="CuadroTexto 7">
            <a:extLst>
              <a:ext uri="{FF2B5EF4-FFF2-40B4-BE49-F238E27FC236}">
                <a16:creationId xmlns:a16="http://schemas.microsoft.com/office/drawing/2014/main" id="{6D6B1695-5B58-8427-E3FD-2CC0DC83DB9C}"/>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4" action="ppaction://hlinksldjump"/>
            <a:extLst>
              <a:ext uri="{FF2B5EF4-FFF2-40B4-BE49-F238E27FC236}">
                <a16:creationId xmlns:a16="http://schemas.microsoft.com/office/drawing/2014/main" id="{4F3F8BC0-944C-9D0E-B4EB-B8A4475AD5EA}"/>
              </a:ext>
            </a:extLst>
          </p:cNvPr>
          <p:cNvSpPr/>
          <p:nvPr/>
        </p:nvSpPr>
        <p:spPr>
          <a:xfrm flipH="1">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C83F8841-8A75-5C4D-93EF-4039F93B76FF}"/>
              </a:ext>
            </a:extLst>
          </p:cNvPr>
          <p:cNvSpPr/>
          <p:nvPr/>
        </p:nvSpPr>
        <p:spPr>
          <a:xfrm>
            <a:off x="2809618" y="182478"/>
            <a:ext cx="1087384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RESOLUCIÓN DE CONFLICTOS</a:t>
            </a:r>
          </a:p>
        </p:txBody>
      </p:sp>
      <p:grpSp>
        <p:nvGrpSpPr>
          <p:cNvPr id="12" name="Grupo 11">
            <a:extLst>
              <a:ext uri="{FF2B5EF4-FFF2-40B4-BE49-F238E27FC236}">
                <a16:creationId xmlns:a16="http://schemas.microsoft.com/office/drawing/2014/main" id="{4BB8CB3A-F21A-A7FD-4C92-49831D071D46}"/>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3D31706B-DA2B-DB6A-DD09-2B3224936F4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DE47293-CCC7-3C3A-7AFF-4A9BECCA29F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3051995-3A81-B092-01A0-2C28F60A72A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ED399254-0DCF-5BFB-78F9-E221C1DF5A8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C184B6A-2DB3-96A9-CC6A-ABA53F37EFB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87780E1-F7A1-5C2D-7626-94FAC64914C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988BC2D-9526-181A-72FF-0556661CD6B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0891DC5-2263-D560-334C-C0BCD3A6AF9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291ECF61-B106-89D2-84EC-6CEC7B5ECD2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E29FB73-A955-00AB-B8D2-DACB99D7F56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F58E8E35-F97A-1488-73B5-8AC3CF5EBD8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B66851F0-B88B-A298-7DBA-E27A086F131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EE30CB92-C8C1-6C9B-EA40-41947185C0E2}"/>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4B9C2CA5-B62F-04FF-E670-4E452932995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79649485-3BA1-FBA9-3D40-6AC23959C14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A72AD5A2-E025-4FC6-D518-CD8FD696E41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DE8591A7-83F2-4343-6D80-2008CDAD9F7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DF2D0DF6-06B4-C3A0-3C96-F9E36D63197E}"/>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FE66A5BA-1479-0242-CC42-C57CF066D7E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13642D6F-CC3C-C24D-B80E-C11EFAB08E2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0C8AA2E3-FE4E-8CB8-402F-225E07C041B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E0E1DAB2-38BB-2A91-5263-657581BAB24F}"/>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667D12E7-28CA-32A4-B374-D8FEDE5A435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DDBF63B7-BD8F-A000-971F-D17D5078512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2BCD2286-14E3-4687-ED4C-9CEDD1DABC0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43090E3D-0037-10E3-59AD-C7E5318AF973}"/>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6FFD5152-377E-AF80-502B-59E455D63276}"/>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8BE95A55-3FE9-E7AC-2CE5-98B6128D6D2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8239B944-2202-412E-39A7-EF45651882A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D2F1E699-D08F-E366-3768-31F1D7ABC6BB}"/>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04A9FF1E-52B9-4024-FDFF-4118AA4DA9D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F5157825-32CD-B76F-A636-00181D35A6B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594B28D9-6999-5910-93C6-9F7F323259C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00D27EEB-2984-0631-0538-45F238ACFCE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8711F2C9-4068-E662-0882-31A0A765AB4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BE933A8A-A21B-BE5D-0958-3B6B69A2FA3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FBC53053-12AC-C4D0-F74A-DC81E2236DF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CED271CC-AA5C-3553-7269-9094C44DC53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41F11565-5F58-BE78-D4C4-347D8251D2FE}"/>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CC7B433D-4340-6056-30AE-1AAC563E140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B133B19E-FF8D-7C1C-FC82-84E7AA7A1EA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BDED09B7-C8E7-F04D-7765-119D25B8F2DB}"/>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9DED599B-FBBC-4C71-8287-F5C4F0C82C8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D2130C85-46B1-7A07-3B14-A820AF4EBD6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A93EDAC6-2CDD-2D7C-F0DB-A9F478CC464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54508427-069C-E3D4-872E-071437CE767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FA2923B3-9FFB-3824-8375-7AC773449AF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64DEB9E8-599C-8170-9C6C-7C95C68D1E9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B576F864-2176-898D-981F-5164AA60489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6CF99A28-0B2F-EC51-D8B4-660023D49E0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DE7BF41E-4955-7FC0-85FC-19CD025D26A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832AF8EA-27AE-1D83-7FFA-F9EBAC54BF9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516D52D1-6219-C1AE-7218-5FBFE06472D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E5E2020A-0330-1C2B-3CF2-2F0A4BD61F2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C66BD8E4-804C-4CE2-761F-28B114F70662}"/>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F77E931D-67B6-032A-5312-16EE85AD199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172EA244-54C2-FBCB-06D7-BA9EDA06312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0F0EFFFA-DB7F-AE55-D091-BFB523FAA76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8A4C742E-DEF7-AEA5-3E24-0D7BB1D4DAD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76B48B27-BA72-F792-0CCF-E3E49ACF43F2}"/>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C56A4BE9-1C57-3AA9-F754-E44E2076A56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25B2DB9F-9332-A6D5-96D5-41D53FB8D82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830DF3EE-394C-1426-1EA9-5A7009F05BCC}"/>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188105B5-07C2-A866-76AC-706BB0EB0CB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00CD1F3F-E019-D49B-8631-97D32EBA977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B6C48BD4-BC58-68DC-087A-9D7F67D3BB8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9F43DABB-D86B-9BF9-CD5A-70553740748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9D4F4D3F-6625-4DA4-19DE-7FCFC57AB18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BB6E7B53-99BC-5DEF-38B4-C51EA857B79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42CD15E1-FBD5-CD6B-4183-E2CD2DBD52D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96801892-9EE4-A279-3E43-3753ACB2BA1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4336FD74-1F54-D037-4746-DC34041F71B0}"/>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8259C26A-23BB-6FC2-2818-85979DB40AC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4AC1A6A7-3457-CFF1-C3A3-378A576061E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5963437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2922279" y="142704"/>
            <a:ext cx="1069011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COMUNICACIÓN ASERTIVA</a:t>
            </a:r>
          </a:p>
        </p:txBody>
      </p:sp>
      <p:graphicFrame>
        <p:nvGraphicFramePr>
          <p:cNvPr id="2" name="Tabla 186">
            <a:extLst>
              <a:ext uri="{FF2B5EF4-FFF2-40B4-BE49-F238E27FC236}">
                <a16:creationId xmlns:a16="http://schemas.microsoft.com/office/drawing/2014/main" id="{04617DC8-BBDF-929F-A10C-A44A0C5C2FD4}"/>
              </a:ext>
            </a:extLst>
          </p:cNvPr>
          <p:cNvGraphicFramePr>
            <a:graphicFrameLocks noGrp="1"/>
          </p:cNvGraphicFramePr>
          <p:nvPr>
            <p:extLst>
              <p:ext uri="{D42A27DB-BD31-4B8C-83A1-F6EECF244321}">
                <p14:modId xmlns:p14="http://schemas.microsoft.com/office/powerpoint/2010/main" val="3540916366"/>
              </p:ext>
            </p:extLst>
          </p:nvPr>
        </p:nvGraphicFramePr>
        <p:xfrm>
          <a:off x="1418926" y="917993"/>
          <a:ext cx="13474798" cy="6990259"/>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25335">
                <a:tc gridSpan="16">
                  <a:txBody>
                    <a:bodyPr/>
                    <a:lstStyle/>
                    <a:p>
                      <a:pPr algn="ctr"/>
                      <a:r>
                        <a:rPr lang="es-CO" sz="180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33276">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0747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300" dirty="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3327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2533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7458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2533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60198">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Parte importante del desarrollo de los proyectos de infraestructura, es mejorar la calidad del ambiente laboral al interior de las empresas, por medio del fortalecimiento de las habilidades blandas de los profesionales de la empresa contratista e interventoría, lo cual, permitirá generar mejores herramientas de relacionamiento social con los diferentes actores</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48175">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625382">
                <a:tc gridSpan="6">
                  <a:txBody>
                    <a:bodyPr/>
                    <a:lstStyle/>
                    <a:p>
                      <a:pPr marL="171450" marR="0" lvl="0"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b="0" kern="1200">
                          <a:solidFill>
                            <a:schemeClr val="tx1"/>
                          </a:solidFill>
                          <a:latin typeface="Work Sans" pitchFamily="2" charset="0"/>
                          <a:ea typeface="+mn-ea"/>
                          <a:cs typeface="Poppins SemiBold" panose="00000700000000000000" pitchFamily="2" charset="0"/>
                        </a:rPr>
                        <a:t>Fortalecer las habilidades blandas o competencia sociales de los profesionales del contratista e interventoría que mejoren su relacionamiento al interior de la empresa y con las comunidades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171450" indent="-171450">
                        <a:buFont typeface="Wingdings" panose="05000000000000000000" pitchFamily="2" charset="2"/>
                        <a:buChar char="ü"/>
                      </a:pPr>
                      <a:r>
                        <a:rPr lang="es-MX" sz="1500">
                          <a:latin typeface="Work Sans" pitchFamily="2" charset="0"/>
                        </a:rPr>
                        <a:t>Comunidad en general</a:t>
                      </a:r>
                    </a:p>
                    <a:p>
                      <a:pPr marL="171450" indent="-171450">
                        <a:buFont typeface="Wingdings" panose="05000000000000000000" pitchFamily="2" charset="2"/>
                        <a:buChar char="ü"/>
                      </a:pPr>
                      <a:r>
                        <a:rPr lang="es-MX" sz="1500">
                          <a:latin typeface="Work Sans" pitchFamily="2" charset="0"/>
                        </a:rPr>
                        <a:t>Profesionales de las empresas contratista e interventoría</a:t>
                      </a: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rPr>
                        <a:t>15 minutos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2533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606553">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SemiBold" panose="00000700000000000000" pitchFamily="2" charset="0"/>
                        </a:rPr>
                        <a:t>Mensajes alusivos a las funciones del INVÍAS</a:t>
                      </a:r>
                      <a:endParaRPr lang="es-CO" sz="1500" b="0"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03774837-A75E-76C1-1B77-2DC30D76EF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86592" y="2385918"/>
            <a:ext cx="616278" cy="576000"/>
          </a:xfrm>
          <a:prstGeom prst="rect">
            <a:avLst/>
          </a:prstGeom>
        </p:spPr>
      </p:pic>
      <p:pic>
        <p:nvPicPr>
          <p:cNvPr id="6" name="Gráfico 76" descr="Grupo de personas con relleno sólido">
            <a:extLst>
              <a:ext uri="{FF2B5EF4-FFF2-40B4-BE49-F238E27FC236}">
                <a16:creationId xmlns:a16="http://schemas.microsoft.com/office/drawing/2014/main" id="{AA7AD1C3-83CC-4A36-FF37-0E525A93BA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526201" y="2369118"/>
            <a:ext cx="624776" cy="576000"/>
          </a:xfrm>
          <a:prstGeom prst="rect">
            <a:avLst/>
          </a:prstGeom>
        </p:spPr>
      </p:pic>
      <p:sp>
        <p:nvSpPr>
          <p:cNvPr id="7" name="object 18">
            <a:extLst>
              <a:ext uri="{FF2B5EF4-FFF2-40B4-BE49-F238E27FC236}">
                <a16:creationId xmlns:a16="http://schemas.microsoft.com/office/drawing/2014/main" id="{8308A57E-32C6-03B7-BB04-E668DDDB4E10}"/>
              </a:ext>
            </a:extLst>
          </p:cNvPr>
          <p:cNvSpPr/>
          <p:nvPr/>
        </p:nvSpPr>
        <p:spPr>
          <a:xfrm>
            <a:off x="11902133" y="2431485"/>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01FE26DF-C412-8B5E-0154-2B18E75B4A69}"/>
              </a:ext>
            </a:extLst>
          </p:cNvPr>
          <p:cNvSpPr/>
          <p:nvPr/>
        </p:nvSpPr>
        <p:spPr>
          <a:xfrm>
            <a:off x="13789012" y="2485892"/>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296606D4-EAA9-7BE5-F701-E33E1BAEE32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61116" y="2316847"/>
            <a:ext cx="714139" cy="714139"/>
          </a:xfrm>
          <a:prstGeom prst="rect">
            <a:avLst/>
          </a:prstGeom>
        </p:spPr>
      </p:pic>
      <p:pic>
        <p:nvPicPr>
          <p:cNvPr id="22" name="Gráfico 21" descr="Single gear con relleno sólido">
            <a:extLst>
              <a:ext uri="{FF2B5EF4-FFF2-40B4-BE49-F238E27FC236}">
                <a16:creationId xmlns:a16="http://schemas.microsoft.com/office/drawing/2014/main" id="{B8D0CC89-EFE3-D392-4F5C-E86BCB98814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15606" y="2385918"/>
            <a:ext cx="576000" cy="576000"/>
          </a:xfrm>
          <a:prstGeom prst="rect">
            <a:avLst/>
          </a:prstGeom>
        </p:spPr>
      </p:pic>
      <p:pic>
        <p:nvPicPr>
          <p:cNvPr id="23" name="Gráfico 22" descr="Court con relleno sólido">
            <a:extLst>
              <a:ext uri="{FF2B5EF4-FFF2-40B4-BE49-F238E27FC236}">
                <a16:creationId xmlns:a16="http://schemas.microsoft.com/office/drawing/2014/main" id="{8B350B0F-4073-D414-4E59-D42DF799DC6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18046" y="2369118"/>
            <a:ext cx="576000" cy="576000"/>
          </a:xfrm>
          <a:prstGeom prst="rect">
            <a:avLst/>
          </a:prstGeom>
        </p:spPr>
      </p:pic>
      <p:sp>
        <p:nvSpPr>
          <p:cNvPr id="24" name="CuadroTexto 23">
            <a:extLst>
              <a:ext uri="{FF2B5EF4-FFF2-40B4-BE49-F238E27FC236}">
                <a16:creationId xmlns:a16="http://schemas.microsoft.com/office/drawing/2014/main" id="{13030F32-6189-ADE3-C3E9-9EF965C12812}"/>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DDAC014C-BF61-1058-3DC8-78C532F288FD}"/>
              </a:ext>
            </a:extLst>
          </p:cNvPr>
          <p:cNvSpPr/>
          <p:nvPr/>
        </p:nvSpPr>
        <p:spPr>
          <a:xfrm>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1402F7D5-F03F-C93B-E297-04CEB5D83D04}"/>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5A9C023D-2323-4EE1-196B-C707754763B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3B2A594-731F-BBE8-4A81-399FC356785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C2798C9-A3C9-2A86-1E6A-6A9B0E35907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88DA4215-AE66-FFEB-8B8F-791C64786A4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195FDA0-E19C-4478-3C52-CDD267B2E7A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EDE05DF-B66C-5A23-D670-247404AC99D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CD37772-E3BA-CB9E-2B89-3FF451AFC22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E4787FD-2116-00E9-20CA-A8A7D572F30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BDE1973-F482-356B-7D68-C7B45E21936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3D1E0D3-4E0E-E0FF-C91A-7C7FA871803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456CA5D4-0925-3D2C-7E12-5F34C218FD4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96B88DD-5687-4A0D-450E-7311ECFFCF7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9EAC44D9-E1A0-0099-1BDA-DF9C62D17342}"/>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BFFA824C-3096-5D3A-9728-8880AFDFDC0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82B05000-19BA-4ABF-4F4B-8CAFF8BB4DB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B3E5876-BA92-56DF-D1AF-DD73CFF1AA9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4AF9BF89-3E41-9A8C-BB7E-7987BF6A2B3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F16185E2-6CB6-01E9-3B9E-1EDF8A668803}"/>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2C535EC7-AE33-43B5-260E-1D912CE077B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345DAE53-E072-903A-50C2-4545D99A58EC}"/>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CEF60570-B971-E9B1-F65A-55EE4AD124E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3D90A12-13F3-5D67-E06C-474EAACB2399}"/>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085992C7-D856-A431-CC1B-19FADCF1602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918DD12D-A595-EBBD-F2F0-59E30CF804A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A6AC153-581D-AD02-0008-2A8BA20775F7}"/>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9EB478A8-0856-CB79-469C-543061ABDF0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8517431-7553-2481-2FA9-A0A0BAEBA478}"/>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F93F1A03-373D-B25E-69BC-0A2D9593E2F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52D6C1C2-36F1-A994-EB35-63135A32686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C14CE44-7351-91AD-77E4-362F89E50266}"/>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30FE8BEC-D911-01F3-BD28-8FBF054D1D6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F5BE78E6-1F7F-E46C-90E8-2B180A082AA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F51207F0-4440-2356-42B5-E97F4941153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97AE413-93EC-1E83-4181-EF670F8B849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0323EDA-9D88-415D-D271-74100059975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B229EBDA-B0BA-12E8-560F-CF738A14233F}"/>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80B6FD97-9884-A0D1-8CBC-58A62140A93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FC789730-E7BC-F7D0-AA3D-E6FEA106A42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8DB9FE8-BA86-51DB-A451-E8E6A85D98E8}"/>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32874EEE-D60F-14EC-5B2A-C6D2AE22E33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E311AF94-0F49-8CBF-8098-002D0F4F8ED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18856FC2-8EA8-CBF4-BD28-DFDD8B3B2E6F}"/>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2F5D5FE9-396F-7519-5F42-584340D941F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19F687EA-B169-A2D9-49F4-F5B98200AE6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7C8ADFC5-7ACB-FCD7-75B6-2D1E6A9B520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231514F5-BB7D-0A31-A292-D9885A8E161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0172B1A-1AF8-5163-C63D-A4234B70729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249A311E-0D83-A532-2748-B3E82E2221F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EA7F44AE-5111-C756-D386-870F7C5B41D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63D17275-600D-E0DB-3030-540A5407C82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9A68AE97-3E78-F26F-F27A-CA41E8A828F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F85DA358-910C-D82E-1548-4EC778F9085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A631B590-6622-4F25-AE0B-A91D899621D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5102DBBD-D073-0CA7-CAFD-E957F284939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48ACD207-FAF0-5E06-1A3D-6EFB744B97D9}"/>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943CA8EE-AD66-4522-BA33-7CBB5B26B64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73C23971-55F1-8F5A-F309-15F35F521EE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1E7FBE3C-B25F-88FF-F84F-0C006EA2627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30D471C6-37C6-C88F-CAF5-CDE5D91C362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BE17E5E1-5E31-30E6-EF1A-1C269B297FE3}"/>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9A1141C8-5F00-0470-F1E2-9522F3FD3C1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42AB72C2-0712-E2CE-F1FA-2CBC301BB1B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19ED231C-76EE-E1A4-C320-643C883166E6}"/>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CECC7C34-D692-BFC5-6029-5E92C672BD5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B9CCF9DA-F533-4C87-F16F-298ECDB2ED1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38F4C756-0BB7-5D04-0ED6-A4C753EB4C7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E5D191B8-0DDC-7B43-65AE-F838767858E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0C04B01C-5921-8524-88CA-29515B5D1B8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92B79248-A28D-DA6B-F295-7AADBB3771A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75141698-2AC4-102B-6352-7C230F808C8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0FE1F989-DB7E-255B-D2A4-20EC615C719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9226879C-719B-BA5A-A7A0-62A06A1CD995}"/>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444D5A3D-AB8E-01DD-2C31-D4457F72B04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CB7468D4-5E72-71D0-F473-F431C045DEF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781747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83571D13-7185-9F9F-350F-0A1C171A38A5}"/>
              </a:ext>
            </a:extLst>
          </p:cNvPr>
          <p:cNvGraphicFramePr>
            <a:graphicFrameLocks noGrp="1"/>
          </p:cNvGraphicFramePr>
          <p:nvPr>
            <p:extLst>
              <p:ext uri="{D42A27DB-BD31-4B8C-83A1-F6EECF244321}">
                <p14:modId xmlns:p14="http://schemas.microsoft.com/office/powerpoint/2010/main" val="1919891015"/>
              </p:ext>
            </p:extLst>
          </p:nvPr>
        </p:nvGraphicFramePr>
        <p:xfrm>
          <a:off x="1422125" y="968831"/>
          <a:ext cx="13474800" cy="365759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86582">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3171017">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 </a:t>
                      </a:r>
                      <a:r>
                        <a:rPr lang="es-MX" sz="1500" b="0" dirty="0">
                          <a:solidFill>
                            <a:schemeClr val="tx1"/>
                          </a:solidFill>
                          <a:latin typeface="Work Sans" pitchFamily="2" charset="0"/>
                          <a:cs typeface="Poppins" panose="00000500000000000000" pitchFamily="2" charset="0"/>
                        </a:rPr>
                        <a:t>El objetivo del juego es reconocer qué tan asertivas son las personas para comunicar lo que quieren, </a:t>
                      </a:r>
                      <a:r>
                        <a:rPr lang="es-MX" sz="1500" b="0" u="sng" dirty="0">
                          <a:solidFill>
                            <a:schemeClr val="tx1"/>
                          </a:solidFill>
                          <a:latin typeface="Work Sans" pitchFamily="2" charset="0"/>
                          <a:cs typeface="Poppins" panose="00000500000000000000" pitchFamily="2" charset="0"/>
                        </a:rPr>
                        <a:t>no se puede hablar</a:t>
                      </a:r>
                      <a:r>
                        <a:rPr lang="es-MX" sz="1500" b="0" dirty="0">
                          <a:solidFill>
                            <a:schemeClr val="tx1"/>
                          </a:solidFill>
                          <a:latin typeface="Work Sans" pitchFamily="2" charset="0"/>
                          <a:cs typeface="Poppins" panose="00000500000000000000" pitchFamily="2" charset="0"/>
                        </a:rPr>
                        <a:t>, este es un juego de expresión corporal.</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 </a:t>
                      </a:r>
                      <a:r>
                        <a:rPr lang="es-CO" sz="1500" b="0" dirty="0">
                          <a:solidFill>
                            <a:schemeClr val="tx1"/>
                          </a:solidFill>
                          <a:latin typeface="Work Sans" pitchFamily="2" charset="0"/>
                          <a:cs typeface="Poppins" panose="00000500000000000000" pitchFamily="2" charset="0"/>
                        </a:rPr>
                        <a:t>El moderador de la actividad prepara el mensaje que va a transmitir a uno de lo participantes.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 </a:t>
                      </a:r>
                      <a:r>
                        <a:rPr lang="es-CO" sz="1500" b="0" dirty="0">
                          <a:solidFill>
                            <a:schemeClr val="tx1"/>
                          </a:solidFill>
                          <a:latin typeface="Work Sans" pitchFamily="2" charset="0"/>
                          <a:cs typeface="Poppins" panose="00000500000000000000" pitchFamily="2" charset="0"/>
                        </a:rPr>
                        <a:t>Se pide a </a:t>
                      </a:r>
                      <a:r>
                        <a:rPr lang="es-MX" sz="1500" b="0" dirty="0">
                          <a:solidFill>
                            <a:schemeClr val="tx1"/>
                          </a:solidFill>
                          <a:latin typeface="Work Sans" pitchFamily="2" charset="0"/>
                          <a:cs typeface="Poppins" panose="00000500000000000000" pitchFamily="2" charset="0"/>
                        </a:rPr>
                        <a:t>los participantes que se ubiquen en una sola fila, uno detrás de otro. Nadie puede voltear a mirar, únicamente cuando le toquen el hombro será la señal para que la persona se voltee y mire al de atrás.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4: </a:t>
                      </a:r>
                      <a:r>
                        <a:rPr lang="es-CO" sz="1500" b="0" dirty="0">
                          <a:solidFill>
                            <a:schemeClr val="tx1"/>
                          </a:solidFill>
                          <a:latin typeface="Work Sans" pitchFamily="2" charset="0"/>
                          <a:cs typeface="Poppins" panose="00000500000000000000" pitchFamily="2" charset="0"/>
                        </a:rPr>
                        <a:t>Una vez se dan las instrucciones de la actividad, se comparte en secreto al último de la fila el mensaje preparado previamente.</a:t>
                      </a:r>
                      <a:endParaRPr lang="es-CO" sz="1500" b="1" dirty="0">
                        <a:solidFill>
                          <a:schemeClr val="tx1"/>
                        </a:solidFill>
                        <a:latin typeface="Work Sans"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5:</a:t>
                      </a:r>
                      <a:r>
                        <a:rPr lang="es-MX" sz="1500" b="0" dirty="0">
                          <a:solidFill>
                            <a:schemeClr val="tx1"/>
                          </a:solidFill>
                          <a:latin typeface="Work Sans" pitchFamily="2" charset="0"/>
                          <a:cs typeface="Poppins" panose="00000500000000000000" pitchFamily="2" charset="0"/>
                        </a:rPr>
                        <a:t> El último que está en la fila le toca el hombro a la persona que tiene al frente, realiza una serie de acciones o movimientos por mímica que la otra persona deberá reproducir con el compañero que tiene al frente, y el mensaje va pasando consecutivamente al primero de la fila y comprobamos la diferencia entre la primera presentación y al última.</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Cuando lleguen a la primera persona de la fila, se formará un círculo, y esta persona representará el mensaje final que ha recibido, se le pedirá al participante que comenzó a dar el mensaje que lo repita de nuevo</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7: </a:t>
                      </a:r>
                      <a:r>
                        <a:rPr lang="es-MX" sz="1500" b="0" dirty="0">
                          <a:solidFill>
                            <a:schemeClr val="tx1"/>
                          </a:solidFill>
                          <a:latin typeface="Work Sans" pitchFamily="2" charset="0"/>
                          <a:cs typeface="Poppins" panose="00000500000000000000" pitchFamily="2" charset="0"/>
                        </a:rPr>
                        <a:t>Se evidenciará que el mensaje inicial y el mensaje final no son iguales, demostrando que la comunicación no verbal dice mucho de la forma en la que nos expresamos y la forma en la que interpretamos lo que nos dicen.</a:t>
                      </a:r>
                      <a:endParaRPr lang="es-MX" sz="150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DFEC741D-96C4-ADFA-DFD5-6CD4655D9B74}"/>
              </a:ext>
            </a:extLst>
          </p:cNvPr>
          <p:cNvSpPr txBox="1"/>
          <p:nvPr/>
        </p:nvSpPr>
        <p:spPr>
          <a:xfrm>
            <a:off x="15806980" y="907949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06090E48-4A20-E6E3-1ED6-9B6154CF9BDB}"/>
              </a:ext>
            </a:extLst>
          </p:cNvPr>
          <p:cNvSpPr/>
          <p:nvPr/>
        </p:nvSpPr>
        <p:spPr>
          <a:xfrm>
            <a:off x="16322852" y="876048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90FECA8E-5DD1-FCBB-EDD7-54ABA6952BE1}"/>
              </a:ext>
            </a:extLst>
          </p:cNvPr>
          <p:cNvSpPr txBox="1"/>
          <p:nvPr/>
        </p:nvSpPr>
        <p:spPr>
          <a:xfrm>
            <a:off x="14889176" y="907949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4C23E3CA-857B-47FD-AFC2-322C99BAFB88}"/>
              </a:ext>
            </a:extLst>
          </p:cNvPr>
          <p:cNvSpPr/>
          <p:nvPr/>
        </p:nvSpPr>
        <p:spPr>
          <a:xfrm flipH="1">
            <a:off x="15369044" y="876048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168867E9-2510-1F14-984F-B06C7658C84C}"/>
              </a:ext>
            </a:extLst>
          </p:cNvPr>
          <p:cNvSpPr/>
          <p:nvPr/>
        </p:nvSpPr>
        <p:spPr>
          <a:xfrm>
            <a:off x="3189341" y="217073"/>
            <a:ext cx="1069011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COMUNICACIÓN ASERTIVA</a:t>
            </a:r>
          </a:p>
        </p:txBody>
      </p:sp>
      <p:grpSp>
        <p:nvGrpSpPr>
          <p:cNvPr id="12" name="Grupo 11">
            <a:extLst>
              <a:ext uri="{FF2B5EF4-FFF2-40B4-BE49-F238E27FC236}">
                <a16:creationId xmlns:a16="http://schemas.microsoft.com/office/drawing/2014/main" id="{B3EC1A74-9470-F1B4-62D3-98240286DD6F}"/>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43F870CA-EC55-F410-D044-B678C1B9E10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DADE8FA-64B6-94DB-7DB2-1A5CE3729F2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A64FC37-1B26-3EFB-92A3-8882F1DD8D7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5586ED12-F15E-015E-E3EE-77E12E81646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9DEFDD7-CC16-9EBE-6EC3-4F479EEAF5A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6BCF88D-E088-77AE-336D-57992D0C859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C2E915F-A106-F6DC-C28A-3A47615A9F9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40A1C87-AEB6-D1DE-120D-39D51B6B158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7E8ED1D-650A-8785-2EF4-FD002260F3B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19B9B6C-BCC4-6484-B772-DDBCF2FAF66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F883158-9A9A-436B-3546-FF781CA4DF5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D12A9CA-EE41-3FC3-07E7-E857D33E4DA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0C16E727-ED32-E245-6F0C-4EA8FC55933E}"/>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8E1C7791-C038-0444-3CA0-AF9AA4556E2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7694615-264E-5A0D-1027-47AFD70A434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05DBB8D8-FBDF-3BE1-35B7-B844FE51C71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C4CF484-E31A-BADC-9484-D0A3672E711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2FC3F20-789E-038B-9ED4-60159A9C55D9}"/>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5D69D94A-0A4E-3D4B-1A3B-E78A59B2047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B4D871EA-B02F-AA97-4012-89845CB5C4FD}"/>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6887F731-02DE-7BBB-01DB-F13CF06E37D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D83B38FC-402B-6C58-3FE3-DEBC7C6C49A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59E33A27-C87F-4328-4EB4-08F5D5DB130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01533962-9D2F-1182-129A-9450AF805B2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5D7CA6F8-1D2B-C026-C2BB-F4F964286D3A}"/>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D3AACC5C-DF56-2B0F-7F55-91C73B65D4F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448BAF2-E74F-255E-3B86-85B3B14D0AB8}"/>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C185246-BEA1-C674-B583-B82521BD17D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2EF2E84F-76B2-53A7-12F3-27260181FD3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7EE7D314-590A-7BFD-F2AA-5F3487C228A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EBF9D47-79C3-E5F5-D514-671A9435DD9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49E44A0B-5454-65F4-C347-95783857737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2214C5A-F9C7-5AC0-6C17-E85A3D0E77F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0BF98CDC-AE37-5CEE-0EA0-1CDBDEDE07F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DF2660E9-D729-2CBB-DD63-647A45A85D8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80AE25D1-987C-7F24-48AF-91260AA3059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2945D5B-6DBC-00B7-A735-88C4860469F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7CB7E86F-5E8D-8CE9-61E5-3E087446C32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D2764C5E-182D-51FE-F30B-CED97B6D802C}"/>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7106F36E-A5A3-F04E-00D9-2A36C7D6DEB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D6C9AD11-AD0B-BA5F-6EE2-B8CBB0CF34B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1A40168E-F629-71CD-62C4-D3546D48938A}"/>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8C1B4F4D-530A-6862-2C20-092024F383E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376C063B-9783-6D4B-2A52-A297BC848B0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6AE5BA72-B2A2-6438-0F4E-D07E0064CA2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543E9D50-C744-214E-EF77-CCE7511DD17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71547E06-4C78-ABD6-BE9C-3EB2200D274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F2A5FD0D-ED58-0E3B-C298-C69895AC93E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F004B65D-5FF6-619C-60BB-920201A0016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1D3DFF3E-6B65-F782-C268-6EFBEDA7989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D3BD841E-8C37-0069-B97B-7D60600F6D6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59D3BC21-CD60-D23E-A3C9-1853EF9B07A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6EEC0100-009E-CB3A-436A-5663E22C381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BA546D71-C026-2E0F-7CCE-01140AD1930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54F01822-967D-3B84-B90D-E0674CD185B3}"/>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84F70386-0495-0956-16CF-81EB29EF297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59FBDD5A-BF72-0CC4-5740-34FA338D4C4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E2F6B3B8-B31D-3C9F-ACAA-B6A9B250258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B6CEEE8E-AB4E-7C50-F849-DBC317EB69D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4982D7BE-B528-93EF-B432-89E5831C8ECA}"/>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0A8E6686-69E7-7809-7BB6-139EB37B966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83E7FFDB-8E09-395F-0E37-B9F386D1A35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D58335C8-0FB6-C935-39DB-5AA0F314537B}"/>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73AC8D8B-FECD-B27E-2FDA-55AC589FC67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0DCBAEAE-65E9-FE5C-E5B6-141262A4EC8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79467F31-53F7-F6D6-BF24-6AD9CF68C6E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6D9DCCA3-8AEC-8322-B65A-81FB0448FD0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A1186F4F-3B64-ECA1-D223-E5606097744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953567B9-7292-FB36-D6D9-9285AF9F85D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4F94DBE0-EC61-3A0C-5C6A-3D19D0C3397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E1A42F81-CDC9-F321-5605-20D070F0EC2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15B8B041-9CD4-95FC-C301-3632906CE05F}"/>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7C182927-A5A0-01A6-2871-061F09443A9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BDE78F9F-50A9-9CBF-9ADF-8C421E6E007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667445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7D690386-619B-E78F-EB63-46BC3F28AAB0}"/>
                  </a:ext>
                </a:extLst>
              </p:cNvPr>
              <p:cNvGraphicFramePr>
                <a:graphicFrameLocks noGrp="1"/>
              </p:cNvGraphicFramePr>
              <p:nvPr>
                <p:extLst>
                  <p:ext uri="{D42A27DB-BD31-4B8C-83A1-F6EECF244321}">
                    <p14:modId xmlns:p14="http://schemas.microsoft.com/office/powerpoint/2010/main" val="428884222"/>
                  </p:ext>
                </p:extLst>
              </p:nvPr>
            </p:nvGraphicFramePr>
            <p:xfrm>
              <a:off x="1418925" y="909856"/>
              <a:ext cx="13474800" cy="758639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42170">
                    <a:tc>
                      <a:txBody>
                        <a:bodyPr/>
                        <a:lstStyle/>
                        <a:p>
                          <a:pPr algn="ctr"/>
                          <a:r>
                            <a:rPr lang="es-CO" sz="180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3580780">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582498">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88095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600" dirty="0">
                              <a:solidFill>
                                <a:schemeClr val="tx1"/>
                              </a:solidFill>
                              <a:latin typeface="Work Sans" pitchFamily="2" charset="77"/>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2. Indicador Cumplimiento del  objetivo</a:t>
                          </a:r>
                          <a:r>
                            <a:rPr lang="es-CO" sz="1500" b="1" baseline="0" dirty="0">
                              <a:solidFill>
                                <a:schemeClr val="tx1"/>
                              </a:solidFill>
                              <a:latin typeface="Work Sans" pitchFamily="2" charset="77"/>
                              <a:ea typeface="Cambria Math" panose="02040503050406030204" pitchFamily="18" charset="0"/>
                              <a:cs typeface="Poppins" panose="00000500000000000000" pitchFamily="2" charset="0"/>
                            </a:rPr>
                            <a:t>      </a:t>
                          </a:r>
                          <a:r>
                            <a:rPr lang="es-CO" sz="1500" b="1" dirty="0">
                              <a:solidFill>
                                <a:schemeClr val="tx1"/>
                              </a:solidFill>
                              <a:latin typeface="Work Sans" pitchFamily="2" charset="77"/>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i="0"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2" name="Tabla 1">
                <a:extLst>
                  <a:ext uri="{FF2B5EF4-FFF2-40B4-BE49-F238E27FC236}">
                    <a16:creationId xmlns:a16="http://schemas.microsoft.com/office/drawing/2014/main" id="{7D690386-619B-E78F-EB63-46BC3F28AAB0}"/>
                  </a:ext>
                </a:extLst>
              </p:cNvPr>
              <p:cNvGraphicFramePr>
                <a:graphicFrameLocks noGrp="1"/>
              </p:cNvGraphicFramePr>
              <p:nvPr>
                <p:extLst>
                  <p:ext uri="{D42A27DB-BD31-4B8C-83A1-F6EECF244321}">
                    <p14:modId xmlns:p14="http://schemas.microsoft.com/office/powerpoint/2010/main" val="428884222"/>
                  </p:ext>
                </p:extLst>
              </p:nvPr>
            </p:nvGraphicFramePr>
            <p:xfrm>
              <a:off x="1418925" y="909856"/>
              <a:ext cx="13474800" cy="758639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42170">
                    <a:tc>
                      <a:txBody>
                        <a:bodyPr/>
                        <a:lstStyle/>
                        <a:p>
                          <a:pPr algn="ctr"/>
                          <a:r>
                            <a:rPr lang="es-CO" sz="180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3580780">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582498">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880951">
                    <a:tc>
                      <a:txBody>
                        <a:bodyPr/>
                        <a:lstStyle/>
                        <a:p>
                          <a:endParaRPr lang="es-CO"/>
                        </a:p>
                      </a:txBody>
                      <a:tcPr>
                        <a:blipFill>
                          <a:blip r:embed="rId3"/>
                          <a:stretch>
                            <a:fillRect l="-45" t="-163425" r="-181" b="-423"/>
                          </a:stretch>
                        </a:blipFill>
                      </a:tcPr>
                    </a:tc>
                    <a:extLst>
                      <a:ext uri="{0D108BD9-81ED-4DB2-BD59-A6C34878D82A}">
                        <a16:rowId xmlns:a16="http://schemas.microsoft.com/office/drawing/2014/main" val="260660778"/>
                      </a:ext>
                    </a:extLst>
                  </a:tr>
                </a:tbl>
              </a:graphicData>
            </a:graphic>
          </p:graphicFrame>
        </mc:Fallback>
      </mc:AlternateContent>
      <p:sp>
        <p:nvSpPr>
          <p:cNvPr id="7" name="CuadroTexto 6">
            <a:extLst>
              <a:ext uri="{FF2B5EF4-FFF2-40B4-BE49-F238E27FC236}">
                <a16:creationId xmlns:a16="http://schemas.microsoft.com/office/drawing/2014/main" id="{2BACCB49-1CC4-22F2-A9B9-B1CFD93863B1}"/>
              </a:ext>
            </a:extLst>
          </p:cNvPr>
          <p:cNvSpPr txBox="1"/>
          <p:nvPr/>
        </p:nvSpPr>
        <p:spPr>
          <a:xfrm>
            <a:off x="15925800" y="909433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0F020A45-5E7A-63F8-16F6-BEB2B6E4E1DC}"/>
              </a:ext>
            </a:extLst>
          </p:cNvPr>
          <p:cNvSpPr/>
          <p:nvPr/>
        </p:nvSpPr>
        <p:spPr>
          <a:xfrm flipH="1">
            <a:off x="16405668" y="877532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DD742EBC-B315-C5B9-AE9E-BB09CD44475F}"/>
              </a:ext>
            </a:extLst>
          </p:cNvPr>
          <p:cNvSpPr/>
          <p:nvPr/>
        </p:nvSpPr>
        <p:spPr>
          <a:xfrm>
            <a:off x="2811266" y="146930"/>
            <a:ext cx="1069011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COMUNICACIÓN ASERTIVA</a:t>
            </a:r>
          </a:p>
        </p:txBody>
      </p:sp>
      <p:grpSp>
        <p:nvGrpSpPr>
          <p:cNvPr id="12" name="Grupo 11">
            <a:extLst>
              <a:ext uri="{FF2B5EF4-FFF2-40B4-BE49-F238E27FC236}">
                <a16:creationId xmlns:a16="http://schemas.microsoft.com/office/drawing/2014/main" id="{922672E8-2E8B-5D73-7650-07155919142A}"/>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DCF587EB-F17F-287A-AA4D-1BB0F24C1E8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B6D2F78-9A29-436F-1688-27D041D8184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35E71F8-ED19-DC5B-BB8F-919AEEFACC8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8789BD8F-09AB-955E-227B-F230B658D01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0D6059D4-9789-EFC3-C4CB-84D165D57B0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24389FEF-2514-ED99-8EC0-0084DD78C56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70BCA05-CDD5-9B84-233D-7D89AB30D19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8804D73F-B73A-7896-7D84-A9F35FDB731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D87967E-EC55-5330-12A1-16B07525D9D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A55A92B-1783-F3C7-D1BA-494258CF77C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0E773B6D-0058-4A6B-6409-5A0847CF6A1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44D84E57-C88C-C413-459A-BF9F53AF05E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C0ACC229-8FE8-7471-6397-CE1831167D56}"/>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2A5924E6-93F8-AC44-D961-E16E7517A52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83A0D308-29DE-ACF4-F85E-859434DE2B3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AE3B62FA-F60E-60D0-1F36-4A4E6057D9C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3C7DC49D-42C1-E316-7691-D36B3AA1AD2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33F1E5D1-7064-8489-4190-7A5A15333136}"/>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062B2DD4-651A-C2CE-41B7-9F88333C1BA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4FF6561-9248-BC8C-B41E-A283E2FE4C1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AD2B2430-E542-DD67-FD37-C0764FB42AD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239D15D0-A5FB-22FF-49EF-7400440C212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DBE2CC92-6005-7B5E-F2B8-6B9FD20C132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F12BE509-E996-FB2C-59BC-A980F3D8DFF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CB2E9658-6DFC-2F85-3564-21C5DE810EA1}"/>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9AD5F672-5E26-C9A6-2F14-E720ACEF94C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21E6BD2E-469F-6D4C-D420-1BF54E873266}"/>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832E5B4F-E336-4117-3CC1-1573A0E9A3C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053FB315-643B-E07F-21A3-C8DC822F4F1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2D998D73-C7C4-F57C-0892-631E35093F53}"/>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3E8894B5-39EA-7795-34D4-EE877823405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71F4D95A-9051-C3AB-E3F4-F7B13A27696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E9582ED0-CC74-7F07-CA95-85AF3785AF7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5A7832B0-CA30-6FFD-F7D3-F5BED12E6BD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7D228E90-117A-E563-C9FC-FFE853C3FBC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2378885A-0E3E-5226-FC6B-01E978BBA1F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96AEE860-DE9D-B367-0232-0B68C7FBA80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CF54F0CD-9B72-3262-A867-2E999EBA29A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491349DF-2D38-89DC-2CF8-A8EA38042898}"/>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E84858E8-36A4-3D0C-4FE8-97AEED6A1DE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D694081F-0FD6-8EF4-9DDB-D458C8CBD10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17F4AE5C-37D7-5F1D-A8CA-1562E2E94322}"/>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F58D2369-37F1-8236-D314-6A3CF995B56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CDA26146-9923-4C4C-842A-F799290C5AF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E4612D3A-8A1B-98B8-23F5-CFDB5022CEA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2A2126EA-B028-CE94-AB95-1CD69D9C6A7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193809E3-B10C-2F98-8E81-8DC415CC092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C44020D0-9559-DD5A-C9ED-89A94E8908F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6799CCFF-5A8D-D69F-A489-82BBF222291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77FE11CF-63A4-F7ED-8646-CCD86D321BF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7EDEE174-68B2-5691-5449-C3B20D33FCE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E36BA02A-BE95-D242-8104-EFB5BAAFECC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D731A794-057D-BF3F-4404-95056DCD95A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C6D157AC-51EA-EF6F-1CE7-642283D546C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6554014B-730A-4C19-1DBD-151072EFE565}"/>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803C4CEB-B450-E882-5AE5-9574393B0F6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7BB47535-3309-E1CF-4850-04A62268C40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37496673-9DE3-DB93-EB41-CA018701D32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97D0E892-CD81-340F-CBA8-BAF7EC134F4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07455B4E-4BFB-EA6F-7943-8253E8DEC0E8}"/>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0E52F77E-96DB-DFE1-BCD2-E4769BCCC0C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19D5DB83-A759-6628-EEE8-BAE90586058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CDDAFC03-9489-4E3C-C492-B51B5025E13C}"/>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FE8C8286-655F-143C-1280-AB0CB093955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A8FCBBD0-7DD3-314B-6AF0-E6093679438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9D60D9A0-2564-8DF3-B2A1-DF58D767650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059A12EC-A463-25B8-5F7E-9CBE043434A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19A2BA0C-039C-4B96-63E4-00F770AE0ED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C10BF6E2-6D85-720D-202F-6C536E5DEBB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04DEFED8-6332-0AD1-1F4C-C1BE68462D6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1B817D99-93D8-7A90-BDEB-4B58C1A618C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DE2AE3BB-1CBF-2783-5D12-E21E71FFA588}"/>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E4789D49-4E4F-47AD-7D25-3D4F0AD1E1E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C9D4BE1C-088C-A51E-6714-A4B2E6187DD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8089918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942886" y="202501"/>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EMPATÍA</a:t>
            </a:r>
          </a:p>
        </p:txBody>
      </p:sp>
      <p:graphicFrame>
        <p:nvGraphicFramePr>
          <p:cNvPr id="4" name="Tabla 186">
            <a:extLst>
              <a:ext uri="{FF2B5EF4-FFF2-40B4-BE49-F238E27FC236}">
                <a16:creationId xmlns:a16="http://schemas.microsoft.com/office/drawing/2014/main" id="{765C0806-DF0F-BBE4-DBA5-C6042A979BD4}"/>
              </a:ext>
            </a:extLst>
          </p:cNvPr>
          <p:cNvGraphicFramePr>
            <a:graphicFrameLocks noGrp="1"/>
          </p:cNvGraphicFramePr>
          <p:nvPr>
            <p:extLst>
              <p:ext uri="{D42A27DB-BD31-4B8C-83A1-F6EECF244321}">
                <p14:modId xmlns:p14="http://schemas.microsoft.com/office/powerpoint/2010/main" val="362114547"/>
              </p:ext>
            </p:extLst>
          </p:nvPr>
        </p:nvGraphicFramePr>
        <p:xfrm>
          <a:off x="1418926" y="977790"/>
          <a:ext cx="13474798" cy="6621254"/>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25855">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33439">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07845">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3343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2585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75413">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2585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61494">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Parte importante del desarrollo de los proyectos de infraestructura, es mejorar la calidad del ambiente laboral al interior de las empresas, por medio del fortalecimiento de las habilidades blandas de los profesionales de la empresa contratista e interventoría, lo cual, permitirá generar mejores herramientas de relacionamiento social con los diferentes actores</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49089">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249821">
                <a:tc gridSpan="6">
                  <a:txBody>
                    <a:bodyPr/>
                    <a:lstStyle/>
                    <a:p>
                      <a:pPr marL="0" marR="0" lvl="0" indent="0" algn="just"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a:solidFill>
                            <a:schemeClr val="tx1"/>
                          </a:solidFill>
                          <a:latin typeface="Work Sans" pitchFamily="2" charset="0"/>
                          <a:ea typeface="+mn-ea"/>
                          <a:cs typeface="Poppins SemiBold" panose="00000700000000000000" pitchFamily="2" charset="0"/>
                        </a:rPr>
                        <a:t>Fortalecer las habilidades blandas o competencia sociales de los profesionales del contratista e interventoría que mejoren su relacionamiento al interior de la empresa y con las comunidades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indent="0">
                        <a:buFont typeface="Wingdings" panose="05000000000000000000" pitchFamily="2" charset="2"/>
                        <a:buNone/>
                      </a:pPr>
                      <a:r>
                        <a:rPr lang="es-MX" sz="1500">
                          <a:latin typeface="Work Sans" pitchFamily="2" charset="0"/>
                        </a:rPr>
                        <a:t>Comunidad en general</a:t>
                      </a:r>
                    </a:p>
                    <a:p>
                      <a:pPr marL="0" indent="0">
                        <a:buFont typeface="Wingdings" panose="05000000000000000000" pitchFamily="2" charset="2"/>
                        <a:buNone/>
                      </a:pPr>
                      <a:r>
                        <a:rPr lang="es-MX" sz="1500">
                          <a:latin typeface="Work Sans" pitchFamily="2" charset="0"/>
                        </a:rPr>
                        <a:t>Profesionales de las empresas contratista e interventoría</a:t>
                      </a: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2585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607294">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dirty="0">
                          <a:solidFill>
                            <a:schemeClr val="dk1"/>
                          </a:solidFill>
                          <a:effectLst/>
                          <a:latin typeface="Work Sans" pitchFamily="2" charset="0"/>
                          <a:ea typeface="+mn-ea"/>
                          <a:cs typeface="+mn-cs"/>
                        </a:rPr>
                        <a:t>     Hoja de papel, lapicero</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021FBA98-BA4F-38A4-6C89-D67EBEE465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92191" y="2518590"/>
            <a:ext cx="616278" cy="576000"/>
          </a:xfrm>
          <a:prstGeom prst="rect">
            <a:avLst/>
          </a:prstGeom>
        </p:spPr>
      </p:pic>
      <p:pic>
        <p:nvPicPr>
          <p:cNvPr id="6" name="Gráfico 76" descr="Grupo de personas con relleno sólido">
            <a:extLst>
              <a:ext uri="{FF2B5EF4-FFF2-40B4-BE49-F238E27FC236}">
                <a16:creationId xmlns:a16="http://schemas.microsoft.com/office/drawing/2014/main" id="{917F49B3-D3B7-24B9-798B-C284BAFE5F9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31800" y="2501790"/>
            <a:ext cx="624776" cy="576000"/>
          </a:xfrm>
          <a:prstGeom prst="rect">
            <a:avLst/>
          </a:prstGeom>
        </p:spPr>
      </p:pic>
      <p:sp>
        <p:nvSpPr>
          <p:cNvPr id="7" name="object 18">
            <a:extLst>
              <a:ext uri="{FF2B5EF4-FFF2-40B4-BE49-F238E27FC236}">
                <a16:creationId xmlns:a16="http://schemas.microsoft.com/office/drawing/2014/main" id="{F05D9242-FA92-0870-7630-F0EA97487219}"/>
              </a:ext>
            </a:extLst>
          </p:cNvPr>
          <p:cNvSpPr/>
          <p:nvPr/>
        </p:nvSpPr>
        <p:spPr>
          <a:xfrm>
            <a:off x="12007732" y="256415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734B1F40-5726-92FF-1D52-59FA77DD9906}"/>
              </a:ext>
            </a:extLst>
          </p:cNvPr>
          <p:cNvSpPr/>
          <p:nvPr/>
        </p:nvSpPr>
        <p:spPr>
          <a:xfrm>
            <a:off x="13802346" y="261856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5CAFF354-C904-3F59-9F3D-AC8C5A4704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95593" y="2432720"/>
            <a:ext cx="714139" cy="714139"/>
          </a:xfrm>
          <a:prstGeom prst="rect">
            <a:avLst/>
          </a:prstGeom>
        </p:spPr>
      </p:pic>
      <p:pic>
        <p:nvPicPr>
          <p:cNvPr id="22" name="Gráfico 21" descr="Single gear con relleno sólido">
            <a:extLst>
              <a:ext uri="{FF2B5EF4-FFF2-40B4-BE49-F238E27FC236}">
                <a16:creationId xmlns:a16="http://schemas.microsoft.com/office/drawing/2014/main" id="{1A47DFC3-B91D-0086-A8C8-D6F3EBBF4F3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21205" y="2518590"/>
            <a:ext cx="576000" cy="576000"/>
          </a:xfrm>
          <a:prstGeom prst="rect">
            <a:avLst/>
          </a:prstGeom>
        </p:spPr>
      </p:pic>
      <p:pic>
        <p:nvPicPr>
          <p:cNvPr id="23" name="Gráfico 22" descr="Court con relleno sólido">
            <a:extLst>
              <a:ext uri="{FF2B5EF4-FFF2-40B4-BE49-F238E27FC236}">
                <a16:creationId xmlns:a16="http://schemas.microsoft.com/office/drawing/2014/main" id="{DD858ED6-5011-9DED-2FF4-DDEE0372CA2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21593" y="2501790"/>
            <a:ext cx="576000" cy="576000"/>
          </a:xfrm>
          <a:prstGeom prst="rect">
            <a:avLst/>
          </a:prstGeom>
        </p:spPr>
      </p:pic>
      <p:sp>
        <p:nvSpPr>
          <p:cNvPr id="24" name="CuadroTexto 23">
            <a:extLst>
              <a:ext uri="{FF2B5EF4-FFF2-40B4-BE49-F238E27FC236}">
                <a16:creationId xmlns:a16="http://schemas.microsoft.com/office/drawing/2014/main" id="{A6355E04-AC4D-9CF2-01CD-242A2BA9D015}"/>
              </a:ext>
            </a:extLst>
          </p:cNvPr>
          <p:cNvSpPr txBox="1"/>
          <p:nvPr/>
        </p:nvSpPr>
        <p:spPr>
          <a:xfrm>
            <a:off x="15849600" y="9065483"/>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9047185B-1155-E2BF-2126-64B4B80BD8BD}"/>
              </a:ext>
            </a:extLst>
          </p:cNvPr>
          <p:cNvSpPr/>
          <p:nvPr/>
        </p:nvSpPr>
        <p:spPr>
          <a:xfrm>
            <a:off x="16365472" y="872478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1379A6B5-D72C-2F38-E48D-ECC87F30ECDD}"/>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00FE00F4-27AC-FFE4-EE99-DAB9AC115C1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B4334E16-22F6-9F73-E4C9-E3B873BE79C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FFFD960-38D4-B1FC-2EF3-43513053BFE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74C09F3-A9DB-9F44-675D-69B345E199E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135EC8A-80B5-C605-2447-61FF6FF9597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A0020736-F041-2336-0772-B8335D5EF99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CB0748D-19B1-CA17-E2AD-04417876246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104853F-EB2C-A51A-370D-C63353ABC36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C18F9BE-EAD3-9451-C8FB-30F7ED9DE58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6491504-6306-D235-69ED-95EADC3061C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F1EED54-EDDD-9CC6-578F-9597DCF4EF8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92F9379B-0C02-CC27-F4FE-EB580ED7C3B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C6D3DB4A-7C67-9F89-9369-B30A7D37D4A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429E3A99-8159-2481-E5A2-7483BF37F79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0DBCC9A3-A5CB-2F12-C859-0178CB3902B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FD0C3497-FABB-9148-9AF4-6936C549FDD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B2EB2999-51AD-6880-1790-BD178881452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B4D6B77-E919-F6A8-31A6-193E2773B83E}"/>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2928B323-C373-2B0F-2E05-5F7E909C93E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23D458B-44A0-740D-3EAB-C8CAEC953725}"/>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CBFC9F3-6540-9447-56E5-18E3E5A5355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843C93DB-E82A-E47B-C536-69408ED55E5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94AD3B9-E2B8-8B92-4DA3-5BC853A1ECAC}"/>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E5E3597A-01DD-52DA-CA2F-91CA4664DC1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A0F4E393-03E8-4E37-511D-3652A8EA7A3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9C2CE488-EE33-D5FE-9BBD-A419FDFE394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6C616230-1C35-DEAA-B7AC-79364D905ACC}"/>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E426361D-FD69-D157-C6F7-03386AE55DB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7F271E9C-0E5B-A728-7904-29724494A03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5B38FC67-435A-9BBC-BBFD-2F0B3DD4D8BC}"/>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E6FC7E01-6453-EF80-DC8F-03C4ABDF112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F6EB37E4-DA70-D9D3-CF2D-B4FEE802A2A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1065E70-62C9-A0C5-1787-274DA58C807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04022C8-59FE-ACB1-2E47-C8A20EDE641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E57E190F-21BE-2BB9-6EB9-29BE95CF63D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AC849186-EA1B-9236-CACB-45F0E9D8110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C6F2CFE1-4589-6B8A-2AB7-2DC072FB58E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525DA5CF-295B-6A14-AC57-5BF4B545988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2D01FCA8-832A-6CD2-E4DB-D526631F7943}"/>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2497EF89-AA92-396F-24C4-6E22C0EBC18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C5D0096E-2824-05A5-8880-3ABBF8324FE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4D6AB9B-5BC2-090C-CC6A-505B5A2B4645}"/>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97A4DDFD-4473-8CEE-B17D-D0746978F41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353185F6-1DF5-44D8-0210-293F93A74C7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DC57152C-3B36-2E14-1C43-5CE9B35B966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520E073B-5B39-DF24-2249-6F9D70A2081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4849CFBB-5484-1138-0142-293B2F2861A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2A1C21CC-D1FA-7354-2F36-4F1DBD89D6D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0788C04B-6B4A-58D5-0B6A-42CAC87D036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6AE2CC49-0EA2-4A16-C978-D4112F25343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D5C609DC-07CC-116E-0485-5EA3457A57E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7D4D3452-7988-A460-4BE2-5389CAB7811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F9D6329E-568B-D203-5F82-90A31C33660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52D7C7B8-6523-61D2-1404-87830BF29C0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9A0D9F96-65A7-14D9-A41B-1B5359D05FAE}"/>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D9516942-7972-31B9-508F-C8F6F5B94D4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B2DE07BC-CDE8-FB82-BCF1-81EF7B7EA7F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12380D17-D13D-8838-EF89-0AD7E1716BA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2325B374-237A-435B-4807-727EA893946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9485BB67-3826-15BC-587B-4C27611F93EE}"/>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6FA129FB-5E0A-9BF7-EA32-DE4B80A12BB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92B81FF6-90ED-04DD-D773-D91BAB91EE6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EA9E3CCA-36E0-8887-C760-B3EC75070B67}"/>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8A12DC7B-EF64-4B97-32C1-9814D5F94EC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C258A4FD-DAED-E7B5-9B8B-A24EFCE9333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30ECF8C4-C901-7C70-DA7F-5676B7FA5E5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35FB0374-D29A-794E-7C2C-395ECD99BD1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D5370B2B-CA06-D23D-ADE0-F4EEFCC08EF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4C4CC087-190F-105C-E4E7-C9F44917E76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92987CE9-202C-6853-9A36-8DDD2649353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C4668133-A2EF-5FD0-FB16-0A186451EF7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9660EC41-8A35-21E5-4184-0A594479DA16}"/>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2F23460C-26AD-9896-3401-31782CA48C0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52116D58-6285-955B-F463-B022B425FA8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3478900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18F01CBC-4165-86C3-7609-1B3CE98CAE54}"/>
              </a:ext>
            </a:extLst>
          </p:cNvPr>
          <p:cNvGraphicFramePr>
            <a:graphicFrameLocks noGrp="1"/>
          </p:cNvGraphicFramePr>
          <p:nvPr>
            <p:extLst>
              <p:ext uri="{D42A27DB-BD31-4B8C-83A1-F6EECF244321}">
                <p14:modId xmlns:p14="http://schemas.microsoft.com/office/powerpoint/2010/main" val="1045697111"/>
              </p:ext>
            </p:extLst>
          </p:nvPr>
        </p:nvGraphicFramePr>
        <p:xfrm>
          <a:off x="1258645" y="932155"/>
          <a:ext cx="13474800" cy="771259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647872">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064720">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 </a:t>
                      </a:r>
                      <a:r>
                        <a:rPr lang="es-MX" sz="1500" b="0" dirty="0">
                          <a:solidFill>
                            <a:schemeClr val="tx1"/>
                          </a:solidFill>
                          <a:latin typeface="Work Sans" pitchFamily="2" charset="0"/>
                          <a:cs typeface="Poppins" panose="00000500000000000000" pitchFamily="2" charset="0"/>
                        </a:rPr>
                        <a:t>Se ubica a todos los participantes sentados formando un círculo, el facilitador les entrega una hoja y un lapicero.</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 </a:t>
                      </a:r>
                      <a:r>
                        <a:rPr lang="es-MX" sz="1500" b="0" dirty="0">
                          <a:solidFill>
                            <a:schemeClr val="tx1"/>
                          </a:solidFill>
                          <a:latin typeface="Work Sans" pitchFamily="2" charset="0"/>
                          <a:cs typeface="Poppins" panose="00000500000000000000" pitchFamily="2" charset="0"/>
                        </a:rPr>
                        <a:t>El facilitador les pedirá a cada uno de los participantes que escriban en esa hoja, que quiere que haga un compañero o compañera, tratar de ser muy descriptivo con la actividad (ejemplo: que mi compañero salte por todo el salón utilizando solo su pie izquierdo; que mi compañera baile reguetón como si estuviera en una discoteca, etc.)</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 </a:t>
                      </a:r>
                      <a:r>
                        <a:rPr lang="es-MX" sz="1500" b="0" dirty="0">
                          <a:solidFill>
                            <a:schemeClr val="tx1"/>
                          </a:solidFill>
                          <a:latin typeface="Work Sans" pitchFamily="2" charset="0"/>
                          <a:cs typeface="Poppins" panose="00000500000000000000" pitchFamily="2" charset="0"/>
                        </a:rPr>
                        <a:t>Una vez que cada participante haya escrito la frase correspondiente, se les solicita que lo doblen bonito y una vez doblado le escriban De: (nombre de la persona que escribe la actividad) y Para: (nombre de la persona que quisieran que realice esa actividad)</a:t>
                      </a:r>
                    </a:p>
                    <a:p>
                      <a:pPr marL="0" marR="0" lvl="0" indent="0" algn="l" rtl="0" eaLnBrk="1" fontAlgn="auto" latinLnBrk="0" hangingPunct="1">
                        <a:lnSpc>
                          <a:spcPct val="100000"/>
                        </a:lnSpc>
                        <a:spcBef>
                          <a:spcPts val="0"/>
                        </a:spcBef>
                        <a:spcAft>
                          <a:spcPts val="0"/>
                        </a:spcAft>
                        <a:buClrTx/>
                        <a:buSzTx/>
                        <a:buFontTx/>
                        <a:buNone/>
                      </a:pPr>
                      <a:r>
                        <a:rPr lang="es-CO" sz="1500" b="1" dirty="0">
                          <a:solidFill>
                            <a:schemeClr val="tx1"/>
                          </a:solidFill>
                          <a:latin typeface="Work Sans" pitchFamily="2" charset="0"/>
                          <a:cs typeface="Poppins"/>
                        </a:rPr>
                        <a:t>Momento 4: </a:t>
                      </a:r>
                      <a:r>
                        <a:rPr lang="es-MX" sz="1500" b="0" dirty="0">
                          <a:solidFill>
                            <a:schemeClr val="tx1"/>
                          </a:solidFill>
                          <a:latin typeface="Work Sans" pitchFamily="2" charset="0"/>
                          <a:cs typeface="Poppins"/>
                        </a:rPr>
                        <a:t>A continuación, el facilitador recoge todos los papeles, y es el momento donde les diré a todos los participantes de la actividad: </a:t>
                      </a:r>
                    </a:p>
                    <a:p>
                      <a:pPr marL="0" marR="0" lvl="0" indent="0" algn="ctr" defTabSz="960120" rtl="0" eaLnBrk="1" fontAlgn="auto" latinLnBrk="0" hangingPunct="1">
                        <a:lnSpc>
                          <a:spcPct val="100000"/>
                        </a:lnSpc>
                        <a:spcBef>
                          <a:spcPts val="0"/>
                        </a:spcBef>
                        <a:spcAft>
                          <a:spcPts val="0"/>
                        </a:spcAft>
                        <a:buClrTx/>
                        <a:buSzTx/>
                        <a:buFontTx/>
                        <a:buNone/>
                        <a:tabLst/>
                        <a:defRPr/>
                      </a:pPr>
                      <a:r>
                        <a:rPr lang="es-MX" sz="1500" b="0" u="sng" dirty="0">
                          <a:solidFill>
                            <a:schemeClr val="tx1"/>
                          </a:solidFill>
                          <a:latin typeface="Work Sans" pitchFamily="2" charset="0"/>
                          <a:cs typeface="Poppins" panose="00000500000000000000" pitchFamily="2" charset="0"/>
                        </a:rPr>
                        <a:t>“Esto que ustedes han escrito para que haga un compañero o compañera, lo harán ustedes mismos”</a:t>
                      </a:r>
                    </a:p>
                    <a:p>
                      <a:pPr marL="0" marR="0" lvl="0" indent="0" algn="ctr" defTabSz="960120" rtl="0" eaLnBrk="1" fontAlgn="auto" latinLnBrk="0" hangingPunct="1">
                        <a:lnSpc>
                          <a:spcPct val="100000"/>
                        </a:lnSpc>
                        <a:spcBef>
                          <a:spcPts val="0"/>
                        </a:spcBef>
                        <a:spcAft>
                          <a:spcPts val="0"/>
                        </a:spcAft>
                        <a:buClrTx/>
                        <a:buSzTx/>
                        <a:buFontTx/>
                        <a:buNone/>
                        <a:tabLst/>
                        <a:defRPr/>
                      </a:pPr>
                      <a:endParaRPr lang="es-MX" sz="1500" b="0" u="sng" dirty="0">
                        <a:solidFill>
                          <a:schemeClr val="tx1"/>
                        </a:solidFill>
                        <a:latin typeface="Work Sans"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 </a:t>
                      </a:r>
                      <a:r>
                        <a:rPr lang="es-CO" sz="1500" b="0" dirty="0">
                          <a:solidFill>
                            <a:schemeClr val="tx1"/>
                          </a:solidFill>
                          <a:latin typeface="Work Sans" pitchFamily="2" charset="0"/>
                          <a:cs typeface="Poppins" panose="00000500000000000000" pitchFamily="2" charset="0"/>
                        </a:rPr>
                        <a:t>El facilitador</a:t>
                      </a:r>
                      <a:r>
                        <a:rPr lang="es-MX" sz="1500" b="0" dirty="0">
                          <a:solidFill>
                            <a:schemeClr val="tx1"/>
                          </a:solidFill>
                          <a:latin typeface="Work Sans" pitchFamily="2" charset="0"/>
                          <a:cs typeface="Poppins" panose="00000500000000000000" pitchFamily="2" charset="0"/>
                        </a:rPr>
                        <a:t> abrirá y leerá en voz alta la actividad de cada papel, nombrando al autor de la frase para que salga y realice la actividad escrita delante de todos los presentes.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Al terminar la actividad, el facilitador les dirá a todos los presentes la conclusión de esta actividad:</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MX" sz="1500" b="0" dirty="0">
                        <a:solidFill>
                          <a:schemeClr val="tx1"/>
                        </a:solidFill>
                        <a:latin typeface="Work Sans" pitchFamily="2"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“NO HAGAS A OTRO LO QUE NO TE GUSTARÍA QUE TE HICIERAN A TI”</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MX" sz="1500" b="0" dirty="0">
                        <a:solidFill>
                          <a:schemeClr val="tx1"/>
                        </a:solidFill>
                        <a:latin typeface="Work Sans"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dirty="0">
                          <a:solidFill>
                            <a:schemeClr val="tx1"/>
                          </a:solidFill>
                          <a:latin typeface="Work Sans" pitchFamily="2" charset="0"/>
                          <a:cs typeface="Poppins" panose="00000500000000000000" pitchFamily="2" charset="0"/>
                        </a:rPr>
                        <a:t>Generará un espacio de debate con los participantes, incitando a reflexionar en la empatía por el otro, su rol, sus funciones, sus actividades y sus actividades fuera de la empresa.</a:t>
                      </a: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7211AF47-4EDA-26ED-3D55-BF98378D70B9}"/>
              </a:ext>
            </a:extLst>
          </p:cNvPr>
          <p:cNvSpPr txBox="1"/>
          <p:nvPr/>
        </p:nvSpPr>
        <p:spPr>
          <a:xfrm>
            <a:off x="15849600" y="9042343"/>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96BB0D24-195E-6CCA-E820-F1A05FC46DA0}"/>
              </a:ext>
            </a:extLst>
          </p:cNvPr>
          <p:cNvSpPr/>
          <p:nvPr/>
        </p:nvSpPr>
        <p:spPr>
          <a:xfrm>
            <a:off x="16365472" y="8723336"/>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5A3EAE44-EC47-BAAF-4B76-3332DD44C04D}"/>
              </a:ext>
            </a:extLst>
          </p:cNvPr>
          <p:cNvSpPr txBox="1"/>
          <p:nvPr/>
        </p:nvSpPr>
        <p:spPr>
          <a:xfrm>
            <a:off x="14931796" y="9042343"/>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8BF19619-74AE-D752-1614-D12EE55E4561}"/>
              </a:ext>
            </a:extLst>
          </p:cNvPr>
          <p:cNvSpPr/>
          <p:nvPr/>
        </p:nvSpPr>
        <p:spPr>
          <a:xfrm flipH="1">
            <a:off x="15392400" y="872277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4480550C-DF86-9A0C-1827-DC2A6FE169BB}"/>
              </a:ext>
            </a:extLst>
          </p:cNvPr>
          <p:cNvSpPr/>
          <p:nvPr/>
        </p:nvSpPr>
        <p:spPr>
          <a:xfrm>
            <a:off x="3642303" y="211700"/>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EMPATÍA</a:t>
            </a:r>
          </a:p>
        </p:txBody>
      </p:sp>
      <p:grpSp>
        <p:nvGrpSpPr>
          <p:cNvPr id="12" name="Grupo 11">
            <a:extLst>
              <a:ext uri="{FF2B5EF4-FFF2-40B4-BE49-F238E27FC236}">
                <a16:creationId xmlns:a16="http://schemas.microsoft.com/office/drawing/2014/main" id="{E62EAB16-B54E-A0C8-71C3-200ED0B317CD}"/>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19642353-884D-9630-D708-E6BA659CD97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1F200E2-F01E-532D-E0D0-71A35A262AC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1562BFF6-D30A-1A48-BD4A-977C660933D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7904562-3CE8-A9DA-C48D-0A20DD4C974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05C449FD-1F55-6358-04D2-832EB29C7B8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97F7093F-82B2-9AF6-7CF1-1F594D677A6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CAEAE0D-B71E-27CC-2255-214A06A6ABB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8677AD97-F468-9E72-E1EC-55876B7341B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1304A3F-A0B4-E477-5311-F6315AFF3C2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BCFD06C-0273-3E65-2423-5F80BEC81A9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E295AC3D-5E4A-B889-1E05-2AE0C2E563A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96A4D32A-97FD-4169-9FF8-54FAF769683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C64F4B3-E596-09F2-4288-BE414A2FDE5A}"/>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2FDB92E0-829F-2BFE-8110-0A367D2E030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FE33F15-8D21-87AB-987B-B298FFC853F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1B6186C2-352B-2A4D-C336-92BD2CD5322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B0001709-189A-3229-28E9-D3D15792560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C39EAF43-5006-2EDD-908B-BCB6D39F1CD7}"/>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657A31C5-FE03-FB1D-6E1C-71D275A6221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A32A3450-AF79-4EB0-ECA7-99272FCAE656}"/>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A2389CF-98B2-F3AF-D19A-4833B5B57790}"/>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988A173E-1AD4-688C-65A8-A4350E1DC5F3}"/>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7DB0EDDC-7808-5584-4CA8-F99E8A4BE00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74B2DCF9-2516-CC7A-412A-D8800AE3B4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D1A0418-DCEC-7E53-4B88-911777C6C03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0EB8060F-B3D5-0AF3-8ABE-BF6DD4CD445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6339AE0F-D626-015F-BAF3-C81136090D36}"/>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A201D6B-08D6-E832-1908-413D1978A3D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2A72BB10-E8E7-9565-0A13-4BDC42B97C8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E60369A-D68B-FBA4-8A4C-D1C9FF7DA239}"/>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17E7FE9F-E581-FBCA-8937-E2DBC382F49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A8C63301-DCA3-7082-F2F7-C29BCD34A91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581E303C-9DB2-D79F-D4A3-E8C4E6DC014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A5DAEE2D-3DDC-9F34-25DB-08B888569DF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52FD4A19-6ADA-DC40-2424-A4BA9BC09D4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A80B6842-E33E-9034-F0C4-D650E482C2E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C88E7B2D-0DAB-98AD-6ADB-6536C4C91C4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B5F66214-8C55-F5B2-3154-72AB573D960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E35C6511-33E2-D947-0F2B-57903FA4C53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FCBB0DC4-F0DC-3973-7DD1-CA2BB8AF0B6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49107E4A-28F6-6BB9-EFA4-591F0176AC5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0FC78E39-FD90-0F92-41A0-6CB155EF529F}"/>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0F91887E-628D-D6CB-4F39-10B1601482C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D7ED4F5-614F-20CC-C4B8-DDAE7D4EE32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1F1CC5E6-FB27-2F03-B624-D30A3AAD9C7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5EE0096D-EBD9-6E8E-5CDE-9DFF0C5DA10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E3F7401A-E51A-6B22-6025-504649EB801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6080BE57-BAC0-FFA8-A44E-D42701743E2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873AB772-070E-F106-0556-D5DC89D6A3E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4A471ECC-343A-BB5D-4E08-D29DD4BE930C}"/>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2C680C9C-2A38-CE1A-8C1E-35DD673E075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2694363A-D689-0F25-1113-9B40173319E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9A4E7869-6D61-8C9C-019D-44E5AFD7EAC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70ED3746-F482-0E84-B526-6E3F6F0296B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441D2408-D190-C0A7-9554-934C682F9CEC}"/>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4DC4D2E0-176D-31CB-7C63-7A0EC76602E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5A17B8F2-6E80-8C06-4B20-4A7DDB2ABF4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20DAAF52-23BB-986B-5FEB-7B19BB8C4DC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756858B1-E074-8B81-B910-E6DEABD8BA8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7C7F1FDE-26C9-CDD1-F737-70D0F57126C9}"/>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BF8866AE-BFE3-2B1A-808B-551AED8EEF3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22B70F53-B7A7-4894-4DF2-67BBF8F178A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1BC5B7ED-3DC0-1A83-A630-0E481E5D496F}"/>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B0F55F5A-DB56-1E8F-7009-6F9DD2FD88B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983DEE17-E473-1D53-6355-27409605088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920D77EF-73DF-1F93-9788-8D9FB732B3E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C24D283B-6573-791F-5C17-2D3240A9D03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27E9C0E7-8028-2E82-B415-EAE61C33FE1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74F49E00-A5E8-498F-08C7-8CAF9434EE7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E219ABCD-923A-ED3E-B600-357BB4677F0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F90E7524-2609-F625-F2ED-FEDEB6DFB7E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5A2E135E-9F98-B754-89B0-8341CB1F0404}"/>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37FFEE11-A1A5-7D28-491C-1844A2B5CF4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E343C227-55E0-C90B-3FCA-0A741FBF497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0491100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B98FAC9F-3149-85D9-9306-411E8DF604A6}"/>
                  </a:ext>
                </a:extLst>
              </p:cNvPr>
              <p:cNvGraphicFramePr>
                <a:graphicFrameLocks noGrp="1"/>
              </p:cNvGraphicFramePr>
              <p:nvPr>
                <p:extLst>
                  <p:ext uri="{D42A27DB-BD31-4B8C-83A1-F6EECF244321}">
                    <p14:modId xmlns:p14="http://schemas.microsoft.com/office/powerpoint/2010/main" val="2442998508"/>
                  </p:ext>
                </p:extLst>
              </p:nvPr>
            </p:nvGraphicFramePr>
            <p:xfrm>
              <a:off x="1509139" y="923970"/>
              <a:ext cx="13474800" cy="771258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51188">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3640342">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MX" sz="15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59218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928872">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600" dirty="0">
                              <a:solidFill>
                                <a:schemeClr val="tx1"/>
                              </a:solidFill>
                              <a:latin typeface="Work Sans" pitchFamily="2" charset="77"/>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2. Indicador Cumplimiento del  objetivo</a:t>
                          </a:r>
                          <a:r>
                            <a:rPr lang="es-CO" sz="1500" b="1" baseline="0" dirty="0">
                              <a:solidFill>
                                <a:schemeClr val="tx1"/>
                              </a:solidFill>
                              <a:latin typeface="Work Sans" pitchFamily="2" charset="77"/>
                              <a:ea typeface="Cambria Math" panose="02040503050406030204" pitchFamily="18" charset="0"/>
                              <a:cs typeface="Poppins" panose="00000500000000000000" pitchFamily="2" charset="0"/>
                            </a:rPr>
                            <a:t>      </a:t>
                          </a:r>
                          <a:r>
                            <a:rPr lang="es-CO" sz="1500" b="1" dirty="0">
                              <a:solidFill>
                                <a:schemeClr val="tx1"/>
                              </a:solidFill>
                              <a:latin typeface="Work Sans" pitchFamily="2" charset="77"/>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i="0"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B98FAC9F-3149-85D9-9306-411E8DF604A6}"/>
                  </a:ext>
                </a:extLst>
              </p:cNvPr>
              <p:cNvGraphicFramePr>
                <a:graphicFrameLocks noGrp="1"/>
              </p:cNvGraphicFramePr>
              <p:nvPr>
                <p:extLst>
                  <p:ext uri="{D42A27DB-BD31-4B8C-83A1-F6EECF244321}">
                    <p14:modId xmlns:p14="http://schemas.microsoft.com/office/powerpoint/2010/main" val="2442998508"/>
                  </p:ext>
                </p:extLst>
              </p:nvPr>
            </p:nvGraphicFramePr>
            <p:xfrm>
              <a:off x="1509139" y="923970"/>
              <a:ext cx="13474800" cy="771258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51188">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3640342">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MX" sz="15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59218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928872">
                    <a:tc>
                      <a:txBody>
                        <a:bodyPr/>
                        <a:lstStyle/>
                        <a:p>
                          <a:endParaRPr lang="es-CO"/>
                        </a:p>
                      </a:txBody>
                      <a:tcPr>
                        <a:blipFill>
                          <a:blip r:embed="rId3"/>
                          <a:stretch>
                            <a:fillRect l="-45" t="-163410" r="-226" b="-416"/>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58AB9F6E-5FA1-4FAB-4A0D-5EE23ECF4D0F}"/>
              </a:ext>
            </a:extLst>
          </p:cNvPr>
          <p:cNvSpPr txBox="1"/>
          <p:nvPr/>
        </p:nvSpPr>
        <p:spPr>
          <a:xfrm>
            <a:off x="15849600" y="913500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02E92D8C-BDE0-FD15-7DEB-AD2CA6EA43A5}"/>
              </a:ext>
            </a:extLst>
          </p:cNvPr>
          <p:cNvSpPr/>
          <p:nvPr/>
        </p:nvSpPr>
        <p:spPr>
          <a:xfrm flipH="1">
            <a:off x="16365472" y="879429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65BE927F-FA8B-9E10-8DD7-14CB9F9B1C14}"/>
              </a:ext>
            </a:extLst>
          </p:cNvPr>
          <p:cNvSpPr/>
          <p:nvPr/>
        </p:nvSpPr>
        <p:spPr>
          <a:xfrm>
            <a:off x="4238083" y="146930"/>
            <a:ext cx="870415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EMPATÍA</a:t>
            </a:r>
          </a:p>
        </p:txBody>
      </p:sp>
      <p:grpSp>
        <p:nvGrpSpPr>
          <p:cNvPr id="12" name="Grupo 11">
            <a:extLst>
              <a:ext uri="{FF2B5EF4-FFF2-40B4-BE49-F238E27FC236}">
                <a16:creationId xmlns:a16="http://schemas.microsoft.com/office/drawing/2014/main" id="{E38FBF23-2DD4-84F2-03B5-7ECD34D83A08}"/>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E42AB763-F21E-908E-501B-FEB80943BE9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1051DCA-01CE-8DDF-1422-FC435CC76A2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CF78FE5-388E-1192-CC95-772F45F3267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E3F7337-99AC-AC2F-48F0-1CE03D58B16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0340F7E-8BFA-7993-3569-B46408D3D20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7EFC9A3-40EE-F6D8-7EE7-932BD8AA443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BFEF86E-1920-1252-03AC-416E871709A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51A4F37-EC7A-FFD9-DE36-38CEDF6E101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9D2D271-CA3C-BECF-6326-ED564D623F9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07304034-7DA9-053F-6CFD-322A584C7F6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27178F19-E9EC-17D4-F94E-DDBA2C0058E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7F7491D9-6632-4D35-A3F5-12640F907FF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43125240-35D4-AEDF-C07E-7AB6006CA00C}"/>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42050B8B-1E9D-C2B1-37F2-1AEED6FE3C8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5F2500A2-4993-CC06-17F5-173C6C96029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A12C88F2-7429-E074-52EB-A1DD344CBC6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466928E2-236B-2860-9E68-4C0F9A4D70D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0C87B5B3-6F3F-6FD8-0F03-611E75537781}"/>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651B76AF-062B-B158-BF1E-5B57B139954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78C330A5-32CA-3943-FD58-BEFDAA9BE1F3}"/>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B3860E82-1DC0-59C1-CE89-D46C404188D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139FF1F5-29D4-4612-2A6A-928DACABA7B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F4E0DC36-C344-1176-AB66-C654E7C635F4}"/>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7C92E4B0-5BEB-BEEA-9B31-269D171BC02F}"/>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5A3E58CD-D446-7843-F8FC-3273F9FC578F}"/>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698EB6C2-B818-218C-0C67-0080C169CFE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AD9EE523-DF7F-2B82-64A8-B4AB31F65EA7}"/>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965D25A0-39E0-710C-9503-93E64248941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765B06FE-B63F-A928-F258-66946977969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A73818D1-22C3-4D0F-54F6-28615D7329D7}"/>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85ECA287-EA3B-CD6E-280F-CF0B33D740C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3F523F45-35C7-C028-C9C5-39A1D3D3B9A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F30F0F12-8921-38E5-CE23-403AFFFFAAD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6A9FC529-5ECD-882F-977F-A929AFC9E77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2517B45B-7EFB-4E7E-63C4-2C184DBAFF5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97D477D9-E40D-71AD-D65A-71A05758F58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DD9580F7-DA1C-9005-DFAB-ED7DB126640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96884298-5108-B3B4-3EF9-F163AF2C1F1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4062083C-1B22-90E6-4B4F-ED422779FAF2}"/>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7C60D6A7-3683-ADE8-F28F-D4B863C3F09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6D8DAC06-87A2-DD19-2A31-192F828B144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CE345456-879E-EF52-8D28-CD0C6E91D0C0}"/>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08ACB9E2-1CCB-C8F1-8465-EA07BA72FDC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19BD56E2-4F2E-3830-3BAA-EF8214577DC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62AFB56D-AE46-5571-620B-094CEF8010F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21184FEF-6019-43B7-ABCC-9D68FD5157B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E6F137C6-9C3E-C60F-CA1C-1DA84D09AE0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5D89D11F-2BC6-A49B-1904-D01544DE409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00E5FA1F-569C-C139-0468-DF9CB09F080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C25D5A96-463C-CDD6-89C7-F40FAC7F5FB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C7B2BC2E-E639-2D65-BFF7-369008A1EF9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3583BB7A-D2B2-4077-40ED-9D0BC89F182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ABE8DE1C-C2A8-6D2B-FFA1-363C26E5801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0DA4AC4D-DADF-FDB4-BF66-C0A13B470EC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D8122A5A-F6DB-E029-CECD-2D197A894D4A}"/>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47A9E431-F609-D3DB-12DC-CD24DE81D68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0CD84AF8-BD6A-DF28-A89E-04FEEBCA38D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689B4635-65CD-37E5-1223-6207D96B6CD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C0786733-5455-BF52-D333-B990EBA70EE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6406C628-825A-776F-E238-280794C85794}"/>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4D7F680B-5D5E-B4EB-C9EE-8BA1C7DAC5D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89DDAE2D-4E00-4975-7AC5-5525A58BCB4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40EA2C66-5791-A173-F4AD-C0798375E5C5}"/>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6FC6F413-AF42-BA9A-5CA4-F2A6A5CE902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6925813D-790C-99E4-4192-0F7CEAB53B7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DB592213-13DE-2053-9E75-2EBDFC1EB1F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EC16F5BF-01BD-0598-4734-9F87F116C63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691C0347-8BB9-724F-3A0F-DCBF6E3FC26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71084FE6-4277-792A-1945-784C2277661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F7E69A75-95F7-36C7-580E-0C99726662C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34B1176D-55E7-A8D7-9914-30E814F8C43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7A55627D-41BA-AE8F-0577-D0DE47D22AA2}"/>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1E7C1EF1-EED3-2BD4-6D2D-4F218647515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FB7F6FFF-AD4F-16D0-05F1-DB684617670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813102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005414" y="202501"/>
            <a:ext cx="1030182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TRABAJO EN EQUIPO</a:t>
            </a:r>
          </a:p>
        </p:txBody>
      </p:sp>
      <p:graphicFrame>
        <p:nvGraphicFramePr>
          <p:cNvPr id="2" name="Tabla 186">
            <a:extLst>
              <a:ext uri="{FF2B5EF4-FFF2-40B4-BE49-F238E27FC236}">
                <a16:creationId xmlns:a16="http://schemas.microsoft.com/office/drawing/2014/main" id="{FB55C0D9-A06E-488C-8349-4FD49B864FB0}"/>
              </a:ext>
            </a:extLst>
          </p:cNvPr>
          <p:cNvGraphicFramePr>
            <a:graphicFrameLocks noGrp="1"/>
          </p:cNvGraphicFramePr>
          <p:nvPr>
            <p:extLst>
              <p:ext uri="{D42A27DB-BD31-4B8C-83A1-F6EECF244321}">
                <p14:modId xmlns:p14="http://schemas.microsoft.com/office/powerpoint/2010/main" val="717064149"/>
              </p:ext>
            </p:extLst>
          </p:nvPr>
        </p:nvGraphicFramePr>
        <p:xfrm>
          <a:off x="1509140" y="914013"/>
          <a:ext cx="13474798" cy="7814949"/>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25855">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33439">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07845">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300" dirty="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3343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2585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75413">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2585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61494">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SemiBold" panose="00000700000000000000" pitchFamily="2" charset="0"/>
                        </a:rPr>
                        <a:t>Parte importante del desarrollo de los proyectos de infraestructura, es mejorar la calidad del ambiente laboral al interior de las empresas, por medio del fortalecimiento de las habilidades blandas de los profesionales de la empresa contratista e interventoría, lo cual, permitirá generar mejores herramientas de relacionamiento social con los diferentes actores</a:t>
                      </a:r>
                      <a:endParaRPr lang="es-CO" sz="1500" b="0" kern="1200" dirty="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49089">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2443516">
                <a:tc gridSpan="6">
                  <a:txBody>
                    <a:bodyPr/>
                    <a:lstStyle/>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a:solidFill>
                            <a:schemeClr val="tx1"/>
                          </a:solidFill>
                          <a:latin typeface="Work Sans" pitchFamily="2" charset="0"/>
                          <a:ea typeface="+mn-ea"/>
                          <a:cs typeface="Poppins SemiBold" panose="00000700000000000000" pitchFamily="2" charset="0"/>
                        </a:rPr>
                        <a:t>Fortalecer las habilidades blandas o competencia sociales de los profesionales del contratista e interventoría que mejoren su relacionamiento al interior de la empresa y con las comunidades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indent="0">
                        <a:buFont typeface="Wingdings" panose="05000000000000000000" pitchFamily="2" charset="2"/>
                        <a:buNone/>
                      </a:pPr>
                      <a:r>
                        <a:rPr lang="es-MX" sz="1500" dirty="0">
                          <a:latin typeface="Work Sans" pitchFamily="2" charset="0"/>
                        </a:rPr>
                        <a:t>Comunidad en general</a:t>
                      </a:r>
                    </a:p>
                    <a:p>
                      <a:pPr marL="0" indent="0">
                        <a:buFont typeface="Wingdings" panose="05000000000000000000" pitchFamily="2" charset="2"/>
                        <a:buNone/>
                      </a:pPr>
                      <a:r>
                        <a:rPr lang="es-MX" sz="1500" dirty="0">
                          <a:latin typeface="Work Sans" pitchFamily="2" charset="0"/>
                        </a:rPr>
                        <a:t>Profesionales de las empresas contratista e interventoría</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2585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607294">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dirty="0">
                          <a:solidFill>
                            <a:schemeClr val="dk1"/>
                          </a:solidFill>
                          <a:effectLst/>
                          <a:latin typeface="Work Sans" pitchFamily="2" charset="0"/>
                          <a:ea typeface="+mn-ea"/>
                          <a:cs typeface="+mn-cs"/>
                        </a:rPr>
                        <a:t>     Listones de tela</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6CD3891A-7C8D-3D8D-BACD-2E91487786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76806" y="2438013"/>
            <a:ext cx="616278" cy="576000"/>
          </a:xfrm>
          <a:prstGeom prst="rect">
            <a:avLst/>
          </a:prstGeom>
        </p:spPr>
      </p:pic>
      <p:pic>
        <p:nvPicPr>
          <p:cNvPr id="6" name="Gráfico 76" descr="Grupo de personas con relleno sólido">
            <a:extLst>
              <a:ext uri="{FF2B5EF4-FFF2-40B4-BE49-F238E27FC236}">
                <a16:creationId xmlns:a16="http://schemas.microsoft.com/office/drawing/2014/main" id="{E36D863B-4978-9151-B041-3B727EBF86C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16415" y="2421213"/>
            <a:ext cx="624776" cy="576000"/>
          </a:xfrm>
          <a:prstGeom prst="rect">
            <a:avLst/>
          </a:prstGeom>
        </p:spPr>
      </p:pic>
      <p:sp>
        <p:nvSpPr>
          <p:cNvPr id="7" name="object 18">
            <a:extLst>
              <a:ext uri="{FF2B5EF4-FFF2-40B4-BE49-F238E27FC236}">
                <a16:creationId xmlns:a16="http://schemas.microsoft.com/office/drawing/2014/main" id="{DF09C0E5-5FA0-F2F8-4B07-EDC38A493B08}"/>
              </a:ext>
            </a:extLst>
          </p:cNvPr>
          <p:cNvSpPr/>
          <p:nvPr/>
        </p:nvSpPr>
        <p:spPr>
          <a:xfrm>
            <a:off x="11992347" y="2483580"/>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AFFAA13B-0E67-C45D-97CD-E7E8D519B1BD}"/>
              </a:ext>
            </a:extLst>
          </p:cNvPr>
          <p:cNvSpPr/>
          <p:nvPr/>
        </p:nvSpPr>
        <p:spPr>
          <a:xfrm>
            <a:off x="13786961" y="2537989"/>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FB278700-36F2-913F-B598-1EC722D0542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98425" y="2328535"/>
            <a:ext cx="714139" cy="714139"/>
          </a:xfrm>
          <a:prstGeom prst="rect">
            <a:avLst/>
          </a:prstGeom>
        </p:spPr>
      </p:pic>
      <p:pic>
        <p:nvPicPr>
          <p:cNvPr id="22" name="Gráfico 21" descr="Single gear con relleno sólido">
            <a:extLst>
              <a:ext uri="{FF2B5EF4-FFF2-40B4-BE49-F238E27FC236}">
                <a16:creationId xmlns:a16="http://schemas.microsoft.com/office/drawing/2014/main" id="{92E5E546-237E-FA50-0B01-2E2CBDFCD7C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05820" y="2438013"/>
            <a:ext cx="576000" cy="576000"/>
          </a:xfrm>
          <a:prstGeom prst="rect">
            <a:avLst/>
          </a:prstGeom>
        </p:spPr>
      </p:pic>
      <p:pic>
        <p:nvPicPr>
          <p:cNvPr id="23" name="Gráfico 22" descr="Court con relleno sólido">
            <a:extLst>
              <a:ext uri="{FF2B5EF4-FFF2-40B4-BE49-F238E27FC236}">
                <a16:creationId xmlns:a16="http://schemas.microsoft.com/office/drawing/2014/main" id="{D1F07903-EBAE-85F7-947E-92503C117CE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1838" y="2397605"/>
            <a:ext cx="576000" cy="576000"/>
          </a:xfrm>
          <a:prstGeom prst="rect">
            <a:avLst/>
          </a:prstGeom>
        </p:spPr>
      </p:pic>
      <p:sp>
        <p:nvSpPr>
          <p:cNvPr id="24" name="CuadroTexto 23">
            <a:extLst>
              <a:ext uri="{FF2B5EF4-FFF2-40B4-BE49-F238E27FC236}">
                <a16:creationId xmlns:a16="http://schemas.microsoft.com/office/drawing/2014/main" id="{398844CE-AB61-2B60-CF19-59BA37DB4C77}"/>
              </a:ext>
            </a:extLst>
          </p:cNvPr>
          <p:cNvSpPr txBox="1"/>
          <p:nvPr/>
        </p:nvSpPr>
        <p:spPr>
          <a:xfrm>
            <a:off x="15775212"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84A82A36-9177-CED5-53C5-2F1AF9D3C91C}"/>
              </a:ext>
            </a:extLst>
          </p:cNvPr>
          <p:cNvSpPr/>
          <p:nvPr/>
        </p:nvSpPr>
        <p:spPr>
          <a:xfrm>
            <a:off x="16291084"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0420246F-3C92-3B85-81E7-4C84D0E052E2}"/>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120BFF29-F41B-C434-5032-0CA6D193C4A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5DB0BC6B-F530-6390-8238-08358455FC1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80449EE6-C5AF-20C2-821E-F9D604DC2A7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33DF005B-C573-80FC-CA6F-9CDA3F590F6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7F67C58-FDF8-196C-4B04-7AB25ECC2E9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048174D3-5355-B046-1E8F-1F3FF605D1E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F6F1775-74A9-3F10-18D3-04494244288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51F7999-179D-648B-CB28-A9402AE0205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3ABE69A-53FB-C20F-436A-5EF835280E5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CEF95392-FCA5-B02D-C92E-8ABAE6CEF56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146CBE46-475D-92CC-0553-260020432B7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79A17729-C116-14BA-F89C-345178A7207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092D1E43-A8AB-5981-4F93-590AB0A6D62C}"/>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0A3A1AA1-5342-1294-5ED9-535553B570C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B93F72B8-63D9-1960-1EFC-AEE6B8098F8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1DDE8DA-AA34-52D3-820D-0721F705BAE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64561C0E-5BCA-FCEB-341C-B72010D24AA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C50320E-F718-5B73-2C67-3552A5D30D9A}"/>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7CB0F59D-D13F-81C0-E182-0DA8427C846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326B8FE-CF22-4F44-554C-316149857F8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22F2EE8A-EE3D-DC47-406C-FADE6209DC3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2D3B7019-381A-F579-D5DA-38F45286A1F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751A0039-6A0B-88C3-EFC7-44B1EC1AC6B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9C9BDE91-C52D-67D8-4A30-087437B9273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A86D490E-B727-D44C-9B56-EC1F3BD6479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AFA66F11-6033-6675-A409-52E5A76B249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32B9D88-5397-8725-D8E6-AF28F091F26C}"/>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E7816A74-452A-6EF6-3854-5DE3CE77775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DC2DB1E6-1F4D-9E1D-568D-DFF7EEE63E2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98A2BE2-D209-D2B7-D845-2438A2E9293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73E1D971-BE9E-BAFF-FD30-F9CE2C5396B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45A8B0A5-34E5-DC3A-B40B-C28F8CDE134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B8820C3-4BDA-2606-FCEE-79BE0E71426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F26BCE3E-C764-4303-44B3-C770BE11E76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35C73CE-ED5E-34AC-E321-0A90B901586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95D0FADE-7B09-5807-5C8D-8CA0F9357B9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7C8D0727-F926-64C1-52AB-92373E88AFE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EA5CE5F-35DD-2266-1989-739FCE0D1D2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5E03ED13-EDD6-3294-E3A8-885A4B58BB2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F07FCC27-CD0E-5C7C-2647-7774A162F1A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E223EC49-93B0-CAF6-D188-E29F5E3400F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504D725-CFE5-9B1E-9981-756A4E1A0354}"/>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62815176-AD20-0AE0-009E-7AED8A5FFAB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F7DA8F29-BD30-B6D1-4371-804E6860624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BAA92974-EEFB-925B-4444-00FD46B1510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E38B2665-1561-A645-64D1-64B14471DCF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EDF2A9B2-F4ED-7520-EB35-93C561494AE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15E6BE21-3AC8-6561-5A80-13BD4DB3AF0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3D12106B-D6B8-140C-0059-1C3264CB3F8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12D6F1A0-D533-388C-06A6-E93E77F2559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027E536B-498C-DEFC-9AF8-A2103A4B9DD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952507DF-EEA4-9A1B-9B6C-CD40AD8E47C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9DA121D9-BC4B-CAC7-8F77-11A658779A5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07E6B8D8-19E8-FF57-998A-92FBA463352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6DED206B-1AF8-F521-A4DF-0E678A27C963}"/>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C13FAAF4-3AD9-D582-ADD6-15DDB4845B0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A39BF4B8-E949-E98C-8034-D5EC1F2563A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20CD7EAF-19A9-BF77-579D-B3C91F8EBA2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38BDDEBE-923C-E29D-E394-31B23305EB9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1D840D89-F543-88A3-25CD-D69122CC2C4E}"/>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B7F8648D-597E-4F59-D31C-1977DC4AE80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B4FCBA06-31C8-10A5-1C9B-9F839097A39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C299AEF7-81F7-785C-09D1-CA032B41127D}"/>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CEC05C94-0E8A-7C03-7D1B-41998D96F15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C99D7E7B-D1F7-3AD6-8CFF-9ABDCE110B2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0329FEEE-3655-4CA1-9DB7-57C97821131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8547DE68-E551-C44A-0208-3F1EFA50E3A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F278ED9C-CBBD-77B9-1540-7966E827065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BE9C3C54-65EC-6F76-4E18-AF51768EF0B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D0AFADD4-4C1D-D952-BD42-226A7A4ADC8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E5C327D6-DF86-2759-E71D-73C59EE66C2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33338C59-018D-26CF-D065-525E8B47A946}"/>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3DC1003B-65BC-7178-0C33-373E820C59E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9EDEFAAB-0D8F-DB7F-B643-E88481D58AA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6873120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3" name="Google Shape;11648;p101">
            <a:hlinkClick r:id="rId2" action="ppaction://hlinksldjump"/>
            <a:extLst>
              <a:ext uri="{FF2B5EF4-FFF2-40B4-BE49-F238E27FC236}">
                <a16:creationId xmlns:a16="http://schemas.microsoft.com/office/drawing/2014/main" id="{78897E43-C41F-EA95-143F-2E561888ECD3}"/>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57" name="Imagen 42" descr="Imagen que contiene dibujo, luz, alimentos&#10;&#10;Descripción generada automáticamente">
            <a:hlinkClick r:id="rId3" action="ppaction://hlinksldjump"/>
            <a:extLst>
              <a:ext uri="{FF2B5EF4-FFF2-40B4-BE49-F238E27FC236}">
                <a16:creationId xmlns:a16="http://schemas.microsoft.com/office/drawing/2014/main" id="{3065E7FC-002F-69D9-C9C0-9DBBD48BDF57}"/>
              </a:ext>
            </a:extLst>
          </p:cNvPr>
          <p:cNvPicPr>
            <a:picLocks noChangeAspect="1"/>
          </p:cNvPicPr>
          <p:nvPr/>
        </p:nvPicPr>
        <p:blipFill>
          <a:blip r:embed="rId4">
            <a:biLevel thresh="25000"/>
            <a:extLst>
              <a:ext uri="{28A0092B-C50C-407E-A947-70E740481C1C}">
                <a14:useLocalDpi xmlns:a14="http://schemas.microsoft.com/office/drawing/2010/main" val="0"/>
              </a:ext>
            </a:extLst>
          </a:blip>
          <a:stretch>
            <a:fillRect/>
          </a:stretch>
        </p:blipFill>
        <p:spPr>
          <a:xfrm>
            <a:off x="-1152161" y="3715184"/>
            <a:ext cx="690517" cy="690517"/>
          </a:xfrm>
          <a:prstGeom prst="rect">
            <a:avLst/>
          </a:prstGeom>
        </p:spPr>
      </p:pic>
      <p:sp>
        <p:nvSpPr>
          <p:cNvPr id="71" name="Rectángulo 4">
            <a:extLst>
              <a:ext uri="{FF2B5EF4-FFF2-40B4-BE49-F238E27FC236}">
                <a16:creationId xmlns:a16="http://schemas.microsoft.com/office/drawing/2014/main" id="{E887E03B-D07F-9BB4-4325-13933C328AF6}"/>
              </a:ext>
            </a:extLst>
          </p:cNvPr>
          <p:cNvSpPr/>
          <p:nvPr/>
        </p:nvSpPr>
        <p:spPr>
          <a:xfrm>
            <a:off x="2681883" y="106042"/>
            <a:ext cx="12427285"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solidFill>
                  <a:schemeClr val="tx1"/>
                </a:solidFill>
                <a:latin typeface="Poppins" pitchFamily="2" charset="77"/>
                <a:cs typeface="Poppins" pitchFamily="2" charset="77"/>
              </a:rPr>
              <a:t>CICLO DE VIDA DE LOS PROYECTOS</a:t>
            </a:r>
          </a:p>
        </p:txBody>
      </p:sp>
      <p:graphicFrame>
        <p:nvGraphicFramePr>
          <p:cNvPr id="2" name="Google Shape;488;p26">
            <a:extLst>
              <a:ext uri="{FF2B5EF4-FFF2-40B4-BE49-F238E27FC236}">
                <a16:creationId xmlns:a16="http://schemas.microsoft.com/office/drawing/2014/main" id="{578EF4CB-FF49-4676-AA89-4251EBB2A942}"/>
              </a:ext>
            </a:extLst>
          </p:cNvPr>
          <p:cNvGraphicFramePr/>
          <p:nvPr>
            <p:extLst>
              <p:ext uri="{D42A27DB-BD31-4B8C-83A1-F6EECF244321}">
                <p14:modId xmlns:p14="http://schemas.microsoft.com/office/powerpoint/2010/main" val="376464671"/>
              </p:ext>
            </p:extLst>
          </p:nvPr>
        </p:nvGraphicFramePr>
        <p:xfrm>
          <a:off x="2819400" y="1066800"/>
          <a:ext cx="13487399" cy="7434356"/>
        </p:xfrm>
        <a:graphic>
          <a:graphicData uri="http://schemas.openxmlformats.org/drawingml/2006/table">
            <a:tbl>
              <a:tblPr>
                <a:noFill/>
              </a:tblPr>
              <a:tblGrid>
                <a:gridCol w="5417983">
                  <a:extLst>
                    <a:ext uri="{9D8B030D-6E8A-4147-A177-3AD203B41FA5}">
                      <a16:colId xmlns:a16="http://schemas.microsoft.com/office/drawing/2014/main" val="20000"/>
                    </a:ext>
                  </a:extLst>
                </a:gridCol>
                <a:gridCol w="1713347">
                  <a:extLst>
                    <a:ext uri="{9D8B030D-6E8A-4147-A177-3AD203B41FA5}">
                      <a16:colId xmlns:a16="http://schemas.microsoft.com/office/drawing/2014/main" val="20001"/>
                    </a:ext>
                  </a:extLst>
                </a:gridCol>
                <a:gridCol w="1434935">
                  <a:extLst>
                    <a:ext uri="{9D8B030D-6E8A-4147-A177-3AD203B41FA5}">
                      <a16:colId xmlns:a16="http://schemas.microsoft.com/office/drawing/2014/main" val="20002"/>
                    </a:ext>
                  </a:extLst>
                </a:gridCol>
                <a:gridCol w="2042761">
                  <a:extLst>
                    <a:ext uri="{9D8B030D-6E8A-4147-A177-3AD203B41FA5}">
                      <a16:colId xmlns:a16="http://schemas.microsoft.com/office/drawing/2014/main" val="20003"/>
                    </a:ext>
                  </a:extLst>
                </a:gridCol>
                <a:gridCol w="1583704">
                  <a:extLst>
                    <a:ext uri="{9D8B030D-6E8A-4147-A177-3AD203B41FA5}">
                      <a16:colId xmlns:a16="http://schemas.microsoft.com/office/drawing/2014/main" val="20004"/>
                    </a:ext>
                  </a:extLst>
                </a:gridCol>
                <a:gridCol w="1294669">
                  <a:extLst>
                    <a:ext uri="{9D8B030D-6E8A-4147-A177-3AD203B41FA5}">
                      <a16:colId xmlns:a16="http://schemas.microsoft.com/office/drawing/2014/main" val="2961979601"/>
                    </a:ext>
                  </a:extLst>
                </a:gridCol>
              </a:tblGrid>
              <a:tr h="588346">
                <a:tc>
                  <a:txBody>
                    <a:bodyPr/>
                    <a:lstStyle/>
                    <a:p>
                      <a:pPr marL="0" lvl="0" indent="0" algn="ctr" rtl="0">
                        <a:spcBef>
                          <a:spcPts val="0"/>
                        </a:spcBef>
                        <a:spcAft>
                          <a:spcPts val="0"/>
                        </a:spcAft>
                        <a:buNone/>
                      </a:pPr>
                      <a:endParaRPr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dirty="0" err="1">
                          <a:solidFill>
                            <a:schemeClr val="lt1"/>
                          </a:solidFill>
                          <a:latin typeface="Poppins" panose="00000500000000000000" pitchFamily="2" charset="0"/>
                          <a:ea typeface="Roboto"/>
                          <a:cs typeface="Poppins" panose="00000500000000000000" pitchFamily="2" charset="0"/>
                          <a:sym typeface="Roboto"/>
                        </a:rPr>
                        <a:t>Prefactibilidad</a:t>
                      </a:r>
                      <a:endParaRPr sz="1200" b="1" dirty="0">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941F"/>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Factibilidad</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154A8A"/>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Diseños definitivos</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E31414"/>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Construcción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8A8A8A"/>
                    </a:solidFill>
                  </a:tcPr>
                </a:tc>
                <a:tc>
                  <a:txBody>
                    <a:bodyPr/>
                    <a:lstStyle/>
                    <a:p>
                      <a:pPr marL="0" lvl="0" indent="0" algn="ctr" rtl="0">
                        <a:spcBef>
                          <a:spcPts val="0"/>
                        </a:spcBef>
                        <a:spcAft>
                          <a:spcPts val="0"/>
                        </a:spcAft>
                        <a:buNone/>
                      </a:pPr>
                      <a:r>
                        <a:rPr lang="es-CO" sz="1200" b="1">
                          <a:solidFill>
                            <a:schemeClr val="lt1"/>
                          </a:solidFill>
                          <a:latin typeface="Poppins" panose="00000500000000000000" pitchFamily="2" charset="0"/>
                          <a:ea typeface="Roboto"/>
                          <a:cs typeface="Poppins" panose="00000500000000000000" pitchFamily="2" charset="0"/>
                          <a:sym typeface="Roboto"/>
                        </a:rPr>
                        <a:t>Operación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080808"/>
                    </a:solidFill>
                  </a:tcPr>
                </a:tc>
                <a:extLst>
                  <a:ext uri="{0D108BD9-81ED-4DB2-BD59-A6C34878D82A}">
                    <a16:rowId xmlns:a16="http://schemas.microsoft.com/office/drawing/2014/main" val="10000"/>
                  </a:ext>
                </a:extLst>
              </a:tr>
              <a:tr h="396483">
                <a:tc>
                  <a:txBody>
                    <a:bodyPr/>
                    <a:lstStyle/>
                    <a:p>
                      <a:pPr algn="l" fontAlgn="b"/>
                      <a:r>
                        <a:rPr lang="es-MX" sz="1400" b="0" i="0" u="none" strike="noStrike" dirty="0">
                          <a:solidFill>
                            <a:schemeClr val="tx1"/>
                          </a:solidFill>
                          <a:effectLst/>
                          <a:latin typeface="Work Sans" pitchFamily="2" charset="0"/>
                          <a:hlinkClick r:id="rId5" action="ppaction://hlinksldjump">
                            <a:extLst>
                              <a:ext uri="{A12FA001-AC4F-418D-AE19-62706E023703}">
                                <ahyp:hlinkClr xmlns:ahyp="http://schemas.microsoft.com/office/drawing/2018/hyperlinkcolor" val="tx"/>
                              </a:ext>
                            </a:extLst>
                          </a:hlinkClick>
                        </a:rPr>
                        <a:t>Empoderamiento femenino desde los negocios verdes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96483">
                <a:tc>
                  <a:txBody>
                    <a:bodyPr/>
                    <a:lstStyle/>
                    <a:p>
                      <a:pPr algn="l" fontAlgn="b"/>
                      <a:r>
                        <a:rPr lang="es-MX" sz="1400" b="0" i="0" u="none" strike="noStrike" dirty="0">
                          <a:solidFill>
                            <a:schemeClr val="tx1"/>
                          </a:solidFill>
                          <a:effectLst/>
                          <a:latin typeface="Work Sans" pitchFamily="2" charset="0"/>
                          <a:hlinkClick r:id="rId3" action="ppaction://hlinksldjump">
                            <a:extLst>
                              <a:ext uri="{A12FA001-AC4F-418D-AE19-62706E023703}">
                                <ahyp:hlinkClr xmlns:ahyp="http://schemas.microsoft.com/office/drawing/2018/hyperlinkcolor" val="tx"/>
                              </a:ext>
                            </a:extLst>
                          </a:hlinkClick>
                        </a:rPr>
                        <a:t>Protectores de la seguridad vial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396483">
                <a:tc>
                  <a:txBody>
                    <a:bodyPr/>
                    <a:lstStyle/>
                    <a:p>
                      <a:pPr algn="l" fontAlgn="b"/>
                      <a:r>
                        <a:rPr lang="es-CO" sz="1400" b="0" i="0" u="none" strike="noStrike" dirty="0">
                          <a:solidFill>
                            <a:schemeClr val="tx1"/>
                          </a:solidFill>
                          <a:effectLst/>
                          <a:latin typeface="Work Sans" pitchFamily="2" charset="0"/>
                          <a:hlinkClick r:id="rId6" action="ppaction://hlinksldjump">
                            <a:extLst>
                              <a:ext uri="{A12FA001-AC4F-418D-AE19-62706E023703}">
                                <ahyp:hlinkClr xmlns:ahyp="http://schemas.microsoft.com/office/drawing/2018/hyperlinkcolor" val="tx"/>
                              </a:ext>
                            </a:extLst>
                          </a:hlinkClick>
                        </a:rPr>
                        <a:t>Taller escuelas verdes: Sembrando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2068653085"/>
                  </a:ext>
                </a:extLst>
              </a:tr>
              <a:tr h="396483">
                <a:tc>
                  <a:txBody>
                    <a:bodyPr/>
                    <a:lstStyle/>
                    <a:p>
                      <a:pPr algn="l" fontAlgn="b"/>
                      <a:r>
                        <a:rPr lang="es-CO" sz="1400" b="0" i="0" u="none" strike="noStrike" dirty="0">
                          <a:solidFill>
                            <a:schemeClr val="tx1"/>
                          </a:solidFill>
                          <a:effectLst/>
                          <a:latin typeface="Work Sans" pitchFamily="2" charset="0"/>
                          <a:hlinkClick r:id="rId7" action="ppaction://hlinksldjump">
                            <a:extLst>
                              <a:ext uri="{A12FA001-AC4F-418D-AE19-62706E023703}">
                                <ahyp:hlinkClr xmlns:ahyp="http://schemas.microsoft.com/office/drawing/2018/hyperlinkcolor" val="tx"/>
                              </a:ext>
                            </a:extLst>
                          </a:hlinkClick>
                        </a:rPr>
                        <a:t>Taller de escenarios prospectivos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133669655"/>
                  </a:ext>
                </a:extLst>
              </a:tr>
              <a:tr h="396483">
                <a:tc>
                  <a:txBody>
                    <a:bodyPr/>
                    <a:lstStyle/>
                    <a:p>
                      <a:pPr algn="l" fontAlgn="b"/>
                      <a:r>
                        <a:rPr lang="es-MX" sz="1400" b="0" i="0" u="none" strike="noStrike" dirty="0">
                          <a:solidFill>
                            <a:schemeClr val="tx1"/>
                          </a:solidFill>
                          <a:effectLst/>
                          <a:latin typeface="Work Sans" pitchFamily="2" charset="0"/>
                          <a:hlinkClick r:id="rId8" action="ppaction://hlinksldjump">
                            <a:extLst>
                              <a:ext uri="{A12FA001-AC4F-418D-AE19-62706E023703}">
                                <ahyp:hlinkClr xmlns:ahyp="http://schemas.microsoft.com/office/drawing/2018/hyperlinkcolor" val="tx"/>
                              </a:ext>
                            </a:extLst>
                          </a:hlinkClick>
                        </a:rPr>
                        <a:t>Capacitación en reconocimiento patrimonial y mediación comunitaria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4182677931"/>
                  </a:ext>
                </a:extLst>
              </a:tr>
              <a:tr h="396483">
                <a:tc>
                  <a:txBody>
                    <a:bodyPr/>
                    <a:lstStyle/>
                    <a:p>
                      <a:pPr algn="l" fontAlgn="b"/>
                      <a:r>
                        <a:rPr lang="es-CO" sz="1400" b="0" i="0" u="none" strike="noStrike" dirty="0">
                          <a:solidFill>
                            <a:schemeClr val="tx1"/>
                          </a:solidFill>
                          <a:effectLst/>
                          <a:latin typeface="Work Sans" pitchFamily="2" charset="0"/>
                          <a:hlinkClick r:id="rId9" action="ppaction://hlinksldjump">
                            <a:extLst>
                              <a:ext uri="{A12FA001-AC4F-418D-AE19-62706E023703}">
                                <ahyp:hlinkClr xmlns:ahyp="http://schemas.microsoft.com/office/drawing/2018/hyperlinkcolor" val="tx"/>
                              </a:ext>
                            </a:extLst>
                          </a:hlinkClick>
                        </a:rPr>
                        <a:t>Seguimiento de efectividad de actividades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42048486"/>
                  </a:ext>
                </a:extLst>
              </a:tr>
              <a:tr h="396483">
                <a:tc>
                  <a:txBody>
                    <a:bodyPr/>
                    <a:lstStyle/>
                    <a:p>
                      <a:pPr algn="l" fontAlgn="b"/>
                      <a:r>
                        <a:rPr lang="es-MX" sz="1400" b="0" i="0" u="none" strike="noStrike" dirty="0">
                          <a:solidFill>
                            <a:schemeClr val="tx1"/>
                          </a:solidFill>
                          <a:effectLst/>
                          <a:latin typeface="Work Sans" pitchFamily="2" charset="0"/>
                          <a:hlinkClick r:id="rId10" action="ppaction://hlinksldjump">
                            <a:extLst>
                              <a:ext uri="{A12FA001-AC4F-418D-AE19-62706E023703}">
                                <ahyp:hlinkClr xmlns:ahyp="http://schemas.microsoft.com/office/drawing/2018/hyperlinkcolor" val="tx"/>
                              </a:ext>
                            </a:extLst>
                          </a:hlinkClick>
                        </a:rPr>
                        <a:t>Recorramos el área de influencia del proyecto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3793999312"/>
                  </a:ext>
                </a:extLst>
              </a:tr>
              <a:tr h="396483">
                <a:tc>
                  <a:txBody>
                    <a:bodyPr/>
                    <a:lstStyle/>
                    <a:p>
                      <a:pPr algn="l" fontAlgn="b"/>
                      <a:r>
                        <a:rPr lang="es-CO" sz="1400" b="0" i="0" u="none" strike="noStrike" dirty="0">
                          <a:solidFill>
                            <a:schemeClr val="tx1"/>
                          </a:solidFill>
                          <a:effectLst/>
                          <a:latin typeface="Work Sans" pitchFamily="2" charset="0"/>
                          <a:hlinkClick r:id="rId11" action="ppaction://hlinksldjump">
                            <a:extLst>
                              <a:ext uri="{A12FA001-AC4F-418D-AE19-62706E023703}">
                                <ahyp:hlinkClr xmlns:ahyp="http://schemas.microsoft.com/office/drawing/2018/hyperlinkcolor" val="tx"/>
                              </a:ext>
                            </a:extLst>
                          </a:hlinkClick>
                        </a:rPr>
                        <a:t>Todos somos un equipo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10236235"/>
                  </a:ext>
                </a:extLst>
              </a:tr>
              <a:tr h="396483">
                <a:tc>
                  <a:txBody>
                    <a:bodyPr/>
                    <a:lstStyle/>
                    <a:p>
                      <a:pPr algn="l" fontAlgn="b"/>
                      <a:r>
                        <a:rPr lang="es-MX" sz="1400" b="0" i="0" u="none" strike="noStrike" dirty="0">
                          <a:solidFill>
                            <a:schemeClr val="tx1"/>
                          </a:solidFill>
                          <a:effectLst/>
                          <a:latin typeface="Work Sans" pitchFamily="2" charset="0"/>
                          <a:hlinkClick r:id="rId12" action="ppaction://hlinksldjump">
                            <a:extLst>
                              <a:ext uri="{A12FA001-AC4F-418D-AE19-62706E023703}">
                                <ahyp:hlinkClr xmlns:ahyp="http://schemas.microsoft.com/office/drawing/2018/hyperlinkcolor" val="tx"/>
                              </a:ext>
                            </a:extLst>
                          </a:hlinkClick>
                        </a:rPr>
                        <a:t>Pasa la voz y muévete seguro con INVÍAS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771627172"/>
                  </a:ext>
                </a:extLst>
              </a:tr>
              <a:tr h="396483">
                <a:tc>
                  <a:txBody>
                    <a:bodyPr/>
                    <a:lstStyle/>
                    <a:p>
                      <a:pPr algn="l" fontAlgn="b"/>
                      <a:r>
                        <a:rPr lang="es-CO" sz="1400" b="0" i="0" u="none" strike="noStrike" dirty="0">
                          <a:solidFill>
                            <a:schemeClr val="tx1"/>
                          </a:solidFill>
                          <a:effectLst/>
                          <a:latin typeface="Work Sans" pitchFamily="2" charset="0"/>
                          <a:hlinkClick r:id="rId13" action="ppaction://hlinksldjump">
                            <a:extLst>
                              <a:ext uri="{A12FA001-AC4F-418D-AE19-62706E023703}">
                                <ahyp:hlinkClr xmlns:ahyp="http://schemas.microsoft.com/office/drawing/2018/hyperlinkcolor" val="tx"/>
                              </a:ext>
                            </a:extLst>
                          </a:hlinkClick>
                        </a:rPr>
                        <a:t>Clasificados de obra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960706219"/>
                  </a:ext>
                </a:extLst>
              </a:tr>
              <a:tr h="396483">
                <a:tc>
                  <a:txBody>
                    <a:bodyPr/>
                    <a:lstStyle/>
                    <a:p>
                      <a:pPr algn="l" fontAlgn="b"/>
                      <a:r>
                        <a:rPr lang="es-MX"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Protocolo de identificación, caracterización y manejo de partes interesadas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3906036837"/>
                  </a:ext>
                </a:extLst>
              </a:tr>
              <a:tr h="396483">
                <a:tc>
                  <a:txBody>
                    <a:bodyPr/>
                    <a:lstStyle/>
                    <a:p>
                      <a:pPr algn="l" fontAlgn="b"/>
                      <a:r>
                        <a:rPr lang="es-CO"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Protocolo de acercamiento a grupos o minorías étnicas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175457552"/>
                  </a:ext>
                </a:extLst>
              </a:tr>
              <a:tr h="396483">
                <a:tc>
                  <a:txBody>
                    <a:bodyPr/>
                    <a:lstStyle/>
                    <a:p>
                      <a:pPr algn="l" fontAlgn="b"/>
                      <a:r>
                        <a:rPr lang="es-MX"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Protocolo de interlocución con los actores del AI</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625799248"/>
                  </a:ext>
                </a:extLst>
              </a:tr>
              <a:tr h="396483">
                <a:tc>
                  <a:txBody>
                    <a:bodyPr/>
                    <a:lstStyle/>
                    <a:p>
                      <a:pPr algn="l" fontAlgn="b"/>
                      <a:r>
                        <a:rPr lang="es-MX"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Guía de manejo de los medios de comunicación local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l" defTabSz="960120" rtl="0" eaLnBrk="1" fontAlgn="b" latinLnBrk="0" hangingPunct="1">
                        <a:spcBef>
                          <a:spcPts val="0"/>
                        </a:spcBef>
                        <a:spcAft>
                          <a:spcPts val="0"/>
                        </a:spcAft>
                        <a:buNone/>
                      </a:pPr>
                      <a:endParaRPr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l" defTabSz="960120" rtl="0" eaLnBrk="1" fontAlgn="b" latinLnBrk="0" hangingPunct="1">
                        <a:spcBef>
                          <a:spcPts val="0"/>
                        </a:spcBef>
                        <a:spcAft>
                          <a:spcPts val="0"/>
                        </a:spcAft>
                        <a:buNone/>
                      </a:pPr>
                      <a:endParaRPr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fontAlgn="b" latinLnBrk="0" hangingPunct="1">
                        <a:spcBef>
                          <a:spcPts val="0"/>
                        </a:spcBef>
                        <a:spcAft>
                          <a:spcPts val="0"/>
                        </a:spcAft>
                        <a:buNone/>
                      </a:pPr>
                      <a:r>
                        <a:rPr lang="es-MX"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rPr>
                        <a:t>X</a:t>
                      </a:r>
                      <a:endParaRPr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fontAlgn="b" latinLnBrk="0" hangingPunct="1">
                        <a:spcBef>
                          <a:spcPts val="0"/>
                        </a:spcBef>
                        <a:spcAft>
                          <a:spcPts val="0"/>
                        </a:spcAft>
                        <a:buNone/>
                      </a:pPr>
                      <a:r>
                        <a:rPr lang="es-MX"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rPr>
                        <a:t>X</a:t>
                      </a:r>
                      <a:endParaRPr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fontAlgn="b" latinLnBrk="0" hangingPunct="1">
                        <a:spcBef>
                          <a:spcPts val="0"/>
                        </a:spcBef>
                        <a:spcAft>
                          <a:spcPts val="0"/>
                        </a:spcAft>
                        <a:buNone/>
                      </a:pPr>
                      <a:r>
                        <a:rPr lang="es-MX"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rPr>
                        <a:t>X</a:t>
                      </a:r>
                      <a:endParaRPr sz="1200" b="0" i="0" u="none" strike="noStrike" kern="1200" dirty="0">
                        <a:solidFill>
                          <a:schemeClr val="tx1"/>
                        </a:solidFill>
                        <a:effectLst/>
                        <a:latin typeface="Poppins" panose="00000500000000000000" pitchFamily="2" charset="0"/>
                        <a:ea typeface="+mn-ea"/>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267374049"/>
                  </a:ext>
                </a:extLst>
              </a:tr>
              <a:tr h="396483">
                <a:tc>
                  <a:txBody>
                    <a:bodyPr/>
                    <a:lstStyle/>
                    <a:p>
                      <a:pPr algn="l" fontAlgn="b"/>
                      <a:r>
                        <a:rPr lang="es-MX" sz="1400" b="0" i="0" u="none" strike="noStrike" dirty="0">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Contratación de mano de obra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1514172657"/>
                  </a:ext>
                </a:extLst>
              </a:tr>
              <a:tr h="396483">
                <a:tc>
                  <a:txBody>
                    <a:bodyPr/>
                    <a:lstStyle/>
                    <a:p>
                      <a:pPr algn="l" fontAlgn="b"/>
                      <a:r>
                        <a:rPr lang="es-MX" sz="1400" b="0" i="0" u="none" strike="noStrike" dirty="0">
                          <a:solidFill>
                            <a:schemeClr val="tx1"/>
                          </a:solidFill>
                          <a:effectLst/>
                          <a:latin typeface="Work Sans" pitchFamily="2" charset="0"/>
                          <a:hlinkClick r:id="rId19" action="ppaction://hlinksldjump">
                            <a:extLst>
                              <a:ext uri="{A12FA001-AC4F-418D-AE19-62706E023703}">
                                <ahyp:hlinkClr xmlns:ahyp="http://schemas.microsoft.com/office/drawing/2018/hyperlinkcolor" val="tx"/>
                              </a:ext>
                            </a:extLst>
                          </a:hlinkClick>
                        </a:rPr>
                        <a:t>Taller para la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79912219"/>
                  </a:ext>
                </a:extLst>
              </a:tr>
            </a:tbl>
          </a:graphicData>
        </a:graphic>
      </p:graphicFrame>
      <p:grpSp>
        <p:nvGrpSpPr>
          <p:cNvPr id="4" name="Grupo 3">
            <a:extLst>
              <a:ext uri="{FF2B5EF4-FFF2-40B4-BE49-F238E27FC236}">
                <a16:creationId xmlns:a16="http://schemas.microsoft.com/office/drawing/2014/main" id="{C5C1C453-DB82-E615-68AF-96AA52DE7A57}"/>
              </a:ext>
            </a:extLst>
          </p:cNvPr>
          <p:cNvGrpSpPr/>
          <p:nvPr/>
        </p:nvGrpSpPr>
        <p:grpSpPr>
          <a:xfrm>
            <a:off x="8954136" y="8533931"/>
            <a:ext cx="608963" cy="569739"/>
            <a:chOff x="3162170" y="1092042"/>
            <a:chExt cx="6462846" cy="6868114"/>
          </a:xfrm>
        </p:grpSpPr>
        <p:sp>
          <p:nvSpPr>
            <p:cNvPr id="7" name="Rectángulo 6">
              <a:extLst>
                <a:ext uri="{FF2B5EF4-FFF2-40B4-BE49-F238E27FC236}">
                  <a16:creationId xmlns:a16="http://schemas.microsoft.com/office/drawing/2014/main" id="{F91B3247-6B6A-FE65-28AF-BEBB0E2A70C4}"/>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 name="Rectángulo 7">
              <a:extLst>
                <a:ext uri="{FF2B5EF4-FFF2-40B4-BE49-F238E27FC236}">
                  <a16:creationId xmlns:a16="http://schemas.microsoft.com/office/drawing/2014/main" id="{6D4B5F59-D64D-36A4-BBF4-7140CCF22A32}"/>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extLst>
                <a:ext uri="{FF2B5EF4-FFF2-40B4-BE49-F238E27FC236}">
                  <a16:creationId xmlns:a16="http://schemas.microsoft.com/office/drawing/2014/main" id="{E31BDD58-7EAB-3FE2-611E-5E7F7F10D639}"/>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0" name="Rectángulo 9">
              <a:hlinkClick r:id="rId20" action="ppaction://hlinksldjump"/>
              <a:extLst>
                <a:ext uri="{FF2B5EF4-FFF2-40B4-BE49-F238E27FC236}">
                  <a16:creationId xmlns:a16="http://schemas.microsoft.com/office/drawing/2014/main" id="{4B70DB40-5ABE-9325-C87F-494B93B4AF49}"/>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30" name="Rectángulo 29">
              <a:extLst>
                <a:ext uri="{FF2B5EF4-FFF2-40B4-BE49-F238E27FC236}">
                  <a16:creationId xmlns:a16="http://schemas.microsoft.com/office/drawing/2014/main" id="{A5F7F545-B0AA-450A-B637-7F9F602E96F7}"/>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2" name="Grupo 31">
              <a:extLst>
                <a:ext uri="{FF2B5EF4-FFF2-40B4-BE49-F238E27FC236}">
                  <a16:creationId xmlns:a16="http://schemas.microsoft.com/office/drawing/2014/main" id="{FA5A4B6B-0F0F-4B33-A78C-9518FD614F60}"/>
                </a:ext>
              </a:extLst>
            </p:cNvPr>
            <p:cNvGrpSpPr/>
            <p:nvPr/>
          </p:nvGrpSpPr>
          <p:grpSpPr>
            <a:xfrm>
              <a:off x="3162170" y="3400662"/>
              <a:ext cx="3780000" cy="3780000"/>
              <a:chOff x="2708595" y="2775804"/>
              <a:chExt cx="2221200" cy="2221200"/>
            </a:xfrm>
            <a:solidFill>
              <a:srgbClr val="6699FF"/>
            </a:solidFill>
          </p:grpSpPr>
          <p:sp>
            <p:nvSpPr>
              <p:cNvPr id="42" name="Rectángulo 41">
                <a:extLst>
                  <a:ext uri="{FF2B5EF4-FFF2-40B4-BE49-F238E27FC236}">
                    <a16:creationId xmlns:a16="http://schemas.microsoft.com/office/drawing/2014/main" id="{4BB3F345-40CF-1354-7101-931B4CAEF4D3}"/>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46" name="Imagen 45">
                <a:extLst>
                  <a:ext uri="{FF2B5EF4-FFF2-40B4-BE49-F238E27FC236}">
                    <a16:creationId xmlns:a16="http://schemas.microsoft.com/office/drawing/2014/main" id="{5EBD3E35-4EA1-A719-7451-AD6F57599042}"/>
                  </a:ext>
                </a:extLst>
              </p:cNvPr>
              <p:cNvPicPr>
                <a:picLocks noChangeAspect="1"/>
              </p:cNvPicPr>
              <p:nvPr/>
            </p:nvPicPr>
            <p:blipFill>
              <a:blip r:embed="rId21">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56" name="CuadroTexto 55">
            <a:extLst>
              <a:ext uri="{FF2B5EF4-FFF2-40B4-BE49-F238E27FC236}">
                <a16:creationId xmlns:a16="http://schemas.microsoft.com/office/drawing/2014/main" id="{B5C06BE8-32F9-4F35-D63E-AD2493E4FEEC}"/>
              </a:ext>
            </a:extLst>
          </p:cNvPr>
          <p:cNvSpPr txBox="1"/>
          <p:nvPr/>
        </p:nvSpPr>
        <p:spPr>
          <a:xfrm>
            <a:off x="8560744" y="9084599"/>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pic>
        <p:nvPicPr>
          <p:cNvPr id="68" name="Imagen 54" descr="Imagen que contiene firmar, calle, palo, alimentos&#10;&#10;Descripción generada automáticamente">
            <a:hlinkClick r:id="rId22" action="ppaction://hlinksldjump"/>
            <a:extLst>
              <a:ext uri="{FF2B5EF4-FFF2-40B4-BE49-F238E27FC236}">
                <a16:creationId xmlns:a16="http://schemas.microsoft.com/office/drawing/2014/main" id="{B0587E68-0E5F-6D59-1B6A-DFD48FF7C785}"/>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grpSp>
        <p:nvGrpSpPr>
          <p:cNvPr id="70" name="Grupo 2">
            <a:extLst>
              <a:ext uri="{FF2B5EF4-FFF2-40B4-BE49-F238E27FC236}">
                <a16:creationId xmlns:a16="http://schemas.microsoft.com/office/drawing/2014/main" id="{E3C9EEB3-E272-220F-263F-D17EAEAAACC1}"/>
              </a:ext>
            </a:extLst>
          </p:cNvPr>
          <p:cNvGrpSpPr/>
          <p:nvPr/>
        </p:nvGrpSpPr>
        <p:grpSpPr>
          <a:xfrm>
            <a:off x="1031971" y="3604937"/>
            <a:ext cx="1149120" cy="1149120"/>
            <a:chOff x="6056787" y="1346133"/>
            <a:chExt cx="820800" cy="820800"/>
          </a:xfrm>
        </p:grpSpPr>
        <p:sp>
          <p:nvSpPr>
            <p:cNvPr id="72" name="Elipse 22">
              <a:extLst>
                <a:ext uri="{FF2B5EF4-FFF2-40B4-BE49-F238E27FC236}">
                  <a16:creationId xmlns:a16="http://schemas.microsoft.com/office/drawing/2014/main" id="{57972822-7F9B-B3BB-12A6-3C1513DBE63D}"/>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3" name="Google Shape;9696;p98">
              <a:extLst>
                <a:ext uri="{FF2B5EF4-FFF2-40B4-BE49-F238E27FC236}">
                  <a16:creationId xmlns:a16="http://schemas.microsoft.com/office/drawing/2014/main" id="{A63AA753-9217-2348-5301-5C7D97A54F3D}"/>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74" name="Google Shape;9697;p98">
                <a:extLst>
                  <a:ext uri="{FF2B5EF4-FFF2-40B4-BE49-F238E27FC236}">
                    <a16:creationId xmlns:a16="http://schemas.microsoft.com/office/drawing/2014/main" id="{A235C268-01FC-74BE-DBDC-F87A8D579DB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698;p98">
                <a:extLst>
                  <a:ext uri="{FF2B5EF4-FFF2-40B4-BE49-F238E27FC236}">
                    <a16:creationId xmlns:a16="http://schemas.microsoft.com/office/drawing/2014/main" id="{79254963-9481-1A25-702E-727F46E4C7E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699;p98">
                <a:extLst>
                  <a:ext uri="{FF2B5EF4-FFF2-40B4-BE49-F238E27FC236}">
                    <a16:creationId xmlns:a16="http://schemas.microsoft.com/office/drawing/2014/main" id="{BFD1C8D8-56FE-546F-5523-D56D3A754560}"/>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7" name="Google Shape;9700;p98">
                <a:hlinkClick r:id="rId20" action="ppaction://hlinksldjump"/>
                <a:extLst>
                  <a:ext uri="{FF2B5EF4-FFF2-40B4-BE49-F238E27FC236}">
                    <a16:creationId xmlns:a16="http://schemas.microsoft.com/office/drawing/2014/main" id="{3E595952-336B-37A2-18D9-BFC006B34BD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8" name="Google Shape;9701;p98">
                <a:extLst>
                  <a:ext uri="{FF2B5EF4-FFF2-40B4-BE49-F238E27FC236}">
                    <a16:creationId xmlns:a16="http://schemas.microsoft.com/office/drawing/2014/main" id="{884CE4DB-C51E-4D7F-FABC-64EBAC95FC3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9" name="Google Shape;9702;p98">
                <a:extLst>
                  <a:ext uri="{FF2B5EF4-FFF2-40B4-BE49-F238E27FC236}">
                    <a16:creationId xmlns:a16="http://schemas.microsoft.com/office/drawing/2014/main" id="{382A3316-F41D-1D7F-799D-6EB86BC6B69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80" name="Imagen 43" descr="Imagen que contiene Icono&#10;&#10;Descripción generada automáticamente">
            <a:hlinkClick r:id="rId24" action="ppaction://hlinksldjump"/>
            <a:extLst>
              <a:ext uri="{FF2B5EF4-FFF2-40B4-BE49-F238E27FC236}">
                <a16:creationId xmlns:a16="http://schemas.microsoft.com/office/drawing/2014/main" id="{A4ACD8EF-5947-07D5-30CA-D7D82207AEE7}"/>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81" name="Imagen 44" descr="Icono&#10;&#10;Descripción generada automáticamente">
            <a:hlinkClick r:id="rId26" action="ppaction://hlinksldjump"/>
            <a:extLst>
              <a:ext uri="{FF2B5EF4-FFF2-40B4-BE49-F238E27FC236}">
                <a16:creationId xmlns:a16="http://schemas.microsoft.com/office/drawing/2014/main" id="{4217B40A-529D-6335-5965-3FD21EB5906C}"/>
              </a:ext>
            </a:extLst>
          </p:cNvPr>
          <p:cNvPicPr>
            <a:picLocks noChangeAspect="1"/>
          </p:cNvPicPr>
          <p:nvPr/>
        </p:nvPicPr>
        <p:blipFill>
          <a:blip r:embed="rId27">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82" name="Google Shape;11648;p101">
            <a:hlinkClick r:id="rId28" action="ppaction://hlinksldjump"/>
            <a:extLst>
              <a:ext uri="{FF2B5EF4-FFF2-40B4-BE49-F238E27FC236}">
                <a16:creationId xmlns:a16="http://schemas.microsoft.com/office/drawing/2014/main" id="{790B4506-0D5A-2B66-3267-6433A0F25C2C}"/>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83" name="Imagen 173" descr="Icono&#10;&#10;Descripción generada automáticamente">
            <a:hlinkClick r:id="rId29" action="ppaction://hlinksldjump"/>
            <a:extLst>
              <a:ext uri="{FF2B5EF4-FFF2-40B4-BE49-F238E27FC236}">
                <a16:creationId xmlns:a16="http://schemas.microsoft.com/office/drawing/2014/main" id="{4A52763B-83BC-E52B-8E31-E55358D19DE4}"/>
              </a:ext>
            </a:extLst>
          </p:cNvPr>
          <p:cNvPicPr>
            <a:picLocks noChangeAspect="1"/>
          </p:cNvPicPr>
          <p:nvPr/>
        </p:nvPicPr>
        <p:blipFill>
          <a:blip r:embed="rId30">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sp>
        <p:nvSpPr>
          <p:cNvPr id="31" name="CuadroTexto 30">
            <a:extLst>
              <a:ext uri="{FF2B5EF4-FFF2-40B4-BE49-F238E27FC236}">
                <a16:creationId xmlns:a16="http://schemas.microsoft.com/office/drawing/2014/main" id="{A08F0828-AA79-E38B-426B-119AF6194700}"/>
              </a:ext>
            </a:extLst>
          </p:cNvPr>
          <p:cNvSpPr txBox="1"/>
          <p:nvPr/>
        </p:nvSpPr>
        <p:spPr>
          <a:xfrm>
            <a:off x="15849600" y="914615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33" name="Flecha: a la derecha 32">
            <a:hlinkClick r:id="rId31" action="ppaction://hlinksldjump"/>
            <a:extLst>
              <a:ext uri="{FF2B5EF4-FFF2-40B4-BE49-F238E27FC236}">
                <a16:creationId xmlns:a16="http://schemas.microsoft.com/office/drawing/2014/main" id="{D3BD7A34-4717-E5D3-305D-34A5DC222D56}"/>
              </a:ext>
            </a:extLst>
          </p:cNvPr>
          <p:cNvSpPr/>
          <p:nvPr/>
        </p:nvSpPr>
        <p:spPr>
          <a:xfrm>
            <a:off x="16365472" y="880202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18" name="Forma libre: forma 60">
            <a:extLst>
              <a:ext uri="{FF2B5EF4-FFF2-40B4-BE49-F238E27FC236}">
                <a16:creationId xmlns:a16="http://schemas.microsoft.com/office/drawing/2014/main" id="{C4766A93-1D45-B23C-BCC0-313375A6A20E}"/>
              </a:ext>
            </a:extLst>
          </p:cNvPr>
          <p:cNvSpPr/>
          <p:nvPr/>
        </p:nvSpPr>
        <p:spPr>
          <a:xfrm rot="16200000">
            <a:off x="-4110066" y="4076731"/>
            <a:ext cx="9622635" cy="144865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5682914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25682914 w 40705200"/>
              <a:gd name="connsiteY7" fmla="*/ 1088133 h 1088133"/>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0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6531427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19151487 w 19441773"/>
              <a:gd name="connsiteY0" fmla="*/ 1160704 h 1160704"/>
              <a:gd name="connsiteX1" fmla="*/ 9439802 w 19441773"/>
              <a:gd name="connsiteY1" fmla="*/ 1088132 h 1160704"/>
              <a:gd name="connsiteX2" fmla="*/ 8775843 w 19441773"/>
              <a:gd name="connsiteY2" fmla="*/ 701357 h 1160704"/>
              <a:gd name="connsiteX3" fmla="*/ 8154644 w 19441773"/>
              <a:gd name="connsiteY3" fmla="*/ 1088132 h 1160704"/>
              <a:gd name="connsiteX4" fmla="*/ 0 w 19441773"/>
              <a:gd name="connsiteY4" fmla="*/ 1088132 h 1160704"/>
              <a:gd name="connsiteX5" fmla="*/ 2830286 w 19441773"/>
              <a:gd name="connsiteY5" fmla="*/ 72571 h 1160704"/>
              <a:gd name="connsiteX6" fmla="*/ 19441773 w 19441773"/>
              <a:gd name="connsiteY6" fmla="*/ 0 h 1160704"/>
              <a:gd name="connsiteX7" fmla="*/ 19151487 w 19441773"/>
              <a:gd name="connsiteY7" fmla="*/ 1160704 h 1160704"/>
              <a:gd name="connsiteX0" fmla="*/ 16321201 w 16611487"/>
              <a:gd name="connsiteY0" fmla="*/ 1160704 h 1160704"/>
              <a:gd name="connsiteX1" fmla="*/ 6609516 w 16611487"/>
              <a:gd name="connsiteY1" fmla="*/ 1088132 h 1160704"/>
              <a:gd name="connsiteX2" fmla="*/ 5945557 w 16611487"/>
              <a:gd name="connsiteY2" fmla="*/ 701357 h 1160704"/>
              <a:gd name="connsiteX3" fmla="*/ 5324358 w 16611487"/>
              <a:gd name="connsiteY3" fmla="*/ 1088132 h 1160704"/>
              <a:gd name="connsiteX4" fmla="*/ 1596569 w 16611487"/>
              <a:gd name="connsiteY4" fmla="*/ 1088132 h 1160704"/>
              <a:gd name="connsiteX5" fmla="*/ 0 w 16611487"/>
              <a:gd name="connsiteY5" fmla="*/ 72571 h 1160704"/>
              <a:gd name="connsiteX6" fmla="*/ 16611487 w 16611487"/>
              <a:gd name="connsiteY6" fmla="*/ 0 h 1160704"/>
              <a:gd name="connsiteX7" fmla="*/ 16321201 w 16611487"/>
              <a:gd name="connsiteY7" fmla="*/ 1160704 h 1160704"/>
              <a:gd name="connsiteX0" fmla="*/ 14942346 w 15232632"/>
              <a:gd name="connsiteY0" fmla="*/ 1160704 h 1160704"/>
              <a:gd name="connsiteX1" fmla="*/ 5230661 w 15232632"/>
              <a:gd name="connsiteY1" fmla="*/ 1088132 h 1160704"/>
              <a:gd name="connsiteX2" fmla="*/ 4566702 w 15232632"/>
              <a:gd name="connsiteY2" fmla="*/ 701357 h 1160704"/>
              <a:gd name="connsiteX3" fmla="*/ 3945503 w 15232632"/>
              <a:gd name="connsiteY3" fmla="*/ 1088132 h 1160704"/>
              <a:gd name="connsiteX4" fmla="*/ 217714 w 15232632"/>
              <a:gd name="connsiteY4" fmla="*/ 1088132 h 1160704"/>
              <a:gd name="connsiteX5" fmla="*/ 0 w 15232632"/>
              <a:gd name="connsiteY5" fmla="*/ 72571 h 1160704"/>
              <a:gd name="connsiteX6" fmla="*/ 15232632 w 15232632"/>
              <a:gd name="connsiteY6" fmla="*/ 0 h 1160704"/>
              <a:gd name="connsiteX7" fmla="*/ 14942346 w 15232632"/>
              <a:gd name="connsiteY7" fmla="*/ 1160704 h 1160704"/>
              <a:gd name="connsiteX0" fmla="*/ 14724632 w 15014918"/>
              <a:gd name="connsiteY0" fmla="*/ 1160704 h 1160704"/>
              <a:gd name="connsiteX1" fmla="*/ 5012947 w 15014918"/>
              <a:gd name="connsiteY1" fmla="*/ 1088132 h 1160704"/>
              <a:gd name="connsiteX2" fmla="*/ 4348988 w 15014918"/>
              <a:gd name="connsiteY2" fmla="*/ 701357 h 1160704"/>
              <a:gd name="connsiteX3" fmla="*/ 3727789 w 15014918"/>
              <a:gd name="connsiteY3" fmla="*/ 1088132 h 1160704"/>
              <a:gd name="connsiteX4" fmla="*/ 0 w 15014918"/>
              <a:gd name="connsiteY4" fmla="*/ 1088132 h 1160704"/>
              <a:gd name="connsiteX5" fmla="*/ 449036 w 15014918"/>
              <a:gd name="connsiteY5" fmla="*/ 58964 h 1160704"/>
              <a:gd name="connsiteX6" fmla="*/ 15014918 w 15014918"/>
              <a:gd name="connsiteY6" fmla="*/ 0 h 1160704"/>
              <a:gd name="connsiteX7" fmla="*/ 14724632 w 15014918"/>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2833238 w 14565882"/>
              <a:gd name="connsiteY0" fmla="*/ 1133490 h 1133490"/>
              <a:gd name="connsiteX1" fmla="*/ 4563911 w 14565882"/>
              <a:gd name="connsiteY1" fmla="*/ 1088132 h 1133490"/>
              <a:gd name="connsiteX2" fmla="*/ 3899952 w 14565882"/>
              <a:gd name="connsiteY2" fmla="*/ 701357 h 1133490"/>
              <a:gd name="connsiteX3" fmla="*/ 3278753 w 14565882"/>
              <a:gd name="connsiteY3" fmla="*/ 1088132 h 1133490"/>
              <a:gd name="connsiteX4" fmla="*/ 27214 w 14565882"/>
              <a:gd name="connsiteY4" fmla="*/ 1088132 h 1133490"/>
              <a:gd name="connsiteX5" fmla="*/ 0 w 14565882"/>
              <a:gd name="connsiteY5" fmla="*/ 58964 h 1133490"/>
              <a:gd name="connsiteX6" fmla="*/ 14565882 w 14565882"/>
              <a:gd name="connsiteY6" fmla="*/ 0 h 1133490"/>
              <a:gd name="connsiteX7" fmla="*/ 12833238 w 14565882"/>
              <a:gd name="connsiteY7" fmla="*/ 1133490 h 1133490"/>
              <a:gd name="connsiteX0" fmla="*/ 12833238 w 12833238"/>
              <a:gd name="connsiteY0" fmla="*/ 1106276 h 1106276"/>
              <a:gd name="connsiteX1" fmla="*/ 4563911 w 12833238"/>
              <a:gd name="connsiteY1" fmla="*/ 1060918 h 1106276"/>
              <a:gd name="connsiteX2" fmla="*/ 3899952 w 12833238"/>
              <a:gd name="connsiteY2" fmla="*/ 674143 h 1106276"/>
              <a:gd name="connsiteX3" fmla="*/ 3278753 w 12833238"/>
              <a:gd name="connsiteY3" fmla="*/ 1060918 h 1106276"/>
              <a:gd name="connsiteX4" fmla="*/ 27214 w 12833238"/>
              <a:gd name="connsiteY4" fmla="*/ 1060918 h 1106276"/>
              <a:gd name="connsiteX5" fmla="*/ 0 w 12833238"/>
              <a:gd name="connsiteY5" fmla="*/ 31750 h 1106276"/>
              <a:gd name="connsiteX6" fmla="*/ 7000311 w 12833238"/>
              <a:gd name="connsiteY6" fmla="*/ 0 h 1106276"/>
              <a:gd name="connsiteX7" fmla="*/ 12833238 w 12833238"/>
              <a:gd name="connsiteY7" fmla="*/ 1106276 h 1106276"/>
              <a:gd name="connsiteX0" fmla="*/ 6900523 w 7000311"/>
              <a:gd name="connsiteY0" fmla="*/ 1051847 h 1061966"/>
              <a:gd name="connsiteX1" fmla="*/ 4563911 w 7000311"/>
              <a:gd name="connsiteY1" fmla="*/ 1060918 h 1061966"/>
              <a:gd name="connsiteX2" fmla="*/ 3899952 w 7000311"/>
              <a:gd name="connsiteY2" fmla="*/ 674143 h 1061966"/>
              <a:gd name="connsiteX3" fmla="*/ 3278753 w 7000311"/>
              <a:gd name="connsiteY3" fmla="*/ 1060918 h 1061966"/>
              <a:gd name="connsiteX4" fmla="*/ 27214 w 7000311"/>
              <a:gd name="connsiteY4" fmla="*/ 1060918 h 1061966"/>
              <a:gd name="connsiteX5" fmla="*/ 0 w 7000311"/>
              <a:gd name="connsiteY5" fmla="*/ 31750 h 1061966"/>
              <a:gd name="connsiteX6" fmla="*/ 7000311 w 7000311"/>
              <a:gd name="connsiteY6" fmla="*/ 0 h 1061966"/>
              <a:gd name="connsiteX7" fmla="*/ 6900523 w 7000311"/>
              <a:gd name="connsiteY7" fmla="*/ 1051847 h 1061966"/>
              <a:gd name="connsiteX0" fmla="*/ 6900523 w 6900523"/>
              <a:gd name="connsiteY0" fmla="*/ 1051847 h 1061966"/>
              <a:gd name="connsiteX1" fmla="*/ 4563911 w 6900523"/>
              <a:gd name="connsiteY1" fmla="*/ 1060918 h 1061966"/>
              <a:gd name="connsiteX2" fmla="*/ 3899952 w 6900523"/>
              <a:gd name="connsiteY2" fmla="*/ 674143 h 1061966"/>
              <a:gd name="connsiteX3" fmla="*/ 3278753 w 6900523"/>
              <a:gd name="connsiteY3" fmla="*/ 1060918 h 1061966"/>
              <a:gd name="connsiteX4" fmla="*/ 27214 w 6900523"/>
              <a:gd name="connsiteY4" fmla="*/ 1060918 h 1061966"/>
              <a:gd name="connsiteX5" fmla="*/ 0 w 6900523"/>
              <a:gd name="connsiteY5" fmla="*/ 31750 h 1061966"/>
              <a:gd name="connsiteX6" fmla="*/ 6864240 w 6900523"/>
              <a:gd name="connsiteY6" fmla="*/ 0 h 1061966"/>
              <a:gd name="connsiteX7" fmla="*/ 6900523 w 6900523"/>
              <a:gd name="connsiteY7" fmla="*/ 1051847 h 1061966"/>
              <a:gd name="connsiteX0" fmla="*/ 6886918 w 6886918"/>
              <a:gd name="connsiteY0" fmla="*/ 1051846 h 1061966"/>
              <a:gd name="connsiteX1" fmla="*/ 4563911 w 6886918"/>
              <a:gd name="connsiteY1" fmla="*/ 1060918 h 1061966"/>
              <a:gd name="connsiteX2" fmla="*/ 3899952 w 6886918"/>
              <a:gd name="connsiteY2" fmla="*/ 674143 h 1061966"/>
              <a:gd name="connsiteX3" fmla="*/ 3278753 w 6886918"/>
              <a:gd name="connsiteY3" fmla="*/ 1060918 h 1061966"/>
              <a:gd name="connsiteX4" fmla="*/ 27214 w 6886918"/>
              <a:gd name="connsiteY4" fmla="*/ 1060918 h 1061966"/>
              <a:gd name="connsiteX5" fmla="*/ 0 w 6886918"/>
              <a:gd name="connsiteY5" fmla="*/ 31750 h 1061966"/>
              <a:gd name="connsiteX6" fmla="*/ 6864240 w 6886918"/>
              <a:gd name="connsiteY6" fmla="*/ 0 h 1061966"/>
              <a:gd name="connsiteX7" fmla="*/ 6886918 w 6886918"/>
              <a:gd name="connsiteY7" fmla="*/ 1051846 h 1061966"/>
              <a:gd name="connsiteX0" fmla="*/ 6886918 w 6886918"/>
              <a:gd name="connsiteY0" fmla="*/ 1024632 h 1034752"/>
              <a:gd name="connsiteX1" fmla="*/ 4563911 w 6886918"/>
              <a:gd name="connsiteY1" fmla="*/ 1033704 h 1034752"/>
              <a:gd name="connsiteX2" fmla="*/ 3899952 w 6886918"/>
              <a:gd name="connsiteY2" fmla="*/ 646929 h 1034752"/>
              <a:gd name="connsiteX3" fmla="*/ 3278753 w 6886918"/>
              <a:gd name="connsiteY3" fmla="*/ 1033704 h 1034752"/>
              <a:gd name="connsiteX4" fmla="*/ 27214 w 6886918"/>
              <a:gd name="connsiteY4" fmla="*/ 1033704 h 1034752"/>
              <a:gd name="connsiteX5" fmla="*/ 0 w 6886918"/>
              <a:gd name="connsiteY5" fmla="*/ 4536 h 1034752"/>
              <a:gd name="connsiteX6" fmla="*/ 6877847 w 6886918"/>
              <a:gd name="connsiteY6" fmla="*/ 0 h 1034752"/>
              <a:gd name="connsiteX7" fmla="*/ 6886918 w 6886918"/>
              <a:gd name="connsiteY7" fmla="*/ 1024632 h 1034752"/>
              <a:gd name="connsiteX0" fmla="*/ 6873311 w 6873311"/>
              <a:gd name="connsiteY0" fmla="*/ 1024632 h 1034752"/>
              <a:gd name="connsiteX1" fmla="*/ 4550304 w 6873311"/>
              <a:gd name="connsiteY1" fmla="*/ 1033704 h 1034752"/>
              <a:gd name="connsiteX2" fmla="*/ 3886345 w 6873311"/>
              <a:gd name="connsiteY2" fmla="*/ 646929 h 1034752"/>
              <a:gd name="connsiteX3" fmla="*/ 3265146 w 6873311"/>
              <a:gd name="connsiteY3" fmla="*/ 1033704 h 1034752"/>
              <a:gd name="connsiteX4" fmla="*/ 13607 w 6873311"/>
              <a:gd name="connsiteY4" fmla="*/ 1033704 h 1034752"/>
              <a:gd name="connsiteX5" fmla="*/ 0 w 6873311"/>
              <a:gd name="connsiteY5" fmla="*/ 18143 h 1034752"/>
              <a:gd name="connsiteX6" fmla="*/ 6864240 w 6873311"/>
              <a:gd name="connsiteY6" fmla="*/ 0 h 1034752"/>
              <a:gd name="connsiteX7" fmla="*/ 6873311 w 6873311"/>
              <a:gd name="connsiteY7" fmla="*/ 1024632 h 103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3311" h="1034752">
                <a:moveTo>
                  <a:pt x="6873311" y="1024632"/>
                </a:moveTo>
                <a:lnTo>
                  <a:pt x="4550304" y="1033704"/>
                </a:lnTo>
                <a:cubicBezTo>
                  <a:pt x="4327295" y="1058090"/>
                  <a:pt x="4349683" y="649044"/>
                  <a:pt x="3886345" y="646929"/>
                </a:cubicBezTo>
                <a:cubicBezTo>
                  <a:pt x="3423007" y="644814"/>
                  <a:pt x="3520748" y="1032053"/>
                  <a:pt x="3265146" y="1033704"/>
                </a:cubicBezTo>
                <a:lnTo>
                  <a:pt x="13607" y="1033704"/>
                </a:lnTo>
                <a:lnTo>
                  <a:pt x="0" y="18143"/>
                </a:lnTo>
                <a:lnTo>
                  <a:pt x="6864240" y="0"/>
                </a:lnTo>
                <a:cubicBezTo>
                  <a:pt x="6867264" y="341544"/>
                  <a:pt x="6870287" y="683088"/>
                  <a:pt x="6873311" y="1024632"/>
                </a:cubicBezTo>
                <a:close/>
              </a:path>
            </a:pathLst>
          </a:custGeom>
          <a:solidFill>
            <a:srgbClr val="E3141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24" name="Imagen 173" descr="Icono&#10;&#10;Descripción generada automáticamente">
            <a:hlinkClick r:id="rId29" action="ppaction://hlinksldjump"/>
            <a:extLst>
              <a:ext uri="{FF2B5EF4-FFF2-40B4-BE49-F238E27FC236}">
                <a16:creationId xmlns:a16="http://schemas.microsoft.com/office/drawing/2014/main" id="{E648535D-E2B6-8E03-410C-E6639DBEECFD}"/>
              </a:ext>
            </a:extLst>
          </p:cNvPr>
          <p:cNvPicPr>
            <a:picLocks noChangeAspect="1"/>
          </p:cNvPicPr>
          <p:nvPr/>
        </p:nvPicPr>
        <p:blipFill>
          <a:blip r:embed="rId30">
            <a:biLevel thresh="25000"/>
            <a:extLst>
              <a:ext uri="{28A0092B-C50C-407E-A947-70E740481C1C}">
                <a14:useLocalDpi xmlns:a14="http://schemas.microsoft.com/office/drawing/2010/main" val="0"/>
              </a:ext>
            </a:extLst>
          </a:blip>
          <a:stretch>
            <a:fillRect/>
          </a:stretch>
        </p:blipFill>
        <p:spPr>
          <a:xfrm>
            <a:off x="482089" y="1077756"/>
            <a:ext cx="620691" cy="527585"/>
          </a:xfrm>
          <a:prstGeom prst="rect">
            <a:avLst/>
          </a:prstGeom>
        </p:spPr>
      </p:pic>
      <p:pic>
        <p:nvPicPr>
          <p:cNvPr id="34" name="Imagen 54" descr="Imagen que contiene firmar, calle, palo, alimentos&#10;&#10;Descripción generada automáticamente">
            <a:hlinkClick r:id="rId22" action="ppaction://hlinksldjump"/>
            <a:extLst>
              <a:ext uri="{FF2B5EF4-FFF2-40B4-BE49-F238E27FC236}">
                <a16:creationId xmlns:a16="http://schemas.microsoft.com/office/drawing/2014/main" id="{5D46C6EA-046B-5036-AAD1-A35DD821588F}"/>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524752" y="2534406"/>
            <a:ext cx="543104" cy="624569"/>
          </a:xfrm>
          <a:prstGeom prst="rect">
            <a:avLst/>
          </a:prstGeom>
        </p:spPr>
      </p:pic>
      <p:sp useBgFill="1">
        <p:nvSpPr>
          <p:cNvPr id="35" name="Google Shape;11648;p101">
            <a:hlinkClick r:id="rId28" action="ppaction://hlinksldjump"/>
            <a:extLst>
              <a:ext uri="{FF2B5EF4-FFF2-40B4-BE49-F238E27FC236}">
                <a16:creationId xmlns:a16="http://schemas.microsoft.com/office/drawing/2014/main" id="{5CD14EFF-5F34-97D9-4BD9-0CD7C2FC104A}"/>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36" name="Imagen 43" descr="Imagen que contiene Icono&#10;&#10;Descripción generada automáticamente">
            <a:hlinkClick r:id="rId24" action="ppaction://hlinksldjump"/>
            <a:extLst>
              <a:ext uri="{FF2B5EF4-FFF2-40B4-BE49-F238E27FC236}">
                <a16:creationId xmlns:a16="http://schemas.microsoft.com/office/drawing/2014/main" id="{7824674A-A497-A183-A142-3931F08C0B9F}"/>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37" name="Imagen 44" descr="Icono&#10;&#10;Descripción generada automáticamente">
            <a:hlinkClick r:id="rId26" action="ppaction://hlinksldjump"/>
            <a:extLst>
              <a:ext uri="{FF2B5EF4-FFF2-40B4-BE49-F238E27FC236}">
                <a16:creationId xmlns:a16="http://schemas.microsoft.com/office/drawing/2014/main" id="{0262378E-B7B8-77C8-3740-C017B67A5913}"/>
              </a:ext>
            </a:extLst>
          </p:cNvPr>
          <p:cNvPicPr>
            <a:picLocks noChangeAspect="1"/>
          </p:cNvPicPr>
          <p:nvPr/>
        </p:nvPicPr>
        <p:blipFill>
          <a:blip r:embed="rId27">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21538652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32661342-EEC5-AF3C-5D0A-CD0AB7B56A2E}"/>
              </a:ext>
            </a:extLst>
          </p:cNvPr>
          <p:cNvGraphicFramePr>
            <a:graphicFrameLocks noGrp="1"/>
          </p:cNvGraphicFramePr>
          <p:nvPr>
            <p:extLst>
              <p:ext uri="{D42A27DB-BD31-4B8C-83A1-F6EECF244321}">
                <p14:modId xmlns:p14="http://schemas.microsoft.com/office/powerpoint/2010/main" val="1076073385"/>
              </p:ext>
            </p:extLst>
          </p:nvPr>
        </p:nvGraphicFramePr>
        <p:xfrm>
          <a:off x="1418925" y="853160"/>
          <a:ext cx="13474800" cy="771260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07838">
                <a:tc>
                  <a:txBody>
                    <a:bodyPr/>
                    <a:lstStyle/>
                    <a:p>
                      <a:pPr algn="ctr"/>
                      <a:r>
                        <a:rPr lang="es-CO" sz="180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304762">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 </a:t>
                      </a:r>
                      <a:r>
                        <a:rPr lang="es-MX" sz="1500" b="0" dirty="0">
                          <a:solidFill>
                            <a:schemeClr val="tx1"/>
                          </a:solidFill>
                          <a:latin typeface="Work Sans" pitchFamily="2" charset="0"/>
                          <a:cs typeface="Poppins" panose="00000500000000000000" pitchFamily="2" charset="0"/>
                        </a:rPr>
                        <a:t> Se organiza a todos los participantes de pie formando un círculo, el facilitador explica los pasos a seguir: se les informa que deben tomarse de las manos, les hace entrega de un listón de tela amarrado de aproximadamente 2m (el cual formará un círculo), el listón de tela debe estar en medio de las manos de los participantes, apoyado sobre alguno de los brazos de un participante.</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 </a:t>
                      </a:r>
                      <a:r>
                        <a:rPr lang="es-MX" sz="1500" b="0" dirty="0">
                          <a:solidFill>
                            <a:schemeClr val="tx1"/>
                          </a:solidFill>
                          <a:latin typeface="Work Sans" pitchFamily="2" charset="0"/>
                          <a:cs typeface="Poppins" panose="00000500000000000000" pitchFamily="2" charset="0"/>
                        </a:rPr>
                        <a:t>El objetivo es que, sin separarse, ni soltarse las manos, como equipo deben hace que el listón pase por el cuerpo de todos los participantes y vuelva a llegar al mismo lugar desde donde comenzó la actividad, en caso de que lleguen a soltarse las manos, deben comenzar el juego nuevamente.</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 </a:t>
                      </a:r>
                      <a:r>
                        <a:rPr lang="es-MX" sz="1500" b="0" dirty="0">
                          <a:solidFill>
                            <a:schemeClr val="tx1"/>
                          </a:solidFill>
                          <a:latin typeface="Work Sans" pitchFamily="2" charset="0"/>
                          <a:cs typeface="Poppins" panose="00000500000000000000" pitchFamily="2" charset="0"/>
                        </a:rPr>
                        <a:t>El facilitador les brinda dos minutos para que todos se pongan de acuerdo de cómo van a desarrollar la actividad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4: </a:t>
                      </a:r>
                      <a:r>
                        <a:rPr lang="es-MX" sz="1500" b="0" dirty="0">
                          <a:solidFill>
                            <a:schemeClr val="tx1"/>
                          </a:solidFill>
                          <a:latin typeface="Work Sans" pitchFamily="2" charset="0"/>
                          <a:cs typeface="Poppins" panose="00000500000000000000" pitchFamily="2" charset="0"/>
                        </a:rPr>
                        <a:t>El facilitador les informa que la actividad se debe realizar en menos de dos (2) minutos, les informará en qué momento comienza el juego, por medio del cronometro de su celular tomará el tiempo que les toma a los participantes lograr el objetivo de la actividad.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 </a:t>
                      </a:r>
                      <a:r>
                        <a:rPr lang="es-MX" sz="1500" b="0" dirty="0">
                          <a:solidFill>
                            <a:schemeClr val="tx1"/>
                          </a:solidFill>
                          <a:latin typeface="Work Sans" pitchFamily="2" charset="0"/>
                          <a:cs typeface="Poppins" panose="00000500000000000000" pitchFamily="2" charset="0"/>
                        </a:rPr>
                        <a:t>El rol del facilitador es motivarlos y retarlos a realizar nuevamente el mismo ejercicio, pero, les informa que la diferencia es que lo realizaran con diez (10) segundos menos que la vez anterior, para lo cual vuelve a tomar el tiempo que gastan los participantes en realizar la actividad.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El facilitador reta nuevamente al equipo, incluyendo un listón adicional al círculo, lo ubica en el extremo contrario del primer listón, ahora, van a jugar con dos listones, debe informar que cada listón debe dar la vuelta completa a todo el equipo en sentido contrario (uno sale hacia la derecha y el otro hacia la izquierda), volverá a tomar el tiempo que el equipo gasta en realizar la actividad.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7: </a:t>
                      </a:r>
                      <a:r>
                        <a:rPr lang="es-MX" sz="1500" b="0" dirty="0">
                          <a:solidFill>
                            <a:schemeClr val="tx1"/>
                          </a:solidFill>
                          <a:latin typeface="Work Sans" pitchFamily="2" charset="0"/>
                          <a:cs typeface="Poppins" panose="00000500000000000000" pitchFamily="2" charset="0"/>
                        </a:rPr>
                        <a:t>El facilitador les explica que para desarrollar esta actividad van a utilizar las cinco “C” necesarias para el trabajo en equipo: coordinación, compromiso, confianza, complementariedad y comunicación.</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MX" sz="1500" b="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pic>
        <p:nvPicPr>
          <p:cNvPr id="5" name="Imagen 4">
            <a:extLst>
              <a:ext uri="{FF2B5EF4-FFF2-40B4-BE49-F238E27FC236}">
                <a16:creationId xmlns:a16="http://schemas.microsoft.com/office/drawing/2014/main" id="{5BCAC9C2-CEF5-CB05-07AA-135F3684A181}"/>
              </a:ext>
            </a:extLst>
          </p:cNvPr>
          <p:cNvPicPr>
            <a:picLocks noChangeAspect="1"/>
          </p:cNvPicPr>
          <p:nvPr/>
        </p:nvPicPr>
        <p:blipFill>
          <a:blip r:embed="rId3"/>
          <a:stretch>
            <a:fillRect/>
          </a:stretch>
        </p:blipFill>
        <p:spPr>
          <a:xfrm>
            <a:off x="3026959" y="6044558"/>
            <a:ext cx="1886535" cy="1764000"/>
          </a:xfrm>
          <a:prstGeom prst="rect">
            <a:avLst/>
          </a:prstGeom>
        </p:spPr>
      </p:pic>
      <p:pic>
        <p:nvPicPr>
          <p:cNvPr id="6" name="Imagen 5">
            <a:extLst>
              <a:ext uri="{FF2B5EF4-FFF2-40B4-BE49-F238E27FC236}">
                <a16:creationId xmlns:a16="http://schemas.microsoft.com/office/drawing/2014/main" id="{B7344324-D5EB-8ADB-7F7A-138654E05D81}"/>
              </a:ext>
            </a:extLst>
          </p:cNvPr>
          <p:cNvPicPr>
            <a:picLocks noChangeAspect="1"/>
          </p:cNvPicPr>
          <p:nvPr/>
        </p:nvPicPr>
        <p:blipFill>
          <a:blip r:embed="rId4"/>
          <a:stretch>
            <a:fillRect/>
          </a:stretch>
        </p:blipFill>
        <p:spPr>
          <a:xfrm>
            <a:off x="6766860" y="6058150"/>
            <a:ext cx="2384057" cy="1764000"/>
          </a:xfrm>
          <a:prstGeom prst="rect">
            <a:avLst/>
          </a:prstGeom>
        </p:spPr>
      </p:pic>
      <p:pic>
        <p:nvPicPr>
          <p:cNvPr id="7" name="Imagen 6">
            <a:extLst>
              <a:ext uri="{FF2B5EF4-FFF2-40B4-BE49-F238E27FC236}">
                <a16:creationId xmlns:a16="http://schemas.microsoft.com/office/drawing/2014/main" id="{2A1E46A4-1C3B-A2C8-6BDB-A49BF71B97A4}"/>
              </a:ext>
            </a:extLst>
          </p:cNvPr>
          <p:cNvPicPr>
            <a:picLocks noChangeAspect="1"/>
          </p:cNvPicPr>
          <p:nvPr/>
        </p:nvPicPr>
        <p:blipFill>
          <a:blip r:embed="rId5"/>
          <a:stretch>
            <a:fillRect/>
          </a:stretch>
        </p:blipFill>
        <p:spPr>
          <a:xfrm>
            <a:off x="10321725" y="6090101"/>
            <a:ext cx="2333440" cy="1764000"/>
          </a:xfrm>
          <a:prstGeom prst="rect">
            <a:avLst/>
          </a:prstGeom>
        </p:spPr>
      </p:pic>
      <p:sp>
        <p:nvSpPr>
          <p:cNvPr id="8" name="CuadroTexto 7">
            <a:extLst>
              <a:ext uri="{FF2B5EF4-FFF2-40B4-BE49-F238E27FC236}">
                <a16:creationId xmlns:a16="http://schemas.microsoft.com/office/drawing/2014/main" id="{B839A5DC-4A62-4002-46B0-797A8C68F245}"/>
              </a:ext>
            </a:extLst>
          </p:cNvPr>
          <p:cNvSpPr txBox="1"/>
          <p:nvPr/>
        </p:nvSpPr>
        <p:spPr>
          <a:xfrm>
            <a:off x="15878688" y="906201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9" name="Flecha: a la derecha 8">
            <a:hlinkClick r:id="rId6" action="ppaction://hlinksldjump"/>
            <a:extLst>
              <a:ext uri="{FF2B5EF4-FFF2-40B4-BE49-F238E27FC236}">
                <a16:creationId xmlns:a16="http://schemas.microsoft.com/office/drawing/2014/main" id="{AFD3B392-7A6D-140A-F31C-EEE5D71DCF74}"/>
              </a:ext>
            </a:extLst>
          </p:cNvPr>
          <p:cNvSpPr/>
          <p:nvPr/>
        </p:nvSpPr>
        <p:spPr>
          <a:xfrm>
            <a:off x="16394560" y="874300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2" name="CuadroTexto 21">
            <a:extLst>
              <a:ext uri="{FF2B5EF4-FFF2-40B4-BE49-F238E27FC236}">
                <a16:creationId xmlns:a16="http://schemas.microsoft.com/office/drawing/2014/main" id="{D3BF8220-5EC4-FCE0-673E-0AA3DF480656}"/>
              </a:ext>
            </a:extLst>
          </p:cNvPr>
          <p:cNvSpPr txBox="1"/>
          <p:nvPr/>
        </p:nvSpPr>
        <p:spPr>
          <a:xfrm>
            <a:off x="14960884" y="906201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7" action="ppaction://hlinksldjump"/>
            <a:extLst>
              <a:ext uri="{FF2B5EF4-FFF2-40B4-BE49-F238E27FC236}">
                <a16:creationId xmlns:a16="http://schemas.microsoft.com/office/drawing/2014/main" id="{79EEA4B9-AF0C-1CD0-1621-776B42E58DBD}"/>
              </a:ext>
            </a:extLst>
          </p:cNvPr>
          <p:cNvSpPr/>
          <p:nvPr/>
        </p:nvSpPr>
        <p:spPr>
          <a:xfrm flipH="1">
            <a:off x="15440752" y="874300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48872372-79C9-1207-DEC2-DECF1B016A16}"/>
              </a:ext>
            </a:extLst>
          </p:cNvPr>
          <p:cNvSpPr/>
          <p:nvPr/>
        </p:nvSpPr>
        <p:spPr>
          <a:xfrm>
            <a:off x="2946028" y="203458"/>
            <a:ext cx="974530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TRABAJO EN EQUIPO</a:t>
            </a:r>
          </a:p>
        </p:txBody>
      </p:sp>
      <p:grpSp>
        <p:nvGrpSpPr>
          <p:cNvPr id="12" name="Grupo 11">
            <a:extLst>
              <a:ext uri="{FF2B5EF4-FFF2-40B4-BE49-F238E27FC236}">
                <a16:creationId xmlns:a16="http://schemas.microsoft.com/office/drawing/2014/main" id="{09A5ED89-4F49-6B33-6E59-DCC751086918}"/>
              </a:ext>
            </a:extLst>
          </p:cNvPr>
          <p:cNvGrpSpPr/>
          <p:nvPr/>
        </p:nvGrpSpPr>
        <p:grpSpPr>
          <a:xfrm>
            <a:off x="6682671" y="8535057"/>
            <a:ext cx="720000" cy="720000"/>
            <a:chOff x="3177144" y="1346133"/>
            <a:chExt cx="820800" cy="820800"/>
          </a:xfrm>
        </p:grpSpPr>
        <p:sp>
          <p:nvSpPr>
            <p:cNvPr id="13" name="Elipse 12">
              <a:hlinkClick r:id="rId8" action="ppaction://hlinksldjump" tooltip="Recomendaciones"/>
              <a:extLst>
                <a:ext uri="{FF2B5EF4-FFF2-40B4-BE49-F238E27FC236}">
                  <a16:creationId xmlns:a16="http://schemas.microsoft.com/office/drawing/2014/main" id="{458FE6F9-DC34-19D9-68FE-505C17BEABC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F4D2AE6-5CE0-2E20-27DF-A2DD3AABD36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03E71550-8C7A-36E0-940A-EB262E0CF07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6BB2A7DE-DBDE-39EF-D8E0-A05542A94C9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25FFFF6-A75E-063E-2025-B17D8516CDE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096F99EB-25A3-698D-6F50-58DDE901948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6313E20-AE5F-B284-E370-9129559E3DB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A42670AC-C9C1-1966-28F1-75D02658FE6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1127225-05AB-702A-0B8A-B5C49EF1299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D8C9D6E-DF1A-AFC1-8920-A2CD36B9098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56125A2C-2EAD-7420-AE2F-F33972D8FDC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BFF4C99-A20F-0A2C-362B-524997ADC0E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530F939A-D7A6-5D5C-73F5-603C885DCCAA}"/>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64882409-243A-10BB-EC4E-99DD71AFBB4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1949798-CB61-40D7-1DE4-BFC96AB3C4C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9" action="ppaction://hlinksldjump" tooltip="Bienvenida"/>
                <a:extLst>
                  <a:ext uri="{FF2B5EF4-FFF2-40B4-BE49-F238E27FC236}">
                    <a16:creationId xmlns:a16="http://schemas.microsoft.com/office/drawing/2014/main" id="{08D4EFA2-4F65-3270-4486-FECF871B522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3FD2A32C-AA78-167A-6D06-B6DC55A1DEC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856E9B8-9ABF-CC85-A169-DDB8095026B4}"/>
              </a:ext>
            </a:extLst>
          </p:cNvPr>
          <p:cNvGrpSpPr/>
          <p:nvPr/>
        </p:nvGrpSpPr>
        <p:grpSpPr>
          <a:xfrm>
            <a:off x="7601580" y="8575337"/>
            <a:ext cx="720000" cy="720000"/>
            <a:chOff x="6056787" y="1346133"/>
            <a:chExt cx="820800" cy="820800"/>
          </a:xfrm>
        </p:grpSpPr>
        <p:sp>
          <p:nvSpPr>
            <p:cNvPr id="69" name="Elipse 68">
              <a:hlinkClick r:id="rId10" action="ppaction://hlinksldjump" tooltip="Ciclo de vida y nivel de complejidad"/>
              <a:extLst>
                <a:ext uri="{FF2B5EF4-FFF2-40B4-BE49-F238E27FC236}">
                  <a16:creationId xmlns:a16="http://schemas.microsoft.com/office/drawing/2014/main" id="{086A07D2-AE21-017E-F07A-22444C17F3D9}"/>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62BA21C-44D5-7AD0-A5FC-6EE24763A56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5E8A7D0-ECE3-5728-19CE-006A1349B1C5}"/>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4789B729-5FE9-1AA9-75B9-4A5A1D79273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C0B73C1-97C8-09A7-2E39-01DDFFAC301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3A1E80C-DE0D-F125-0ADB-037CA0CC5AA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34067B0-6785-C782-1635-475FFB82E69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0" action="ppaction://hlinksldjump"/>
                <a:extLst>
                  <a:ext uri="{FF2B5EF4-FFF2-40B4-BE49-F238E27FC236}">
                    <a16:creationId xmlns:a16="http://schemas.microsoft.com/office/drawing/2014/main" id="{8714A360-0806-D51B-3C29-E30D29B98DF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8A295C81-A949-668F-ACCE-0A835BBB526B}"/>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A154D703-92E4-F374-F013-9C766AD292C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1" action="ppaction://hlinksldjump" tooltip="Énfasis"/>
              <a:extLst>
                <a:ext uri="{FF2B5EF4-FFF2-40B4-BE49-F238E27FC236}">
                  <a16:creationId xmlns:a16="http://schemas.microsoft.com/office/drawing/2014/main" id="{35C6CE57-5F31-8C5C-9C08-EEB325C18B2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A7A325A-AFA0-4841-F703-98E36DD580C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95999A9F-E689-1EF3-A130-6B8A49A1759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082D9893-0CD6-9EAF-9339-024BE8ABAC8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D0100835-D82A-7A37-073C-4E19947C146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251A8AE6-82B8-FFF7-D495-052B461401B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6E3F39A6-B2BA-2881-C801-C78CB87B54B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2" action="ppaction://hlinksldjump" tooltip="Enfoques de trabajo"/>
                <a:extLst>
                  <a:ext uri="{FF2B5EF4-FFF2-40B4-BE49-F238E27FC236}">
                    <a16:creationId xmlns:a16="http://schemas.microsoft.com/office/drawing/2014/main" id="{99B1502E-63DC-A58B-6699-FBB3D92B001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8662DB38-4D18-D179-AB75-5AA376040C4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0E518E3B-2152-A518-ED7C-A2D3CA0E61E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253DA95A-F34D-5ECD-19E9-AB993B1D04D6}"/>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E21F2CDB-BD29-41A2-C63E-611B1972CCB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3" action="ppaction://hlinksldjump" tooltip="Categorías"/>
              <a:extLst>
                <a:ext uri="{FF2B5EF4-FFF2-40B4-BE49-F238E27FC236}">
                  <a16:creationId xmlns:a16="http://schemas.microsoft.com/office/drawing/2014/main" id="{1111D737-6A7E-A4EF-0A93-764532764D8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26EDC260-1737-376D-B818-9A8356ED2618}"/>
              </a:ext>
            </a:extLst>
          </p:cNvPr>
          <p:cNvGrpSpPr/>
          <p:nvPr/>
        </p:nvGrpSpPr>
        <p:grpSpPr>
          <a:xfrm>
            <a:off x="6683394" y="8490698"/>
            <a:ext cx="720000" cy="720000"/>
            <a:chOff x="3177144" y="1346133"/>
            <a:chExt cx="820800" cy="820800"/>
          </a:xfrm>
        </p:grpSpPr>
        <p:sp>
          <p:nvSpPr>
            <p:cNvPr id="93" name="Elipse 92">
              <a:hlinkClick r:id="rId8" action="ppaction://hlinksldjump" tooltip="Recomendaciones"/>
              <a:extLst>
                <a:ext uri="{FF2B5EF4-FFF2-40B4-BE49-F238E27FC236}">
                  <a16:creationId xmlns:a16="http://schemas.microsoft.com/office/drawing/2014/main" id="{477303A1-439E-0377-A0E2-62633052A90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7796EE8F-9D70-EA3E-2A12-C3591ED0A77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2B348CF4-37D2-4CA3-F43B-AFC932F1702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59;p104">
                <a:extLst>
                  <a:ext uri="{FF2B5EF4-FFF2-40B4-BE49-F238E27FC236}">
                    <a16:creationId xmlns:a16="http://schemas.microsoft.com/office/drawing/2014/main" id="{07ADC325-6D49-A375-9BF1-9F272C9FFED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0;p104">
                <a:extLst>
                  <a:ext uri="{FF2B5EF4-FFF2-40B4-BE49-F238E27FC236}">
                    <a16:creationId xmlns:a16="http://schemas.microsoft.com/office/drawing/2014/main" id="{7FA21DDB-55E2-C9FD-0320-1F97162AF65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1;p104">
                <a:extLst>
                  <a:ext uri="{FF2B5EF4-FFF2-40B4-BE49-F238E27FC236}">
                    <a16:creationId xmlns:a16="http://schemas.microsoft.com/office/drawing/2014/main" id="{A5B9EFF6-F866-3B07-BF58-187B73C503F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2;p104">
                <a:extLst>
                  <a:ext uri="{FF2B5EF4-FFF2-40B4-BE49-F238E27FC236}">
                    <a16:creationId xmlns:a16="http://schemas.microsoft.com/office/drawing/2014/main" id="{32D4FA67-05A4-2C25-BFD8-E5AD5CADB77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3;p104">
                <a:extLst>
                  <a:ext uri="{FF2B5EF4-FFF2-40B4-BE49-F238E27FC236}">
                    <a16:creationId xmlns:a16="http://schemas.microsoft.com/office/drawing/2014/main" id="{62B791F1-D6A9-27FC-7CF9-9E70DD63792C}"/>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4;p104">
                <a:extLst>
                  <a:ext uri="{FF2B5EF4-FFF2-40B4-BE49-F238E27FC236}">
                    <a16:creationId xmlns:a16="http://schemas.microsoft.com/office/drawing/2014/main" id="{E4A69651-0E61-32D4-FB60-BF88674F9B7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5;p104">
                <a:extLst>
                  <a:ext uri="{FF2B5EF4-FFF2-40B4-BE49-F238E27FC236}">
                    <a16:creationId xmlns:a16="http://schemas.microsoft.com/office/drawing/2014/main" id="{FEAF85C9-F710-FE46-B31C-8FB9B7822C1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6;p104">
                <a:extLst>
                  <a:ext uri="{FF2B5EF4-FFF2-40B4-BE49-F238E27FC236}">
                    <a16:creationId xmlns:a16="http://schemas.microsoft.com/office/drawing/2014/main" id="{0D1F2B1E-5D19-A066-2CD7-21910DB94E8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7;p104">
                <a:extLst>
                  <a:ext uri="{FF2B5EF4-FFF2-40B4-BE49-F238E27FC236}">
                    <a16:creationId xmlns:a16="http://schemas.microsoft.com/office/drawing/2014/main" id="{C4C86A8B-2D84-F3BD-AAF3-3F8C3EFB384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oup 17">
            <a:extLst>
              <a:ext uri="{FF2B5EF4-FFF2-40B4-BE49-F238E27FC236}">
                <a16:creationId xmlns:a16="http://schemas.microsoft.com/office/drawing/2014/main" id="{58201BB5-AFC3-0168-D1AF-80D74728A212}"/>
              </a:ext>
            </a:extLst>
          </p:cNvPr>
          <p:cNvGrpSpPr/>
          <p:nvPr/>
        </p:nvGrpSpPr>
        <p:grpSpPr>
          <a:xfrm>
            <a:off x="5694079" y="8486054"/>
            <a:ext cx="720000" cy="720000"/>
            <a:chOff x="738225" y="2745837"/>
            <a:chExt cx="861840" cy="861840"/>
          </a:xfrm>
        </p:grpSpPr>
        <p:sp>
          <p:nvSpPr>
            <p:cNvPr id="109" name="Elipse 108">
              <a:extLst>
                <a:ext uri="{FF2B5EF4-FFF2-40B4-BE49-F238E27FC236}">
                  <a16:creationId xmlns:a16="http://schemas.microsoft.com/office/drawing/2014/main" id="{FDB55088-88F8-C1B4-D2DE-75DF7B579A8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0" name="Google Shape;10593;p100">
              <a:extLst>
                <a:ext uri="{FF2B5EF4-FFF2-40B4-BE49-F238E27FC236}">
                  <a16:creationId xmlns:a16="http://schemas.microsoft.com/office/drawing/2014/main" id="{4E46B9BF-EB1D-73E7-3BA8-4C9C5EC135C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1" name="Google Shape;10594;p100">
                <a:hlinkClick r:id="rId9" action="ppaction://hlinksldjump" tooltip="Bienvenida"/>
                <a:extLst>
                  <a:ext uri="{FF2B5EF4-FFF2-40B4-BE49-F238E27FC236}">
                    <a16:creationId xmlns:a16="http://schemas.microsoft.com/office/drawing/2014/main" id="{4E2167F4-F584-AB5D-15DE-98D83E1C760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2" name="Google Shape;10595;p100">
                <a:extLst>
                  <a:ext uri="{FF2B5EF4-FFF2-40B4-BE49-F238E27FC236}">
                    <a16:creationId xmlns:a16="http://schemas.microsoft.com/office/drawing/2014/main" id="{7234A074-DC83-6FA0-DB9A-C62B6DF89CB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3" name="Grupo 112">
            <a:extLst>
              <a:ext uri="{FF2B5EF4-FFF2-40B4-BE49-F238E27FC236}">
                <a16:creationId xmlns:a16="http://schemas.microsoft.com/office/drawing/2014/main" id="{B9085758-5942-BA2B-C84C-A67BE9E0B0DD}"/>
              </a:ext>
            </a:extLst>
          </p:cNvPr>
          <p:cNvGrpSpPr/>
          <p:nvPr/>
        </p:nvGrpSpPr>
        <p:grpSpPr>
          <a:xfrm>
            <a:off x="9379519" y="8490698"/>
            <a:ext cx="720000" cy="720000"/>
            <a:chOff x="6950009" y="1346133"/>
            <a:chExt cx="820800" cy="820800"/>
          </a:xfrm>
        </p:grpSpPr>
        <p:sp>
          <p:nvSpPr>
            <p:cNvPr id="114" name="Elipse 113">
              <a:extLst>
                <a:ext uri="{FF2B5EF4-FFF2-40B4-BE49-F238E27FC236}">
                  <a16:creationId xmlns:a16="http://schemas.microsoft.com/office/drawing/2014/main" id="{8151617D-0886-3E1A-083F-CCBCE5667E9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5" name="Google Shape;11123;p100">
              <a:hlinkClick r:id="rId11" action="ppaction://hlinksldjump" tooltip="Énfasis"/>
              <a:extLst>
                <a:ext uri="{FF2B5EF4-FFF2-40B4-BE49-F238E27FC236}">
                  <a16:creationId xmlns:a16="http://schemas.microsoft.com/office/drawing/2014/main" id="{B09E3437-0EED-9775-ECCC-AB0D3395190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6" name="Grupo 115">
            <a:extLst>
              <a:ext uri="{FF2B5EF4-FFF2-40B4-BE49-F238E27FC236}">
                <a16:creationId xmlns:a16="http://schemas.microsoft.com/office/drawing/2014/main" id="{323B97C6-9B50-0BA0-C163-CA1A14E58258}"/>
              </a:ext>
            </a:extLst>
          </p:cNvPr>
          <p:cNvGrpSpPr/>
          <p:nvPr/>
        </p:nvGrpSpPr>
        <p:grpSpPr>
          <a:xfrm>
            <a:off x="10287000" y="8512801"/>
            <a:ext cx="720000" cy="720000"/>
            <a:chOff x="7758040" y="1346133"/>
            <a:chExt cx="820800" cy="820800"/>
          </a:xfrm>
        </p:grpSpPr>
        <p:sp>
          <p:nvSpPr>
            <p:cNvPr id="117" name="Elipse 116">
              <a:extLst>
                <a:ext uri="{FF2B5EF4-FFF2-40B4-BE49-F238E27FC236}">
                  <a16:creationId xmlns:a16="http://schemas.microsoft.com/office/drawing/2014/main" id="{C5074CB3-A98F-AB15-0E80-137C961D59A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8" name="Google Shape;11363;p101">
              <a:extLst>
                <a:ext uri="{FF2B5EF4-FFF2-40B4-BE49-F238E27FC236}">
                  <a16:creationId xmlns:a16="http://schemas.microsoft.com/office/drawing/2014/main" id="{62FBA9E6-1920-92F8-BCB1-910B8CC3912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9" name="Google Shape;11364;p101">
                <a:extLst>
                  <a:ext uri="{FF2B5EF4-FFF2-40B4-BE49-F238E27FC236}">
                    <a16:creationId xmlns:a16="http://schemas.microsoft.com/office/drawing/2014/main" id="{0C3A0280-8B72-BCF5-6670-004E6F60D2A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5;p101">
                <a:extLst>
                  <a:ext uri="{FF2B5EF4-FFF2-40B4-BE49-F238E27FC236}">
                    <a16:creationId xmlns:a16="http://schemas.microsoft.com/office/drawing/2014/main" id="{589B0698-7B91-3BB0-06D6-95388255D43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6;p101">
                <a:extLst>
                  <a:ext uri="{FF2B5EF4-FFF2-40B4-BE49-F238E27FC236}">
                    <a16:creationId xmlns:a16="http://schemas.microsoft.com/office/drawing/2014/main" id="{8518FD4E-0962-E1FA-D797-F2BE87B18D7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7;p101">
                <a:hlinkClick r:id="rId12" action="ppaction://hlinksldjump" tooltip="Enfoques de trabajo"/>
                <a:extLst>
                  <a:ext uri="{FF2B5EF4-FFF2-40B4-BE49-F238E27FC236}">
                    <a16:creationId xmlns:a16="http://schemas.microsoft.com/office/drawing/2014/main" id="{BE6C33C6-E76F-CFE8-9DA4-13858A0D4D1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8;p101">
                <a:extLst>
                  <a:ext uri="{FF2B5EF4-FFF2-40B4-BE49-F238E27FC236}">
                    <a16:creationId xmlns:a16="http://schemas.microsoft.com/office/drawing/2014/main" id="{8063CAA8-7328-E004-0F63-301560F607C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9;p101">
                <a:extLst>
                  <a:ext uri="{FF2B5EF4-FFF2-40B4-BE49-F238E27FC236}">
                    <a16:creationId xmlns:a16="http://schemas.microsoft.com/office/drawing/2014/main" id="{66B60A53-BA40-618A-EDCF-76DD7BD84AB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5" name="Grupo 124">
            <a:extLst>
              <a:ext uri="{FF2B5EF4-FFF2-40B4-BE49-F238E27FC236}">
                <a16:creationId xmlns:a16="http://schemas.microsoft.com/office/drawing/2014/main" id="{50A0168B-BCA2-04C7-28D0-8CCE9FBCA07D}"/>
              </a:ext>
            </a:extLst>
          </p:cNvPr>
          <p:cNvGrpSpPr/>
          <p:nvPr/>
        </p:nvGrpSpPr>
        <p:grpSpPr>
          <a:xfrm>
            <a:off x="8462087" y="8512801"/>
            <a:ext cx="720000" cy="720000"/>
            <a:chOff x="-1026884" y="3852288"/>
            <a:chExt cx="861840" cy="861840"/>
          </a:xfrm>
        </p:grpSpPr>
        <p:sp>
          <p:nvSpPr>
            <p:cNvPr id="126" name="Elipse 125">
              <a:extLst>
                <a:ext uri="{FF2B5EF4-FFF2-40B4-BE49-F238E27FC236}">
                  <a16:creationId xmlns:a16="http://schemas.microsoft.com/office/drawing/2014/main" id="{BB62DD81-1361-CEDB-D518-5EF389864FA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7" name="Google Shape;11648;p101">
              <a:hlinkClick r:id="rId13" action="ppaction://hlinksldjump" tooltip="Categorías"/>
              <a:extLst>
                <a:ext uri="{FF2B5EF4-FFF2-40B4-BE49-F238E27FC236}">
                  <a16:creationId xmlns:a16="http://schemas.microsoft.com/office/drawing/2014/main" id="{14BABEF3-5CF8-56C4-C928-0921DA6C476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1179585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59127925-0E65-E301-2AA5-346453951966}"/>
                  </a:ext>
                </a:extLst>
              </p:cNvPr>
              <p:cNvGraphicFramePr>
                <a:graphicFrameLocks noGrp="1"/>
              </p:cNvGraphicFramePr>
              <p:nvPr>
                <p:extLst>
                  <p:ext uri="{D42A27DB-BD31-4B8C-83A1-F6EECF244321}">
                    <p14:modId xmlns:p14="http://schemas.microsoft.com/office/powerpoint/2010/main" val="3832101571"/>
                  </p:ext>
                </p:extLst>
              </p:nvPr>
            </p:nvGraphicFramePr>
            <p:xfrm>
              <a:off x="1258645" y="905728"/>
              <a:ext cx="13474800" cy="521274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MX" sz="15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872069">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600" dirty="0">
                              <a:solidFill>
                                <a:schemeClr val="tx1"/>
                              </a:solidFill>
                              <a:latin typeface="Work Sans" pitchFamily="2" charset="77"/>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2. Indicador Cumplimiento del  objetivo</a:t>
                          </a:r>
                          <a:r>
                            <a:rPr lang="es-CO" sz="1500" b="1" baseline="0" dirty="0">
                              <a:solidFill>
                                <a:schemeClr val="tx1"/>
                              </a:solidFill>
                              <a:latin typeface="Work Sans" pitchFamily="2" charset="77"/>
                              <a:ea typeface="Cambria Math" panose="02040503050406030204" pitchFamily="18" charset="0"/>
                              <a:cs typeface="Poppins" panose="00000500000000000000" pitchFamily="2" charset="0"/>
                            </a:rPr>
                            <a:t>      </a:t>
                          </a:r>
                          <a:r>
                            <a:rPr lang="es-CO" sz="1500" b="1" dirty="0">
                              <a:solidFill>
                                <a:schemeClr val="tx1"/>
                              </a:solidFill>
                              <a:latin typeface="Work Sans" pitchFamily="2" charset="77"/>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i="0"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2" name="Tabla 1">
                <a:extLst>
                  <a:ext uri="{FF2B5EF4-FFF2-40B4-BE49-F238E27FC236}">
                    <a16:creationId xmlns:a16="http://schemas.microsoft.com/office/drawing/2014/main" id="{59127925-0E65-E301-2AA5-346453951966}"/>
                  </a:ext>
                </a:extLst>
              </p:cNvPr>
              <p:cNvGraphicFramePr>
                <a:graphicFrameLocks noGrp="1"/>
              </p:cNvGraphicFramePr>
              <p:nvPr>
                <p:extLst>
                  <p:ext uri="{D42A27DB-BD31-4B8C-83A1-F6EECF244321}">
                    <p14:modId xmlns:p14="http://schemas.microsoft.com/office/powerpoint/2010/main" val="3832101571"/>
                  </p:ext>
                </p:extLst>
              </p:nvPr>
            </p:nvGraphicFramePr>
            <p:xfrm>
              <a:off x="1258645" y="905728"/>
              <a:ext cx="13474800" cy="521274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MX" sz="15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979549">
                    <a:tc>
                      <a:txBody>
                        <a:bodyPr/>
                        <a:lstStyle/>
                        <a:p>
                          <a:endParaRPr lang="es-CO"/>
                        </a:p>
                      </a:txBody>
                      <a:tcPr>
                        <a:blipFill>
                          <a:blip r:embed="rId3"/>
                          <a:stretch>
                            <a:fillRect l="-45" t="-164615" r="-226" b="-615"/>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CAFDE932-505E-A120-696F-03BF2B1D7260}"/>
              </a:ext>
            </a:extLst>
          </p:cNvPr>
          <p:cNvSpPr txBox="1"/>
          <p:nvPr/>
        </p:nvSpPr>
        <p:spPr>
          <a:xfrm>
            <a:off x="15849600" y="9065483"/>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E67EF466-4E40-AE1A-A88A-32676146EE82}"/>
              </a:ext>
            </a:extLst>
          </p:cNvPr>
          <p:cNvSpPr/>
          <p:nvPr/>
        </p:nvSpPr>
        <p:spPr>
          <a:xfrm flipH="1">
            <a:off x="16365472" y="872478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2D8CA6C5-C6D1-09C6-71FF-8893312B4C2E}"/>
              </a:ext>
            </a:extLst>
          </p:cNvPr>
          <p:cNvSpPr/>
          <p:nvPr/>
        </p:nvSpPr>
        <p:spPr>
          <a:xfrm>
            <a:off x="2626578" y="234542"/>
            <a:ext cx="997011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26: TALLER DE HABILIDADES BLANDAS – TRABAJO EN EQUIPO</a:t>
            </a:r>
          </a:p>
        </p:txBody>
      </p:sp>
      <p:grpSp>
        <p:nvGrpSpPr>
          <p:cNvPr id="12" name="Grupo 11">
            <a:extLst>
              <a:ext uri="{FF2B5EF4-FFF2-40B4-BE49-F238E27FC236}">
                <a16:creationId xmlns:a16="http://schemas.microsoft.com/office/drawing/2014/main" id="{FA9D4E44-A66B-2B3D-B530-7854F007A616}"/>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EE27C8F6-2D94-B25B-3E95-A23FB52AD24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5B895E7-5EC8-F55B-0C32-6336650C712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8D70A06-C4F6-2931-DA15-DC54E052A43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783EF6B-0C66-D7B9-8C47-45C16DB0791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DBAE1C5-6D1D-B2BD-DE60-43379A2091E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9AE8CC0-DAA7-0FE9-305D-EB462958662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49B805E7-480D-1B6D-1003-334AB8A804A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7CFF5B3C-65CD-AE76-3634-D1C62D1780C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305CEC1-F1C9-D20C-0E94-E8435AF59B9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B2BD8B3A-8DFF-8A73-8E88-3695829FFF0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6069EA32-93A5-2FF0-3EDD-E71130607C9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20FCD310-D5F4-1884-90DD-2A223500D85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6625A2FF-AF7E-CCA3-A641-79BE76B7DB3B}"/>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A91A1CAA-EA69-53AB-7580-A5DEE3155DA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80150519-0658-3261-F66A-56D2AF3E6C9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3788788A-91DF-3F09-6EAF-5D1F116326C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0A02AF05-EA07-DDB1-138A-0575D015EF3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B55611D6-51FC-7CA9-8DAD-398DA92CABF1}"/>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36FBDA47-2100-86B4-2420-70C82E86344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7A4E6C6-55AD-80C5-368D-7F7BFC1A44E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5C5D7F9C-6869-4645-CC56-3F686A852A4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3A0DF7B4-9232-0E90-99B2-99CF2E86A87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49CB9E0A-2E2A-3543-345D-FA1902026050}"/>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070485F0-0FBC-A3A5-C5CB-7B0E6669762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BC9BBCAC-4F82-508C-9FE1-2C83E803C449}"/>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D7C7C672-0A47-1309-BDAE-093DE9E5162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EE478C1B-1B01-292B-42A6-633F5454A934}"/>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CAE01794-5774-0298-B2E9-788079E0FC5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BB12DD7A-7BD7-CA2D-D330-724998EAE86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EDBEF27A-1733-6F2D-8A88-607A7F6128BC}"/>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04C78D93-2103-2F7E-80D7-8FFD90969A5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423A712E-8B9E-4375-4522-58D65E22412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9DA3CB83-C8B8-3AEE-5A0F-63C30F7F64C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18D6A278-1EFB-0B39-6212-2E99C400892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561F2B38-670E-70B8-4B9A-D554B1105D5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B47EBB92-49BB-C5C4-5D83-E3D1076B509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1673115A-F18D-A361-65A5-153B8ECDED8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3178B125-E6D7-91D0-BDDA-1064492CA2D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B7BDF4CF-7958-E730-563D-510E573D8CBC}"/>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588261B8-360D-5A49-A7B9-AFB90F37D1D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48587E6C-CBD4-A2CD-5A08-D917469A139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37DC9B37-D097-B72D-FA0C-5E7E47C06CED}"/>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22F8E9C1-C093-216F-45C8-FC689080FC1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592342FD-3FAD-AEF0-F693-843D0AA209B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F1A02BEA-45E2-2397-046B-6C3AC25DAD7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FAC455E1-4105-A1FE-A0D6-A3D70184EF3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2410B5BC-890C-607E-3186-30728EF4700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148CF029-61A0-BB80-6FA8-EDE60AC8F9F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4F57D5E6-D44C-EC5B-890B-5AC2F016D33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73B3809D-5ED6-C730-47DC-16CC35E11A8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37D4EB1B-D7DB-EDA3-97D6-36443514B52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96F0333F-80C8-4AB6-7B45-716876A3B99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296CA63A-A14B-4EA0-66FA-A3333125ECD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6ED63A11-5322-AE3D-FCC1-CBED8DD2F76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C8F83B67-69B5-B707-2E7B-134493BFAECD}"/>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29D815E3-7D5E-796E-2A6D-C6683E44C60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4FD4D619-5865-1F0C-49FD-04E04E87572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39B606A6-465D-3280-CC23-B21CE357A02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72F62DD5-0788-F897-0FAE-1E8B386BC53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B375CE5F-70A9-FFB2-FB68-D175A3B648A5}"/>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BA6A1662-06FA-4FE0-C829-6AF1D22787D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52A7CF73-CEC6-0E34-FFD7-CF0CB83A7D6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09F366ED-6E78-F29F-E538-888F425E8F97}"/>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0418E592-B73C-833D-DAA9-20F5F3259F4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27F78871-601B-B55F-3C38-EC239AA08DD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A9063A45-50D4-FEE2-2A4F-BCC2CAC4A47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9CA986E0-9A23-CFE5-DBFC-89B2636E263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75159B12-4E11-00E9-230F-B7EB63C8FA5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7C3A0E2D-E972-0D8D-70F8-C92D8B4B3A8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8AD91AC9-0E86-309C-6D3B-0A03158E146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1565A1A9-8BCE-C01E-74EA-BC6DE1664DD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67AB90A8-24C9-A815-0753-53BFEEB28BF9}"/>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4D71CC4C-8DA2-D4D4-F41C-D81144743AA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49FD00D2-D845-5467-DE6C-3EB8766A01B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35984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674319" y="158209"/>
            <a:ext cx="9269193"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27: TALLER DE PEQUEÑOS EXPLORADORES AMBIENTALES</a:t>
            </a:r>
          </a:p>
        </p:txBody>
      </p:sp>
      <p:graphicFrame>
        <p:nvGraphicFramePr>
          <p:cNvPr id="4" name="Tabla 186">
            <a:extLst>
              <a:ext uri="{FF2B5EF4-FFF2-40B4-BE49-F238E27FC236}">
                <a16:creationId xmlns:a16="http://schemas.microsoft.com/office/drawing/2014/main" id="{6B3C234A-A06D-19DD-B1B1-D00319DE4576}"/>
              </a:ext>
            </a:extLst>
          </p:cNvPr>
          <p:cNvGraphicFramePr>
            <a:graphicFrameLocks noGrp="1"/>
          </p:cNvGraphicFramePr>
          <p:nvPr>
            <p:extLst>
              <p:ext uri="{D42A27DB-BD31-4B8C-83A1-F6EECF244321}">
                <p14:modId xmlns:p14="http://schemas.microsoft.com/office/powerpoint/2010/main" val="3035826462"/>
              </p:ext>
            </p:extLst>
          </p:nvPr>
        </p:nvGraphicFramePr>
        <p:xfrm>
          <a:off x="1529939" y="880478"/>
          <a:ext cx="13474798" cy="7627826"/>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52845">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41896">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27356">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300" dirty="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4189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5284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718220">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5284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128770">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a:solidFill>
                            <a:schemeClr val="dk1"/>
                          </a:solidFill>
                          <a:effectLst/>
                          <a:latin typeface="Work Sans" pitchFamily="2" charset="0"/>
                          <a:ea typeface="+mn-ea"/>
                          <a:cs typeface="+mn-cs"/>
                        </a:rPr>
                        <a:t>El cuidado del medio ambiente debe ser una premisa que se desarrolle y fomente en la educación, brindando herramientas para reconocer la fauna y flora autóctonas de la región, que permitan a los niños y niñas de las instituciones educativas, sensibilizarse sobre el cuidado del ambiente.</a:t>
                      </a:r>
                      <a:endParaRPr lang="es-CO" sz="1500" b="1" kern="120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96566">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410682">
                <a:tc gridSpan="6">
                  <a:txBody>
                    <a:bodyPr/>
                    <a:lstStyle/>
                    <a:p>
                      <a:pPr marL="171450" marR="0" lvl="0"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b="0" kern="1200">
                          <a:solidFill>
                            <a:schemeClr val="tx1"/>
                          </a:solidFill>
                          <a:latin typeface="Work Sans" pitchFamily="2" charset="0"/>
                          <a:ea typeface="+mn-ea"/>
                          <a:cs typeface="Poppins SemiBold" panose="00000700000000000000" pitchFamily="2" charset="0"/>
                        </a:rPr>
                        <a:t>Generar procesos de educación ambiental con los niños y niñas, a través de la experimentación en campo.</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MX" sz="1500" dirty="0">
                          <a:latin typeface="Work Sans" pitchFamily="2" charset="0"/>
                        </a:rPr>
                        <a:t>Niños y niñas de las instituciones educativas del AID</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y 20 minutos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5284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151060">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kern="1200" dirty="0">
                          <a:solidFill>
                            <a:schemeClr val="dk1"/>
                          </a:solidFill>
                          <a:effectLst/>
                          <a:latin typeface="Work Sans" pitchFamily="2" charset="0"/>
                          <a:ea typeface="+mn-ea"/>
                          <a:cs typeface="+mn-cs"/>
                        </a:rPr>
                        <a:t>Kits de exploradores ambientales (tula y gorra con logo de INVIAS, binoculares, lupa de mano de 60mm, libreta, frasco plástico con tapa, pinzas plásticas para niños, lápiz, borrador y sacapuntas), acta de reunión, listado de asistencia, </a:t>
                      </a:r>
                      <a:r>
                        <a:rPr lang="es-ES" sz="1500" kern="1200" dirty="0">
                          <a:solidFill>
                            <a:schemeClr val="dk1"/>
                          </a:solidFill>
                          <a:effectLst/>
                          <a:latin typeface="Work Sans" pitchFamily="2" charset="0"/>
                          <a:ea typeface="+mn-ea"/>
                          <a:cs typeface="+mn-cs"/>
                        </a:rPr>
                        <a:t>cámara fotográfica y/o videograbadora y refrigerios. (su adquisición depende de la disponibilidad del presupuesto)</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8937BDF6-B06B-0FD7-7B64-13B7AE3598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95935" y="2494469"/>
            <a:ext cx="616278" cy="576000"/>
          </a:xfrm>
          <a:prstGeom prst="rect">
            <a:avLst/>
          </a:prstGeom>
        </p:spPr>
      </p:pic>
      <p:pic>
        <p:nvPicPr>
          <p:cNvPr id="6" name="Gráfico 76" descr="Grupo de personas con relleno sólido">
            <a:extLst>
              <a:ext uri="{FF2B5EF4-FFF2-40B4-BE49-F238E27FC236}">
                <a16:creationId xmlns:a16="http://schemas.microsoft.com/office/drawing/2014/main" id="{0A8EEFB3-5433-6B51-DDF5-37E3B93C9A1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35544" y="2477669"/>
            <a:ext cx="624776" cy="576000"/>
          </a:xfrm>
          <a:prstGeom prst="rect">
            <a:avLst/>
          </a:prstGeom>
        </p:spPr>
      </p:pic>
      <p:sp>
        <p:nvSpPr>
          <p:cNvPr id="7" name="object 18">
            <a:extLst>
              <a:ext uri="{FF2B5EF4-FFF2-40B4-BE49-F238E27FC236}">
                <a16:creationId xmlns:a16="http://schemas.microsoft.com/office/drawing/2014/main" id="{5436BB82-0EC9-B06C-10BB-682A03DBF90E}"/>
              </a:ext>
            </a:extLst>
          </p:cNvPr>
          <p:cNvSpPr/>
          <p:nvPr/>
        </p:nvSpPr>
        <p:spPr>
          <a:xfrm>
            <a:off x="12111476" y="2540036"/>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1288FE7D-A0D0-E399-DE94-4684B675C5B1}"/>
              </a:ext>
            </a:extLst>
          </p:cNvPr>
          <p:cNvSpPr/>
          <p:nvPr/>
        </p:nvSpPr>
        <p:spPr>
          <a:xfrm>
            <a:off x="13906090" y="2594445"/>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6D2C4D93-FBEC-5601-2558-F9E691C7FB6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99337" y="2408599"/>
            <a:ext cx="714139" cy="714139"/>
          </a:xfrm>
          <a:prstGeom prst="rect">
            <a:avLst/>
          </a:prstGeom>
        </p:spPr>
      </p:pic>
      <p:pic>
        <p:nvPicPr>
          <p:cNvPr id="22" name="Gráfico 21" descr="Single gear con relleno sólido">
            <a:extLst>
              <a:ext uri="{FF2B5EF4-FFF2-40B4-BE49-F238E27FC236}">
                <a16:creationId xmlns:a16="http://schemas.microsoft.com/office/drawing/2014/main" id="{37947961-1B68-37F6-872D-11B1DC5C839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24949" y="2494469"/>
            <a:ext cx="576000" cy="576000"/>
          </a:xfrm>
          <a:prstGeom prst="rect">
            <a:avLst/>
          </a:prstGeom>
        </p:spPr>
      </p:pic>
      <p:pic>
        <p:nvPicPr>
          <p:cNvPr id="23" name="Gráfico 22" descr="Court con relleno sólido">
            <a:extLst>
              <a:ext uri="{FF2B5EF4-FFF2-40B4-BE49-F238E27FC236}">
                <a16:creationId xmlns:a16="http://schemas.microsoft.com/office/drawing/2014/main" id="{69BA294A-B5B7-F64E-CB69-0C821879234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5337" y="2477669"/>
            <a:ext cx="576000" cy="576000"/>
          </a:xfrm>
          <a:prstGeom prst="rect">
            <a:avLst/>
          </a:prstGeom>
        </p:spPr>
      </p:pic>
      <p:sp>
        <p:nvSpPr>
          <p:cNvPr id="24" name="CuadroTexto 23">
            <a:extLst>
              <a:ext uri="{FF2B5EF4-FFF2-40B4-BE49-F238E27FC236}">
                <a16:creationId xmlns:a16="http://schemas.microsoft.com/office/drawing/2014/main" id="{03055EEA-5136-53E6-6380-418771498F73}"/>
              </a:ext>
            </a:extLst>
          </p:cNvPr>
          <p:cNvSpPr txBox="1"/>
          <p:nvPr/>
        </p:nvSpPr>
        <p:spPr>
          <a:xfrm>
            <a:off x="15775212"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1B4F5057-371F-FC5F-0851-C76CC0A7395A}"/>
              </a:ext>
            </a:extLst>
          </p:cNvPr>
          <p:cNvSpPr/>
          <p:nvPr/>
        </p:nvSpPr>
        <p:spPr>
          <a:xfrm>
            <a:off x="16291084"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1E365FDB-8A62-EBE1-61F2-3AC3C1ADCCFC}"/>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6D28044E-3777-6F32-B567-E5AB191D5F2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C091318-C6FD-BAEC-88F1-05181F07AE7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7ECCF9BF-E1BD-D944-7E16-9D508E72E6C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11F4911-0E19-0CF5-153C-F758CA0F4B8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A0545E83-187E-628C-6A59-6948C6C785D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14B8765-CB68-3035-D2A0-D610A576502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84F187A-99C3-BEC7-EC0C-6A01C9369A9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E4362A22-7797-1C36-4013-0C203D7A4E5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13FC027-9B25-EF21-BC4F-DDE4B5320B3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ADC007C1-7211-B50A-973C-79C0E047023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EA4EA385-B10E-5FBB-1977-ABCAF145170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CE376602-C780-9594-44DA-2973055A827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D82B8BB-9E69-B591-BDBC-BB613FC98DC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62F9E70-E407-39AB-09B6-32F3C834949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F27B27E4-D66C-8E39-9B3E-F5456A0A3FE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0604D722-41EB-9D1E-225B-64A4C1A8CEA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E4F2D0CE-EBC7-8773-4C64-B6BF0B1C799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4BD9EEAC-0F68-18CC-3967-26E0C4876B22}"/>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5F03D7A9-E779-CB08-84FD-FE40CE56C26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C3C282C-9B9E-D1F5-70C0-040CA295EBF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5C88635F-5E42-2977-2F8F-04C6F3CB3981}"/>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0E61F809-B56D-D651-5E28-EB143755708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0BCCF01F-DE5B-85C5-DE3A-374FECCD6BC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A3CAF8BB-BEC7-EB85-F536-C2B70A3A7F1F}"/>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AFD5B2F8-00F6-0B67-F9D8-ECDB4042BB9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BA5D7EBA-D167-5F82-5AD3-A4428BB56098}"/>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8CF3EED-DD59-8C02-633E-E16FC9E8F04B}"/>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8E9F4C2B-B7CF-1A0F-9D5E-07DE8A54E7C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38E97AC0-CFE6-4C0D-50E0-06543151E23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D64942F-60DD-DA58-6E63-72DDF1B2614E}"/>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036401F3-3C7A-EA3E-A22E-F581E0E5105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0985571F-50BD-53B4-524F-1863BAB3574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F2D842CA-69E3-11C2-4684-FCE656280B0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F1A8F907-13E7-2B0A-0A84-4CA3E7D4549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20CDEEC2-2C7C-EE83-384A-29C79C52876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08F89A00-6994-4F79-3450-F7ED497869D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8812C603-E483-EF41-A1CF-49C8C8CF148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6B8923E0-FADF-AE70-9D91-A59304CBD6F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7586D3EA-2397-5375-A61B-902499BDAC65}"/>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C0A456F-D3EF-7F48-2306-ABD5C042E51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9EEAF752-41B9-FD16-55C2-FCEC704D677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D96ED11C-2070-3743-6D9F-6348251A2628}"/>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240360A-DC94-DED8-C032-B637BAB8362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14DA4506-7D72-443B-0C5D-457E4D172B5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753FC694-C995-55FC-FEE0-FFFE994ED17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C8D29F90-B248-D20F-CBE2-F966E7A517B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9CB81555-9395-3596-3400-AF1BA2F5F9B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D74A4531-CBB8-44AD-EF18-D89CAEBAA90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DF123E8A-F6C5-B822-8BEC-4A6D8A9EA41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2D88CDC3-E9A5-20CD-13D1-358C0EA72F4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5D2DD03D-8C51-08C1-C2B5-50D6400EEFF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B683DA2A-5E84-080D-A8D7-9F1FDE12E17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8DD983D9-E4F0-0B3C-4D57-AC858A1B2FC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D68C5B60-3886-E118-1138-E0A877BCAF3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A763DEBA-A073-51BE-2514-FC7B3934BA2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65967EFB-8D4D-6694-7EAC-225C36E3EC7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DA9BCC36-BD6E-3923-1D93-B8DD8A4053E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9ABA5267-C22D-41D6-CE71-70E4D69CDD1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6F705EA5-4075-21DB-4F8D-23D16CB8EF5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D740DC0F-6D49-C886-21E2-00D71924057D}"/>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86AB9121-3ADA-7ABD-6EF9-E12FAE65199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9CD2A7DE-B413-27BB-B6CB-2AE32120DA4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B51294DD-EDCA-57C6-8E52-E18AE0E6AD38}"/>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8BABBA1E-C1EA-4D13-B7F5-FAF245FC271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D89F6C71-40CA-431F-EC77-4F439515922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794639BA-534E-FD02-015C-31B87B1B724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19E28BE6-C456-6AA2-854E-366E79FC3B9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60E051E1-FB0D-46E1-B1F6-91F83F919C9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5419C48F-A2B8-71E8-FE8C-CD5776621EB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07FAFB12-648C-8CA4-2CE6-45D836A9AF3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AC1A9A24-9B01-25D1-3603-216B0DF4C0C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36F0D627-7322-72BE-58E0-5B893970AF4D}"/>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AAC4DBDD-1A02-9DE1-3A33-303FE05EB69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FE657415-FFAE-19AF-9CFF-DC5A52A5AFD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07811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203E88A8-6E85-170A-0A50-62302D252A77}"/>
              </a:ext>
            </a:extLst>
          </p:cNvPr>
          <p:cNvGraphicFramePr>
            <a:graphicFrameLocks noGrp="1"/>
          </p:cNvGraphicFramePr>
          <p:nvPr>
            <p:extLst>
              <p:ext uri="{D42A27DB-BD31-4B8C-83A1-F6EECF244321}">
                <p14:modId xmlns:p14="http://schemas.microsoft.com/office/powerpoint/2010/main" val="3783586555"/>
              </p:ext>
            </p:extLst>
          </p:nvPr>
        </p:nvGraphicFramePr>
        <p:xfrm>
          <a:off x="1509139" y="919842"/>
          <a:ext cx="13474800" cy="688704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94807">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528330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 </a:t>
                      </a:r>
                      <a:r>
                        <a:rPr lang="es-CO" sz="1500" b="0" dirty="0">
                          <a:solidFill>
                            <a:schemeClr val="tx1"/>
                          </a:solidFill>
                          <a:latin typeface="Work Sans" pitchFamily="2" charset="0"/>
                          <a:cs typeface="Poppins" panose="00000500000000000000" pitchFamily="2" charset="0"/>
                        </a:rPr>
                        <a:t>Para el desarrollo de la actividad y, según disponibilidad, se deben comprar y armar los kits de exploradores ambientales para entregar a cada uno de los niños participantes.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a:t>
                      </a:r>
                      <a:r>
                        <a:rPr lang="es-CO" sz="1500" b="0" dirty="0">
                          <a:solidFill>
                            <a:schemeClr val="tx1"/>
                          </a:solidFill>
                          <a:latin typeface="Work Sans" pitchFamily="2" charset="0"/>
                          <a:cs typeface="Poppins" panose="00000500000000000000" pitchFamily="2" charset="0"/>
                        </a:rPr>
                        <a:t> Se debe garantizar que la persona que dirija el taller tenga el conocimiento sobre fauna y flora propias del área y habilidades didácticas de enseñanza con niños. De no contar con los conocimientos o habilidades, se sugiere que el profesional ambiental establezca un contacto interinstitucional con funcionarios de la CAR, biólogos de la zona, docentes de ciencias naturales, instancias o autoridades ambientales policivas, que puedan apoyar como instructores o guías.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 </a:t>
                      </a:r>
                      <a:r>
                        <a:rPr lang="es-CO" sz="1500" b="0" dirty="0">
                          <a:solidFill>
                            <a:schemeClr val="tx1"/>
                          </a:solidFill>
                          <a:latin typeface="Work Sans" pitchFamily="2" charset="0"/>
                          <a:cs typeface="Poppins" panose="00000500000000000000" pitchFamily="2" charset="0"/>
                        </a:rPr>
                        <a:t>Solicitar a la institución educativa el espacio de excursión con los niños (dentro de la institución o un parque cercano), contando previamente con el permiso de los padres de familia o acudientes.</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4: </a:t>
                      </a:r>
                      <a:r>
                        <a:rPr lang="es-CO" sz="1500" b="0" dirty="0">
                          <a:solidFill>
                            <a:schemeClr val="tx1"/>
                          </a:solidFill>
                          <a:latin typeface="Work Sans" pitchFamily="2" charset="0"/>
                          <a:cs typeface="Poppins" panose="00000500000000000000" pitchFamily="2" charset="0"/>
                        </a:rPr>
                        <a:t>Previamente, el facilitador llevará a cabo un reconocimiento del área a recorrer con los niños y niñas, definiendo cuál será el criterio para la búsqueda de tesoros. Pueden ser indicadores de calidad ambiental como los que se presentan en los anexos de esta herramienta.</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 </a:t>
                      </a:r>
                      <a:r>
                        <a:rPr lang="es-CO" sz="1500" b="0" dirty="0">
                          <a:solidFill>
                            <a:schemeClr val="tx1"/>
                          </a:solidFill>
                          <a:latin typeface="Work Sans" pitchFamily="2" charset="0"/>
                          <a:cs typeface="Poppins" panose="00000500000000000000" pitchFamily="2" charset="0"/>
                        </a:rPr>
                        <a:t>Para desarrollar la actividad, se entregará a cada uno de los niños y niñas su kit de pequeños exploradores ambientales. Luego, familiarizará a los niños y niñas con el/los indicadores ambientales escogidos para la búsqueda de tesoros, explicando su importancia en un área biodiversa. Se les pedirá que se coloquen la gorra y carguen su tula con todos los implementos para salir a explorar.</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 </a:t>
                      </a:r>
                      <a:r>
                        <a:rPr lang="es-CO" sz="1500" b="0" dirty="0">
                          <a:solidFill>
                            <a:schemeClr val="tx1"/>
                          </a:solidFill>
                          <a:latin typeface="Work Sans" pitchFamily="2" charset="0"/>
                          <a:cs typeface="Poppins" panose="00000500000000000000" pitchFamily="2" charset="0"/>
                        </a:rPr>
                        <a:t>Se conducirá a los niños y niñas a una zona previamente detectada, con alta presencia de fauna y flora nativa.</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6: </a:t>
                      </a:r>
                      <a:r>
                        <a:rPr lang="es-CO" sz="1500" b="0" dirty="0">
                          <a:solidFill>
                            <a:schemeClr val="tx1"/>
                          </a:solidFill>
                          <a:latin typeface="Work Sans" pitchFamily="2" charset="0"/>
                          <a:cs typeface="Poppins" panose="00000500000000000000" pitchFamily="2" charset="0"/>
                        </a:rPr>
                        <a:t>El facilitador instruirá y direccionará a los niños para sensibilizarlos y ayudarles a tomar conciencia de la fragilidad del ecosistema que les rodea, acercándoles a la fauna y flora, al mundo de los insectos, mediante el uso de las diferentes herramientas que contiene el kit de explorador.</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a:rPr>
                        <a:t>Momento 7: </a:t>
                      </a:r>
                      <a:r>
                        <a:rPr lang="es-CO" sz="1500" b="0" dirty="0">
                          <a:solidFill>
                            <a:schemeClr val="tx1"/>
                          </a:solidFill>
                          <a:latin typeface="Work Sans" pitchFamily="2" charset="0"/>
                          <a:cs typeface="Poppins"/>
                        </a:rPr>
                        <a:t>Se orientará la actividad como una búsqueda de tesoros naturales, de tal manera que se explorará bajo las premisas de “busca y encuentra”, dependiendo del criterio definido. Por ejemplo, si se definió un criterio de calidad del medio, se buscarán problemas de contaminación.</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8: </a:t>
                      </a:r>
                      <a:r>
                        <a:rPr lang="es-CO" sz="1500" b="0" dirty="0">
                          <a:solidFill>
                            <a:schemeClr val="tx1"/>
                          </a:solidFill>
                          <a:latin typeface="Work Sans" pitchFamily="2" charset="0"/>
                          <a:cs typeface="Poppins" panose="00000500000000000000" pitchFamily="2" charset="0"/>
                        </a:rPr>
                        <a:t>A medida que los niños vayan encontrando, el facilitador será el encargado de resolver dudas según lo recolectado, así mismo, les guiará en el uso del kit completo, activando sus sentidos, estimulando la observación reflexiva del entorno natural. Se puede dirigir la actividad con preguntas, por ejemplo: ¿Por qué los problemas de contaminación encontrados llegaron hasta allí?</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9: </a:t>
                      </a:r>
                      <a:r>
                        <a:rPr lang="es-CO" sz="1500" b="0" dirty="0">
                          <a:solidFill>
                            <a:schemeClr val="tx1"/>
                          </a:solidFill>
                          <a:latin typeface="Work Sans" pitchFamily="2" charset="0"/>
                          <a:cs typeface="Poppins" panose="00000500000000000000" pitchFamily="2" charset="0"/>
                        </a:rPr>
                        <a:t>Para finalizar la actividad se realizará una conclusión general, acerca de la importancia del cuidado de la naturaleza. Adicionalmente, se le pide a los niños y las niñas llevar la mano derecha al corazón y repetir en voz alta lo siguiente: “Yo me comprometo como explorador ambiental a mantener las condiciones favorables de todos los lugares naturales que visite, a mantenerlos limpios, a cuidarlos y a enseñar a otras personas a hacer lo mismo.”</a:t>
                      </a:r>
                      <a:endParaRPr lang="es-MX" sz="1500" b="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EB47AEAC-A2BD-E097-A5AC-61100A12A7D1}"/>
              </a:ext>
            </a:extLst>
          </p:cNvPr>
          <p:cNvSpPr txBox="1"/>
          <p:nvPr/>
        </p:nvSpPr>
        <p:spPr>
          <a:xfrm>
            <a:off x="15775212" y="908078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99A6E008-5368-2920-71E8-68EA48B2EC16}"/>
              </a:ext>
            </a:extLst>
          </p:cNvPr>
          <p:cNvSpPr/>
          <p:nvPr/>
        </p:nvSpPr>
        <p:spPr>
          <a:xfrm>
            <a:off x="16291084" y="876177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C6D979B7-FED7-33B8-7868-173C1882284E}"/>
              </a:ext>
            </a:extLst>
          </p:cNvPr>
          <p:cNvSpPr txBox="1"/>
          <p:nvPr/>
        </p:nvSpPr>
        <p:spPr>
          <a:xfrm>
            <a:off x="14857408" y="908078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4A6AC89E-7568-1445-59C4-E43008B67198}"/>
              </a:ext>
            </a:extLst>
          </p:cNvPr>
          <p:cNvSpPr/>
          <p:nvPr/>
        </p:nvSpPr>
        <p:spPr>
          <a:xfrm flipH="1">
            <a:off x="15337276" y="876177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1B0CFA8E-8C65-84FD-82BA-E8B465C4C8F3}"/>
              </a:ext>
            </a:extLst>
          </p:cNvPr>
          <p:cNvSpPr/>
          <p:nvPr/>
        </p:nvSpPr>
        <p:spPr>
          <a:xfrm>
            <a:off x="3998022" y="251074"/>
            <a:ext cx="907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27: TALLER DE PEQUEÑOS EXPLORADORES AMBIENTALES</a:t>
            </a:r>
          </a:p>
        </p:txBody>
      </p:sp>
      <p:grpSp>
        <p:nvGrpSpPr>
          <p:cNvPr id="12" name="Grupo 11">
            <a:extLst>
              <a:ext uri="{FF2B5EF4-FFF2-40B4-BE49-F238E27FC236}">
                <a16:creationId xmlns:a16="http://schemas.microsoft.com/office/drawing/2014/main" id="{75B5E692-D85F-E42E-9673-50BE952BF4E0}"/>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584CDDCE-F075-5891-15E4-A6058C60E33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ED43518-E4C6-7190-819D-280E5C709B6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4F671665-F725-0366-964F-B5498B936D6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CBB30C9-67E6-FCA0-BC2F-587232AB0F4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563E35E-1125-4878-8827-EC87A12DE82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5148C78-7128-1945-2A8D-3821782CAC7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301E50A3-EF56-5201-1CA0-64F28129F34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A253F6A-5DB5-0831-C563-906CC6E1B07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7229EA4-E0A1-CBFB-6078-601AA5D9A1C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7463443-A65D-1D18-37AD-FB4C7C119A3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264A2FBC-8115-1B2A-3FF3-87299AE58DB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A99E2DC-FFD5-924B-B579-7237C116763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D2B05A71-5D92-AFF2-59B4-64E268443EE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A1E2460-AA99-97AD-9468-8209AD22644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833C5D8-85D2-6B2B-A505-733C59A5198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D892589A-59E3-AC4B-C9B6-9C46841BC07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386768A9-D1FB-3126-2733-CDBBD59E98A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2E7708C-B9CC-2E5C-25D5-7F251F5D34CE}"/>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0173AAB2-ECA3-8C25-5207-461FD35ED13F}"/>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BC0FC54D-321F-6CD2-6409-BDF9C676B20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6AB5474-E4A8-672F-5E18-D21E4E578BB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0D1B96E4-CA79-AF28-3715-1CD4A4D458E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C4E1FD96-B0E1-C712-5FCE-66DEA2340E2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EB9E0958-635A-7E47-9AE7-58F1D72241E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6F8A9B6-1626-AAE3-F4C1-FF57A8E0129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BB9912AB-A940-E1EA-137F-B4016BA109B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1B6E9D3-F924-ADFF-B93B-7E4D587911BE}"/>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042CECFD-6359-80D3-AB9A-4589BD7ED6C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2BB5858E-D9AA-7AC5-9740-BC0B65AA104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3EAB860-F1A7-1EF7-1F7F-191C7AE18F9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A5214A88-3B33-F16D-71B7-ABCF7E20122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78052EF9-D940-E7A4-0DF0-9A5BD38B470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3956649-A7BD-3DB3-FAC3-75A0B845031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6F56AC6-1DBA-952A-47A9-FF1FC43D450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F44A7D0E-9909-5D31-1777-586969AC9CE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EB3AA591-D302-A47D-2A76-AC3506F5D91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BB42943-EA4D-F4FD-3193-D7AD249F352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6D25E23A-880E-11EB-A2E4-5170A458F44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652F07CD-220A-5D05-7903-149E17EE9208}"/>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4405650A-C55A-6C1B-522E-19BB0FB0E1E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B0EF3F87-459F-A756-A4C5-F57239EC7BC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4694D048-CDBF-86F5-7D4F-4CB8B12C7D44}"/>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C71C906C-AE39-2715-2C1D-224D8A9A1B3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E7A1CC8-29E5-681A-9819-6ADA4927569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D70145B6-C345-E3F2-76B1-924B2C0C47C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85278BE5-8590-1712-CDD8-6ED85E6C082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6E283B9F-27F4-DC74-11EC-A7147E2AB50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CE6DF3C3-31E0-CE57-9468-9A845C8591D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A7F03D03-5E19-314A-9987-A2B5DD044BC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1F878235-429D-8799-9A7E-67B8724F7CA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37E46F9C-4814-034F-E2F5-85DF54FBB32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511C7AB0-A943-3023-D248-1089F7A14EA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6FF85657-DDC6-45B2-C94B-E5A2C6FBAE9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AD9D1E96-509B-7E02-9C8E-B2CAC5FA6E5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6C1A4449-76B1-8F9D-6A89-A5995E6D2F8E}"/>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AD4923F0-7BA8-2364-6DBA-22B9B1701C8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42D98F39-8AE7-75CC-BE6D-6A992D4336A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E13BDC99-67E0-487E-C942-A567D804DA0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C101284B-9252-58D5-C69D-C7447C2FCC1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FF01FF81-0660-56DE-55BE-16D740C5B98A}"/>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42109027-9BCF-3A49-FE21-153D3A40228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EE3FF821-C068-6377-E9C2-9A831B79CD4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FCC172C9-A08A-4F29-D875-0E263B21C8B2}"/>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38E6EF4F-FFEE-2730-1D43-8676B9340D7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78208A76-C8D4-A08C-D109-6DA1454446A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1FFB8BA7-87E3-BF89-F2D3-99471C41C9B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9E181A97-7E5B-366C-1C08-01BAA8B66A6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81CDBD26-D04A-AD3A-0D83-10DF8348897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4E840F1C-C992-120E-E2CA-DEC8D8A6CF2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D5FE1E92-B7A9-677E-EE04-CB9DDE8DA69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1BB7B744-DC0E-CCE3-FF7C-029809EC783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08473F90-0056-0FF5-45FF-584139C395D3}"/>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B62E6140-F0E8-0D57-67A4-39261F62F65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5A636B9F-558B-150B-BD0C-B2C96F5DAE1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375631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6340695A-937B-D1AB-E66B-F4F51F0BB325}"/>
                  </a:ext>
                </a:extLst>
              </p:cNvPr>
              <p:cNvGraphicFramePr>
                <a:graphicFrameLocks noGrp="1"/>
              </p:cNvGraphicFramePr>
              <p:nvPr>
                <p:extLst>
                  <p:ext uri="{D42A27DB-BD31-4B8C-83A1-F6EECF244321}">
                    <p14:modId xmlns:p14="http://schemas.microsoft.com/office/powerpoint/2010/main" val="1096289546"/>
                  </p:ext>
                </p:extLst>
              </p:nvPr>
            </p:nvGraphicFramePr>
            <p:xfrm>
              <a:off x="1258645" y="929354"/>
              <a:ext cx="13474800" cy="518226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 </a:t>
                          </a:r>
                          <a:r>
                            <a:rPr lang="es-MX" sz="1500" b="0" kern="1200">
                              <a:solidFill>
                                <a:schemeClr val="tx1"/>
                              </a:solidFill>
                              <a:latin typeface="Work Sans" pitchFamily="2" charset="0"/>
                              <a:ea typeface="+mn-ea"/>
                              <a:cs typeface="Poppins SemiBold" panose="00000700000000000000" pitchFamily="2" charset="0"/>
                            </a:rPr>
                            <a:t>Considerando que se trata de una actividad que involucra el desplazamiento de niños y niñas, se deberá contar con todas las medidas de seguridad: Plan de emergencias, acompañamiento de un adulto por cada 7 niños, brigada de emergencias, botiquín de emergencias.</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872069">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ea typeface="Cambria Math" panose="02040503050406030204" pitchFamily="18" charset="0"/>
                              <a:cs typeface="Poppins" panose="00000500000000000000" pitchFamily="2" charset="0"/>
                            </a:rPr>
                            <a:t>2. Indicador Cumplimiento del  objetivo</a:t>
                          </a:r>
                          <a:r>
                            <a:rPr lang="es-CO" sz="1500" b="1" baseline="0" dirty="0">
                              <a:solidFill>
                                <a:schemeClr val="tx1"/>
                              </a:solidFill>
                              <a:latin typeface="Work Sans" pitchFamily="2" charset="77"/>
                              <a:ea typeface="Cambria Math" panose="02040503050406030204" pitchFamily="18" charset="0"/>
                              <a:cs typeface="Poppins" panose="00000500000000000000" pitchFamily="2" charset="0"/>
                            </a:rPr>
                            <a:t>      </a:t>
                          </a:r>
                          <a:r>
                            <a:rPr lang="es-CO" sz="1500" b="1" dirty="0">
                              <a:solidFill>
                                <a:schemeClr val="tx1"/>
                              </a:solidFill>
                              <a:latin typeface="Work Sans" pitchFamily="2" charset="77"/>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i="0"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6340695A-937B-D1AB-E66B-F4F51F0BB325}"/>
                  </a:ext>
                </a:extLst>
              </p:cNvPr>
              <p:cNvGraphicFramePr>
                <a:graphicFrameLocks noGrp="1"/>
              </p:cNvGraphicFramePr>
              <p:nvPr>
                <p:extLst>
                  <p:ext uri="{D42A27DB-BD31-4B8C-83A1-F6EECF244321}">
                    <p14:modId xmlns:p14="http://schemas.microsoft.com/office/powerpoint/2010/main" val="1096289546"/>
                  </p:ext>
                </p:extLst>
              </p:nvPr>
            </p:nvGraphicFramePr>
            <p:xfrm>
              <a:off x="1258645" y="929354"/>
              <a:ext cx="13474800" cy="518226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2534">
                    <a:tc>
                      <a:txBody>
                        <a:bodyPr/>
                        <a:lstStyle/>
                        <a:p>
                          <a:pPr algn="ctr"/>
                          <a:r>
                            <a:rPr lang="es-CO" sz="1800">
                              <a:solidFill>
                                <a:schemeClr val="tx1"/>
                              </a:solidFill>
                              <a:latin typeface="Poppins SemiBold" panose="00000700000000000000" pitchFamily="2" charset="0"/>
                              <a:cs typeface="Poppins SemiBold" panose="00000700000000000000" pitchFamily="2" charset="0"/>
                            </a:rPr>
                            <a:t>Observaciones </a:t>
                          </a:r>
                        </a:p>
                      </a:txBody>
                      <a:tcPr anchor="ctr">
                        <a:solidFill>
                          <a:srgbClr val="FF941F"/>
                        </a:solidFill>
                      </a:tcPr>
                    </a:tc>
                    <a:extLst>
                      <a:ext uri="{0D108BD9-81ED-4DB2-BD59-A6C34878D82A}">
                        <a16:rowId xmlns:a16="http://schemas.microsoft.com/office/drawing/2014/main" val="2407719462"/>
                      </a:ext>
                    </a:extLst>
                  </a:tr>
                  <a:tr h="2460413">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Convocatoria: </a:t>
                          </a:r>
                          <a:r>
                            <a:rPr lang="es-CO" sz="1500" b="0" i="0" u="none" strike="noStrike" kern="1200" noProof="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 </a:t>
                          </a:r>
                          <a:r>
                            <a:rPr lang="es-MX" sz="1500" b="0" kern="1200">
                              <a:solidFill>
                                <a:schemeClr val="tx1"/>
                              </a:solidFill>
                              <a:latin typeface="Work Sans" pitchFamily="2" charset="0"/>
                              <a:ea typeface="+mn-ea"/>
                              <a:cs typeface="Poppins SemiBold" panose="00000700000000000000" pitchFamily="2" charset="0"/>
                            </a:rPr>
                            <a:t>Considerando que se trata de una actividad que involucra el desplazamiento de niños y niñas, se deberá contar con todas las medidas de seguridad: Plan de emergencias, acompañamiento de un adulto por cada 7 niños, brigada de emergencias, botiquín de emergencias.</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Refrigerios: </a:t>
                          </a:r>
                          <a:r>
                            <a:rPr lang="es-CO" sz="1500" b="0" i="0" u="none" strike="noStrike" kern="1200" noProof="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a:solidFill>
                                <a:schemeClr val="tx1"/>
                              </a:solidFill>
                              <a:latin typeface="Work Sans" pitchFamily="2" charset="77"/>
                            </a:rPr>
                            <a:t>Evidencias: </a:t>
                          </a:r>
                          <a:r>
                            <a:rPr lang="es-CO" sz="1500" b="0" i="0" u="none" strike="noStrike" kern="1200" noProof="0">
                              <a:solidFill>
                                <a:schemeClr val="tx1"/>
                              </a:solidFill>
                              <a:latin typeface="Work Sans" pitchFamily="2" charset="77"/>
                            </a:rPr>
                            <a:t>El profesional o profesionales asignados, deberá tomar listado de asistencia, actas y fotografías.</a:t>
                          </a:r>
                          <a:endParaRPr lang="es-MX" sz="150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002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949069">
                    <a:tc>
                      <a:txBody>
                        <a:bodyPr/>
                        <a:lstStyle/>
                        <a:p>
                          <a:endParaRPr lang="es-CO"/>
                        </a:p>
                      </a:txBody>
                      <a:tcPr>
                        <a:blipFill>
                          <a:blip r:embed="rId3"/>
                          <a:stretch>
                            <a:fillRect l="-45" t="-167188" r="-226" b="-625"/>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6AA0B5D6-86F7-C261-F044-CE44E417AC1B}"/>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41CE6692-30DA-32DA-A943-DB76567BE73D}"/>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90F368E9-EBF3-C4EF-E12F-5929222E7FF8}"/>
              </a:ext>
            </a:extLst>
          </p:cNvPr>
          <p:cNvSpPr/>
          <p:nvPr/>
        </p:nvSpPr>
        <p:spPr>
          <a:xfrm>
            <a:off x="4053783" y="140054"/>
            <a:ext cx="907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27: TALLER DE PEQUEÑOS EXPLORADORES AMBIENTALES</a:t>
            </a:r>
          </a:p>
        </p:txBody>
      </p:sp>
      <p:grpSp>
        <p:nvGrpSpPr>
          <p:cNvPr id="12" name="Grupo 11">
            <a:extLst>
              <a:ext uri="{FF2B5EF4-FFF2-40B4-BE49-F238E27FC236}">
                <a16:creationId xmlns:a16="http://schemas.microsoft.com/office/drawing/2014/main" id="{DDDB91FD-1D41-B3AD-607A-94D138C9F53A}"/>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0E50CD88-699B-BC8F-8C1F-133D93F3266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7F9CCC85-E35A-8610-B477-A5B524151C1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372431C1-787A-539F-9B43-4EC0F438116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83E70EA6-6463-527A-7499-ECE31B2CFE3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C0C2780-E42B-ED29-1151-63138129E51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0A8F7B6B-087E-B470-001C-86910E4DF95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9BE2403-184F-7344-44C1-92291222B8D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6CD0F1B-3537-95B5-D582-56AC021D482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2DE79CF2-E51E-9CEF-580D-88349B670E3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7D51674-750E-AB9F-F5A0-638DEE6B6F7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06CB960D-77E6-A5DF-C2BD-EBB7A7E3454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A33A7567-77FD-4412-1BAA-8EC0ED9D64C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C3E5C5D9-D715-66BB-26A0-047CC2727E2D}"/>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7877F9A6-1542-18A1-1233-0E018FE3AE7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0AA32DF4-893B-1E28-3056-6D37EBBFB79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D777B879-829B-E56E-6609-D7800396438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A561B2FD-154C-488E-247E-1E0385D8B04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8B7C9BA9-CCDB-DFA0-838D-F84BD225F985}"/>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D6B03AA3-605B-9549-B8D0-0D80487876C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3CC1597-EEC2-C157-983B-4D6707FA97A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10DAC86-BB81-75DD-9674-BA2E94396AA2}"/>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E3537CD8-4A8A-2597-35F6-B64CC8F53493}"/>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E772D3B4-868C-9A36-AD62-A09EA64135E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C7A86745-8C0D-AE3A-8873-07D1996CF1DA}"/>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E3D8894B-E76C-829D-570F-335BAD800967}"/>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2B2D4CAA-392F-C59C-C488-27941304C99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A145C340-6CD0-5614-41BC-73EE9AAEB378}"/>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87946489-4A6A-3714-FD17-75D21F851C7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3DDA7FB9-3538-007B-0866-AEE26DAF780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A3D12E9F-BE07-09ED-F30A-06E59CA2E66B}"/>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12743953-5C77-EE76-176B-F1AEB25ADAC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FC6BB620-2E46-BCC8-14D0-4197C83B14D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2A447390-E6F3-7B4D-2B08-2BD5CDFDF64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F2F9B71D-BE90-AA02-0D7F-A2DD554C650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948BDAE9-4F31-6903-4F5E-1D0B2C89697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C0DA2CFE-F0E5-B026-52C6-F11B092270B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A7ABCC9F-8B15-4DB5-6038-5C3D60EC5AF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53463AAB-2681-9135-34EE-1AE4C3FE001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7EE6DE83-345E-2B7D-F5AD-C0CFDEFCC08D}"/>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E8B7EC34-7696-7831-C64C-A06037CBD71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0425F41E-568F-B690-2C22-152C44A6182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C39D7E8D-CF97-2185-52F9-949518D8024C}"/>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2C4AF9AD-2545-9B7D-24FD-38BDF1C9039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7BAF65F8-455E-10F3-8195-7D2828CA109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4EABF475-751B-A617-0AF7-35D8195577D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491BB7D3-E71D-91CD-89D1-7B3CFB2BA9E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CB2613C9-744B-1454-D6E3-E1ABC4BB041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AE5057E4-9EA3-0F1C-1BE3-81564360110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1AADAFC1-C593-70B0-57FE-DBE265823BE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DAA8C8C5-BC24-D243-908C-09F791BA473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B7B64B29-ED51-8F08-F435-6E95573F150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D4F136F2-458D-E55E-FED6-1205CFC0E2B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D2091E72-8FDD-7040-7413-9326C6149AB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B2554DA0-A9F6-FE52-5D01-E4D5011FD1C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51725961-EB5E-2ED6-45B1-E2BB56F8B154}"/>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34FCBC42-F028-62A0-FDB4-665F8769ECB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1B410148-0F6B-48CC-406E-22BF4018028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F8F43653-F33F-3A0F-0EF3-9A865E016C6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5475BB40-FDC9-EC92-AC87-2F0507F014E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54486681-9A69-C7C1-3F0A-ADDC2404303A}"/>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8804D47D-EB89-5E28-DC55-DF2EDF18783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BC458117-53ED-B0F1-F64D-973B2A450FE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73811D51-9828-EFD7-9335-50E991F3BC8C}"/>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AAA1E0EC-8AA8-8DED-008A-4E694AC9B6C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97AA31E9-74C3-631F-27CD-57C4A9CB6DA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9332F0AD-3249-83A9-8F82-D5E62837BFD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CA35F276-DAE5-A6D7-CC44-80BF741DE82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C2F719B2-2182-79EF-C994-77ADBEFFD9E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B2A70400-7E85-0AC7-E635-8090C893A1F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6089F08F-53EE-BC8D-95A1-E27865EAAC3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B62E5B8C-2CAE-CE04-6744-B38E9AA62BA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E97463FE-250B-57E8-B88B-13008C244635}"/>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6F301F10-749C-7F4B-4C56-5F68733A66C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9972B358-3660-354F-1E9A-E2EC09C3CAD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5935328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292947" y="264638"/>
            <a:ext cx="940619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28: INSTRUCTIVO ACOMPAÑAMIENTO CONSULTA PREVIA</a:t>
            </a:r>
          </a:p>
        </p:txBody>
      </p:sp>
      <p:graphicFrame>
        <p:nvGraphicFramePr>
          <p:cNvPr id="2" name="Tabla 186">
            <a:extLst>
              <a:ext uri="{FF2B5EF4-FFF2-40B4-BE49-F238E27FC236}">
                <a16:creationId xmlns:a16="http://schemas.microsoft.com/office/drawing/2014/main" id="{20F8B674-EAC7-5671-0CB5-306AA7B8C37E}"/>
              </a:ext>
            </a:extLst>
          </p:cNvPr>
          <p:cNvGraphicFramePr>
            <a:graphicFrameLocks noGrp="1"/>
          </p:cNvGraphicFramePr>
          <p:nvPr>
            <p:extLst>
              <p:ext uri="{D42A27DB-BD31-4B8C-83A1-F6EECF244321}">
                <p14:modId xmlns:p14="http://schemas.microsoft.com/office/powerpoint/2010/main" val="2413710481"/>
              </p:ext>
            </p:extLst>
          </p:nvPr>
        </p:nvGraphicFramePr>
        <p:xfrm>
          <a:off x="1509140" y="961997"/>
          <a:ext cx="13474798" cy="7621434"/>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11532">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895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749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B w="9525"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895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11532">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52698">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1153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25792">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a:solidFill>
                            <a:schemeClr val="dk1"/>
                          </a:solidFill>
                          <a:effectLst/>
                          <a:latin typeface="Work Sans" pitchFamily="2" charset="0"/>
                          <a:ea typeface="+mn-ea"/>
                          <a:cs typeface="+mn-cs"/>
                        </a:rPr>
                        <a:t>Mediante la realización del presente instructivo se busca establecer las directrices sobre cómo se realiza el acompañamiento de los procesos de consulta previa en los proyectos de infraestructura, teniendo en cuenta lo establecido en la Guía Ambiental de INVÍAS.</a:t>
                      </a:r>
                      <a:endParaRPr lang="es-CO" sz="1500" b="1"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23896">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Objetivos específicos</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3429060">
                <a:tc gridSpan="6">
                  <a:txBody>
                    <a:bodyPr/>
                    <a:lstStyle/>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dirty="0">
                          <a:solidFill>
                            <a:schemeClr val="tx1"/>
                          </a:solidFill>
                          <a:latin typeface="Work Sans" pitchFamily="2" charset="0"/>
                          <a:ea typeface="+mn-ea"/>
                          <a:cs typeface="Poppins SemiBold" panose="00000700000000000000" pitchFamily="2" charset="0"/>
                        </a:rPr>
                        <a:t>Establecer las directrices sobre el acompañamiento que debe realizar el profesional social en los procesos de consulta previa. </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dirty="0">
                          <a:solidFill>
                            <a:schemeClr val="tx1"/>
                          </a:solidFill>
                          <a:latin typeface="Work Sans" pitchFamily="2" charset="0"/>
                          <a:ea typeface="+mn-ea"/>
                          <a:cs typeface="Poppins SemiBold" panose="00000700000000000000" pitchFamily="2" charset="0"/>
                        </a:rPr>
                        <a:t>Dar cumplimiento a las directrices establecidas por el Ministerio del Interior y la Autoridad Nacional de consulta previa, en caso de que se determinación de procedencia y oportunidad de la consulta previa </a:t>
                      </a:r>
                    </a:p>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dirty="0">
                          <a:solidFill>
                            <a:schemeClr val="tx1"/>
                          </a:solidFill>
                          <a:latin typeface="Work Sans" pitchFamily="2" charset="0"/>
                          <a:ea typeface="+mn-ea"/>
                          <a:cs typeface="Poppins SemiBold" panose="00000700000000000000" pitchFamily="2" charset="0"/>
                        </a:rPr>
                        <a:t>Facilitar la participación real, oportuna y efectiva de las comunidades étnicas sobre la toma de decisiones que les puedan afectar directamente con el fin de proteger su integridad étnica y cultural, en atención a los preceptos constitucionales de la Debida Diligencia y el reconocimiento de Afectaciones Directas.</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pPr marL="0" indent="0">
                        <a:buFont typeface="Arial" panose="020B0604020202020204" pitchFamily="34" charset="0"/>
                        <a:buNone/>
                      </a:pPr>
                      <a:r>
                        <a:rPr lang="es-MX" sz="1500" dirty="0">
                          <a:latin typeface="Work Sans" pitchFamily="2" charset="0"/>
                        </a:rPr>
                        <a:t>Quienes aplican la herramienta: Contratista e Interventor del proyecto</a:t>
                      </a:r>
                    </a:p>
                    <a:p>
                      <a:pPr marL="0" indent="0">
                        <a:buFont typeface="Arial" panose="020B0604020202020204" pitchFamily="34" charset="0"/>
                        <a:buNone/>
                      </a:pPr>
                      <a:r>
                        <a:rPr lang="es-MX" sz="1500" dirty="0">
                          <a:latin typeface="Work Sans" pitchFamily="2" charset="0"/>
                        </a:rPr>
                        <a:t>Quienes hacen seguimiento: subdirección de sostenibilidad con el acompañamiento de la interventoría. </a:t>
                      </a:r>
                    </a:p>
                    <a:p>
                      <a:pPr marL="0" indent="0">
                        <a:buFont typeface="Arial" panose="020B0604020202020204" pitchFamily="34" charset="0"/>
                        <a:buNone/>
                      </a:pPr>
                      <a:r>
                        <a:rPr lang="es-MX" sz="1500" dirty="0">
                          <a:latin typeface="Work Sans" pitchFamily="2" charset="0"/>
                        </a:rPr>
                        <a:t>A quienes va dirigido: Indígenas, Afrocolombianos (negros, mulatos, palenqueros de San Basilio), Raizales del archipiélago de San Andrés y providencia y ROM o gitanos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bl>
          </a:graphicData>
        </a:graphic>
      </p:graphicFrame>
      <p:pic>
        <p:nvPicPr>
          <p:cNvPr id="5" name="Gráfico 75" descr="Escena de bosque con relleno sólido">
            <a:extLst>
              <a:ext uri="{FF2B5EF4-FFF2-40B4-BE49-F238E27FC236}">
                <a16:creationId xmlns:a16="http://schemas.microsoft.com/office/drawing/2014/main" id="{2E7CB636-F29E-9383-D11C-D363776FF1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8359" y="2419467"/>
            <a:ext cx="616278" cy="576000"/>
          </a:xfrm>
          <a:prstGeom prst="rect">
            <a:avLst/>
          </a:prstGeom>
        </p:spPr>
      </p:pic>
      <p:pic>
        <p:nvPicPr>
          <p:cNvPr id="6" name="Gráfico 76" descr="Grupo de personas con relleno sólido">
            <a:extLst>
              <a:ext uri="{FF2B5EF4-FFF2-40B4-BE49-F238E27FC236}">
                <a16:creationId xmlns:a16="http://schemas.microsoft.com/office/drawing/2014/main" id="{76C23399-EDD0-46F6-831B-AE114BF2789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17968" y="2402667"/>
            <a:ext cx="624776" cy="576000"/>
          </a:xfrm>
          <a:prstGeom prst="rect">
            <a:avLst/>
          </a:prstGeom>
        </p:spPr>
      </p:pic>
      <p:sp>
        <p:nvSpPr>
          <p:cNvPr id="7" name="object 18">
            <a:extLst>
              <a:ext uri="{FF2B5EF4-FFF2-40B4-BE49-F238E27FC236}">
                <a16:creationId xmlns:a16="http://schemas.microsoft.com/office/drawing/2014/main" id="{BB7DCC62-261E-9751-0CB1-23F8569F300D}"/>
              </a:ext>
            </a:extLst>
          </p:cNvPr>
          <p:cNvSpPr/>
          <p:nvPr/>
        </p:nvSpPr>
        <p:spPr>
          <a:xfrm>
            <a:off x="12093900" y="2465034"/>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7E02428F-B14D-53EF-2860-92EDC873C5E4}"/>
              </a:ext>
            </a:extLst>
          </p:cNvPr>
          <p:cNvSpPr/>
          <p:nvPr/>
        </p:nvSpPr>
        <p:spPr>
          <a:xfrm>
            <a:off x="13888514" y="2519443"/>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EB381833-3CB2-2349-F9FC-C83F132F21D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81761" y="2333597"/>
            <a:ext cx="714139" cy="714139"/>
          </a:xfrm>
          <a:prstGeom prst="rect">
            <a:avLst/>
          </a:prstGeom>
        </p:spPr>
      </p:pic>
      <p:pic>
        <p:nvPicPr>
          <p:cNvPr id="22" name="Gráfico 21" descr="Single gear con relleno sólido">
            <a:extLst>
              <a:ext uri="{FF2B5EF4-FFF2-40B4-BE49-F238E27FC236}">
                <a16:creationId xmlns:a16="http://schemas.microsoft.com/office/drawing/2014/main" id="{70812821-EB1D-1826-69E2-12A6CA7EC8A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7373" y="2419467"/>
            <a:ext cx="576000" cy="576000"/>
          </a:xfrm>
          <a:prstGeom prst="rect">
            <a:avLst/>
          </a:prstGeom>
        </p:spPr>
      </p:pic>
      <p:pic>
        <p:nvPicPr>
          <p:cNvPr id="23" name="Gráfico 22" descr="Court con relleno sólido">
            <a:extLst>
              <a:ext uri="{FF2B5EF4-FFF2-40B4-BE49-F238E27FC236}">
                <a16:creationId xmlns:a16="http://schemas.microsoft.com/office/drawing/2014/main" id="{9342AD86-689D-0E05-2B58-6E4EEBD8ED4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07761" y="2402667"/>
            <a:ext cx="576000" cy="576000"/>
          </a:xfrm>
          <a:prstGeom prst="rect">
            <a:avLst/>
          </a:prstGeom>
        </p:spPr>
      </p:pic>
      <p:sp>
        <p:nvSpPr>
          <p:cNvPr id="24" name="CuadroTexto 23">
            <a:extLst>
              <a:ext uri="{FF2B5EF4-FFF2-40B4-BE49-F238E27FC236}">
                <a16:creationId xmlns:a16="http://schemas.microsoft.com/office/drawing/2014/main" id="{559B7AAA-DC21-65C6-7F6B-2339E9E4283A}"/>
              </a:ext>
            </a:extLst>
          </p:cNvPr>
          <p:cNvSpPr txBox="1"/>
          <p:nvPr/>
        </p:nvSpPr>
        <p:spPr>
          <a:xfrm>
            <a:off x="15849600" y="906133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6EA0838B-A9E7-3F65-C816-A6AEC2C56532}"/>
              </a:ext>
            </a:extLst>
          </p:cNvPr>
          <p:cNvSpPr/>
          <p:nvPr/>
        </p:nvSpPr>
        <p:spPr>
          <a:xfrm>
            <a:off x="16365472" y="872063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4E5D80F1-A789-46DF-50C2-713B9EB28DC5}"/>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C851AD8B-B3A2-8961-48AC-8D41B3D30E7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972DCEF-F8D4-D1D6-CB8A-C2E59A77413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66A9C59-C0CD-DCFA-D376-7608E67819A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EC6430E2-1C88-2E58-7A64-1D285047E3C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3B3D569-FA4A-53AC-F9FD-65BAE4A83D8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FD3FD3C9-03E1-8BB7-04D6-CD3578264D9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7C8F17D1-A491-118A-0920-134EEBFC4C4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F2B7A08-C3BF-A46C-53AB-2F39292A695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8D1AB8D-1AA7-FE82-C737-A3C4270C5D1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BAE796A2-8FEE-33B1-7A9A-D2864CEAAFC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B4CC0CB8-1D14-19A4-8868-A11C27D34A6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AB238A58-A72D-B944-D1A5-452C65339EF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4B0194D8-CC5D-A6C6-2E02-AD97557E547F}"/>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CB9540B0-0013-3F81-9D3A-AE5449640E1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9D9BABCE-B827-EB1D-1A10-2C170A4CC7A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43A15A5D-6D08-69ED-7648-2569F83D9C7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6656D8ED-2916-69B9-8D4E-E22DEF82CB0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501005DD-F152-CDFA-7C53-99CEF8337FE4}"/>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A6871A34-6785-7974-F2AC-7E6FBA88EC6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F6ED9E50-CFC5-0FA5-CEF7-D48B5EB4CC4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53C91ED-93C0-713F-4A2C-F7E84CD4C6F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F189AEB3-3620-A8FE-9D33-DBDE4D1C6EB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0BF11B1C-5375-44C4-66EB-4A0ABCC28FCB}"/>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7E023B3-D3A2-B75F-CECD-7112BE672BC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55AF8A18-17B8-4716-80E3-5BFB06A5CEF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ACD8F022-92A5-A928-EA87-D5942DDBDD4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E7B38D5-BEB0-F99F-002D-62BFF5B8F396}"/>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A2421BB-2CE2-D1C0-E9F2-E500769F57F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DAF9F868-2FC3-E01B-5DD8-E5704F9A710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60846F61-BBFC-2E44-3F4D-D6289504A2DA}"/>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D8578870-6B51-A64D-1F3B-4FC0F08D57C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D01E1F60-1ABD-8673-A4E4-71538F25AEE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8A9AADDF-BDF6-B5F7-679D-F2E387F5D9C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D076AE2F-A390-A213-90D3-9B450F9842A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BD9166CA-3FB6-61E8-0F4F-CFCF0A69E67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DBED304E-B489-1FE0-F7D2-7EC03E8A766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9B81749-E3BF-BC94-ED40-A67A1149F3B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620C8D0-D8AA-D6D6-BEDE-D5EE5A85D8B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4CA2AD07-0C2E-2A1B-3206-B57FF3521694}"/>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560C6917-D13F-112C-1AF5-AA09AB726A4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5B4D0C3B-A9FA-2368-B2F7-15F8DB1E868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C9F69892-0F9B-0040-D3BB-9EDC7496267C}"/>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2D13E126-B3F9-5D2A-EC37-2ADD2ED3133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A076F9F4-E16B-BFBB-A82E-4744ABBFEEF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1A295022-46E6-6984-516E-2DC5C368345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5F6B5158-854C-B219-0E0E-58C3FADAF1D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AF0D74B-AFFD-8B45-4723-A98D726CF5D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B5884D4E-9D05-9E56-F4F1-393A8B35ACE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6C746C71-471F-0D4A-DD57-D36E4973C7F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8B05D796-3B63-92CB-3F07-7DE2C806F48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6F3ACF4A-A0C9-AD52-B767-89F854E7811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01BC67E6-1E96-FD57-6A1A-742E2144FE2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A84E600F-B013-BF51-CDC7-EF4D0F72579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8B65B8DB-1B1F-BB3F-37D6-C601EC0EE48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4A0B92D0-277B-5838-EB87-9C3D9B943C94}"/>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0A934678-6809-36C7-33DD-5C8C4D2B5AB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C25EE52C-C1FF-A5A5-82D1-D98A49B2398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0DF0AE71-3924-B140-A0AB-2B02B533A28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CBB6A0AE-23C6-E999-F30C-CE1F7D6D25C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568DE249-8098-72FC-69B1-DD43143CCC5A}"/>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68EE738D-9F13-7807-5CD3-3C6099B5928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E63B8687-B65D-44C0-127A-02EDDF7C736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801FF3B1-A187-517A-5164-EE6DE9A5D9B6}"/>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AD24C8E5-B587-891B-882C-2EA912D5B85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F98E056C-32C8-B7AB-1FCF-13F51BDF634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27FEC0CF-F9F6-53EC-787F-1C7D5358A72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647978D5-2D0C-AFF7-DA87-7E119B42D32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AE0F8C25-5D7C-C4A7-7E72-576CB748B77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645A157A-84AB-1ECE-0A5D-767F37772B8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5F1D8D8F-F04C-4593-4462-F0E9432BC2F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35B501E8-C25F-D509-6716-BDF48FB50CA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87CCAD24-9A13-49F1-5684-C46A5C46D9FE}"/>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4F126559-C05B-9B70-7545-D033A664A24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7D74830E-8C92-3C3B-D430-BE79E880798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3145233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8B109FFD-9F8F-3F1A-6BEA-C16B4786FFE8}"/>
              </a:ext>
            </a:extLst>
          </p:cNvPr>
          <p:cNvGraphicFramePr>
            <a:graphicFrameLocks noGrp="1"/>
          </p:cNvGraphicFramePr>
          <p:nvPr>
            <p:extLst>
              <p:ext uri="{D42A27DB-BD31-4B8C-83A1-F6EECF244321}">
                <p14:modId xmlns:p14="http://schemas.microsoft.com/office/powerpoint/2010/main" val="4257676798"/>
              </p:ext>
            </p:extLst>
          </p:nvPr>
        </p:nvGraphicFramePr>
        <p:xfrm>
          <a:off x="1258644" y="891642"/>
          <a:ext cx="13474800" cy="700296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40070">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319261">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 </a:t>
                      </a:r>
                      <a:r>
                        <a:rPr lang="es-CO" sz="1500" b="0" dirty="0">
                          <a:solidFill>
                            <a:schemeClr val="tx1"/>
                          </a:solidFill>
                          <a:latin typeface="Work Sans" pitchFamily="2" charset="0"/>
                          <a:cs typeface="Poppins" panose="00000500000000000000" pitchFamily="2" charset="0"/>
                        </a:rPr>
                        <a:t>El primer paso es identificar las comunidades étnicas que se verán afectadas por el proyecto y que, por lo tanto, deben ser consultadas previamente.</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2: </a:t>
                      </a:r>
                      <a:r>
                        <a:rPr lang="es-CO" sz="1500" b="0" dirty="0">
                          <a:solidFill>
                            <a:schemeClr val="tx1"/>
                          </a:solidFill>
                          <a:latin typeface="Work Sans" pitchFamily="2" charset="0"/>
                          <a:cs typeface="Poppins" panose="00000500000000000000" pitchFamily="2" charset="0"/>
                        </a:rPr>
                        <a:t>Contactar a un líder o representante de la comunidad, con el fin de reunirse para elaborar un Plan de Consulta e identificación de actores clave al interior del territorio. Además, dentro del plan se deben incorporar sus prácticas culturales y protocolos propios, con el fin de respetar sus normas y costumbres durante las reuniones del proyecto.</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3: </a:t>
                      </a:r>
                      <a:r>
                        <a:rPr lang="es-CO" sz="1500" b="0" dirty="0">
                          <a:solidFill>
                            <a:schemeClr val="tx1"/>
                          </a:solidFill>
                          <a:latin typeface="Work Sans" pitchFamily="2" charset="0"/>
                          <a:cs typeface="Poppins" panose="00000500000000000000" pitchFamily="2" charset="0"/>
                        </a:rPr>
                        <a:t>Establecer una agenda de temas a tratar en cada reunión y enviarla con anticipación a los participantes para su aprobación. La agenda debe ser flexible y permitir la participación activa de la comunidad.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4: </a:t>
                      </a:r>
                      <a:r>
                        <a:rPr lang="es-CO" sz="1500" b="0" dirty="0">
                          <a:solidFill>
                            <a:schemeClr val="tx1"/>
                          </a:solidFill>
                          <a:latin typeface="Work Sans" pitchFamily="2" charset="0"/>
                          <a:cs typeface="Poppins" panose="00000500000000000000" pitchFamily="2" charset="0"/>
                        </a:rPr>
                        <a:t>Asegúrese de que las reuniones se realicen en un lugar apropiado y con las condiciones necesarias para garantizar la comodidad y la seguridad de los asistentes. Es importante tener en cuenta que algunas comunidades pueden tener restricciones o preferencias sobre el lugar en el que se lleva a cabo el encuentro, por lo que debe tenerse en consideración.</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5: </a:t>
                      </a:r>
                      <a:r>
                        <a:rPr lang="es-MX" sz="1500" b="0" dirty="0">
                          <a:solidFill>
                            <a:schemeClr val="tx1"/>
                          </a:solidFill>
                          <a:latin typeface="Work Sans" pitchFamily="2" charset="0"/>
                          <a:cs typeface="Poppins" panose="00000500000000000000" pitchFamily="2" charset="0"/>
                        </a:rPr>
                        <a:t>Al inicio de la reunión, hacer una presentación formal y respetuosa de los participantes y establecer los objetivos y alcances de la misma. Las descripciones que se hagan sobre el proyecto deben ser claras y comprensibles para las comunidades.</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Durante la reunión, permitir que todos los participantes tengan la oportunidad de hablar y expresarse libremente. Es importante escuchar con atención y respeto las opiniones de todos los asistentes en un análisis participativo.</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7: </a:t>
                      </a:r>
                      <a:r>
                        <a:rPr lang="es-MX" sz="1500" b="0" dirty="0">
                          <a:solidFill>
                            <a:schemeClr val="tx1"/>
                          </a:solidFill>
                          <a:latin typeface="Work Sans" pitchFamily="2" charset="0"/>
                          <a:cs typeface="Poppins" panose="00000500000000000000" pitchFamily="2" charset="0"/>
                        </a:rPr>
                        <a:t>Se deben establecer en conjunto con las comunidades étnicas los mecanismos de seguimiento y monitoreo para evaluar el cumplimiento de los acuerdos y compromisos establecidos durante la reunión.</a:t>
                      </a:r>
                      <a:endParaRPr lang="es-MX" sz="1500" b="1" dirty="0">
                        <a:solidFill>
                          <a:schemeClr val="tx1"/>
                        </a:solidFill>
                        <a:latin typeface="Work Sans"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8:</a:t>
                      </a:r>
                      <a:r>
                        <a:rPr lang="es-MX" sz="1500" b="0" dirty="0">
                          <a:solidFill>
                            <a:schemeClr val="tx1"/>
                          </a:solidFill>
                          <a:latin typeface="Work Sans" pitchFamily="2" charset="0"/>
                          <a:cs typeface="Poppins" panose="00000500000000000000" pitchFamily="2" charset="0"/>
                        </a:rPr>
                        <a:t> Al final de la reunión, hacer una síntesis de los temas tratados y acuerdos alcanzados. Es importante dejar claro los próximos pasos y responsabilidades de cada uno de los participantes.</a:t>
                      </a:r>
                      <a:endParaRPr lang="es-CO" sz="1500" b="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7280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61181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a:solidFill>
                            <a:schemeClr val="tx1"/>
                          </a:solidFill>
                          <a:latin typeface="Work Sans" pitchFamily="2" charset="0"/>
                          <a:cs typeface="Poppins" panose="00000500000000000000" pitchFamily="2" charset="0"/>
                        </a:rPr>
                        <a:t>Se recomienda identificar tanto las comunidades directamente afectadas como aquellas que puedan tener un interés en el proyecto.</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panose="00000500000000000000" pitchFamily="2" charset="0"/>
                        </a:rPr>
                        <a:t>Es importante tener en cuenta que el ´líder o representante debe ser reconocido y avalado por la comunidad.</a:t>
                      </a: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panose="00000500000000000000" pitchFamily="2" charset="0"/>
                        </a:rPr>
                        <a:t>En lo posible, vincule personas de la comunidad étnica para temas como traducción a lengua propia y elaboración de refrigerios.</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r h="47280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52078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SemiBold" panose="00000700000000000000" pitchFamily="2" charset="0"/>
                        </a:rPr>
                        <a:t>N/A</a:t>
                      </a:r>
                    </a:p>
                  </a:txBody>
                  <a:tcPr>
                    <a:solidFill>
                      <a:schemeClr val="bg1"/>
                    </a:solidFill>
                  </a:tcPr>
                </a:tc>
                <a:extLst>
                  <a:ext uri="{0D108BD9-81ED-4DB2-BD59-A6C34878D82A}">
                    <a16:rowId xmlns:a16="http://schemas.microsoft.com/office/drawing/2014/main" val="260660778"/>
                  </a:ext>
                </a:extLst>
              </a:tr>
            </a:tbl>
          </a:graphicData>
        </a:graphic>
      </p:graphicFrame>
      <p:sp>
        <p:nvSpPr>
          <p:cNvPr id="5" name="CuadroTexto 4">
            <a:extLst>
              <a:ext uri="{FF2B5EF4-FFF2-40B4-BE49-F238E27FC236}">
                <a16:creationId xmlns:a16="http://schemas.microsoft.com/office/drawing/2014/main" id="{6D4AAA0F-632D-03B4-CF6B-BAE60FBDD913}"/>
              </a:ext>
            </a:extLst>
          </p:cNvPr>
          <p:cNvSpPr txBox="1"/>
          <p:nvPr/>
        </p:nvSpPr>
        <p:spPr>
          <a:xfrm>
            <a:off x="15849600" y="907688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3" action="ppaction://hlinksldjump"/>
            <a:extLst>
              <a:ext uri="{FF2B5EF4-FFF2-40B4-BE49-F238E27FC236}">
                <a16:creationId xmlns:a16="http://schemas.microsoft.com/office/drawing/2014/main" id="{8B5EC984-BACA-A7C9-DCAB-0CE16F33DEC0}"/>
              </a:ext>
            </a:extLst>
          </p:cNvPr>
          <p:cNvSpPr/>
          <p:nvPr/>
        </p:nvSpPr>
        <p:spPr>
          <a:xfrm flipH="1">
            <a:off x="16365472" y="873617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C5A1DF04-F0EF-0FA4-B425-3D5728768F34}"/>
              </a:ext>
            </a:extLst>
          </p:cNvPr>
          <p:cNvSpPr/>
          <p:nvPr/>
        </p:nvSpPr>
        <p:spPr>
          <a:xfrm>
            <a:off x="3292947" y="158209"/>
            <a:ext cx="940619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28: INSTRUCTIVO ACOMPAÑAMIENTO CONSULTA PREVIA</a:t>
            </a:r>
          </a:p>
        </p:txBody>
      </p:sp>
      <p:grpSp>
        <p:nvGrpSpPr>
          <p:cNvPr id="12" name="Grupo 11">
            <a:extLst>
              <a:ext uri="{FF2B5EF4-FFF2-40B4-BE49-F238E27FC236}">
                <a16:creationId xmlns:a16="http://schemas.microsoft.com/office/drawing/2014/main" id="{E3733057-022A-AD13-3CE6-3FEA2CCC8D3A}"/>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827FF944-1170-EF73-C19B-079F1208EE5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CB1F7946-C17F-781E-E235-FD5FA9EB04B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457742BF-6F42-228C-1DBB-562780D5854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9D11AC1-8B97-9651-23BC-745CB557B4E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562E072-BC3A-2E60-B4C5-25C8F67E6A2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106FD01-D7FF-30CE-1D87-A4A9C229F2D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92D6031C-746E-0562-204D-CAC62B6E0F0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35BD588-221B-56EE-3A36-2EA23B41498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3CA54EC-3499-847C-6647-F1F0AF2CAE5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CC1C3D15-8D31-EF8B-D6AF-D50EDDAEAB8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9F3B6B26-4E10-0023-2B1D-1B32F581633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643F7F08-8618-A175-3F7F-BF34AB8C321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D71AB421-24AE-AD2B-842A-A5B613B5E56C}"/>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841D0CFA-0289-BC12-3096-35AC487111E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902704D2-ABC8-35B1-564E-7706E79E0CC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50E4A724-41C1-EA37-53C9-EB3FE006C41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7EB88024-DEB3-7CC1-9CA6-21ACBB37746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3DDE3DB7-E8D1-92A4-9F1E-3C16392D55C9}"/>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6D381B4E-2CDA-87FB-23F4-AA2CC37F277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F9CE38B6-3040-1A20-E1D4-308379C4D67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E31CA53E-506E-7D12-7BDC-AE1B51BF1292}"/>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AC3004BD-246C-3E73-0770-68E945D7EC5E}"/>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EA0B5C99-A7C9-6721-2583-C7B343DEB150}"/>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078915FC-A065-8844-644A-48E27284829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CA9901ED-9AC4-6C65-5085-B4DDFEC92C1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E0421D04-7B20-3766-363A-2D98615A98D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0B65045A-FA0D-1799-4D6C-BCB1CEF9B6B0}"/>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4E5A729D-C441-03F5-63C4-49DC06C72D2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E541A7FE-7A1C-873A-C764-B69A131A81F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DC808E90-1E3E-7437-61AC-C844BC97640B}"/>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4A6BCF4A-A41A-332D-847F-19EE6D40466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E6C89022-74AF-F7A0-77C2-013330E9D19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71F1E2F3-5548-6A4B-4263-F960F4A07EB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B25C642D-977F-07B3-9887-EB0C712EAA1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6E6E5E1D-316A-7A9B-7F32-40FC4F82457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86E84E32-60A3-D35B-DDC1-A3012A88AE6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2AB33DCD-B929-AD71-DAC2-12A8595BB39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85D89E91-7996-1687-BCA0-72B765B51A9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82A3D82E-0A11-8039-C7E5-BC6A2E8E7FA5}"/>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79971C7D-3EF2-DE54-F24A-F8168298421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9CF07E8C-3177-10D5-DA20-5721FB5B704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C4D23FBE-5E67-4150-062F-AD6CB7E75D26}"/>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A19DD407-1366-4212-25EA-2191F21A06F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7D885FCB-2CC4-9A9D-5C8A-0F3EFC8D836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789A2E5A-3D3A-2429-BAD1-15F22361A82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05300ABB-2326-4E5A-040E-38C79C18636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C9A4B9AA-D075-341B-F357-F4F20CB4956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30FABCEA-709D-A7EA-5B8B-35314940445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96BBF395-AC6F-4B5F-CF54-36222E9F4EF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C8562C1E-4FD1-5119-9616-BECA97452C6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B0B61093-2631-6EAD-87BA-1A2F5E3301A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1EE43411-0BD0-5230-418A-D85B42E69DC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B8E0F092-B8A2-C137-8926-C1B22A4F66F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0A6F0232-04F4-CD84-51A2-07A9D0CF6AE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2C34B3A8-587D-02CA-3FB7-0415B43F6D2F}"/>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07E94B4F-0BD8-1AEC-F90E-5BF943AF4E8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7C0ACF2F-AB9C-624C-EBBA-779235DE41B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87912DC7-DF54-864A-BFD8-7BEA4242CF0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47CC9509-6247-133D-7D2E-B984364B32D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CB53C128-F5F7-70CA-C5E4-2D26F561A5F4}"/>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E45F9F05-B622-E552-D147-CAA1ADD1AC4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170405A6-B798-4C14-4A46-B48A4A4C1C3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2874EEFA-3B84-1EE2-5572-76B7F432E44B}"/>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861A74B6-3055-7485-AE98-42539D96B49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513A4506-F5EB-2F7C-8083-96A58F797FE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4759CF3E-04A4-FBC9-45D7-79E2C467215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908A8D88-5539-E51B-37BA-A005D04A07D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DC86B3A5-B43D-FD69-8977-81D881AD536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5B0F5C70-D306-A7C8-7023-25CFED3508B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E4223C5F-138D-9B61-7B43-4C63BC28CDF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C502F6A7-6134-3FC5-4C93-6D6E25E6832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F57CA1F6-F696-02A7-EC52-525236FC83F7}"/>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56D93BB2-D292-CA8D-54D9-E44800157CB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ABFA173E-CFDA-00A1-2979-279C1A4BB08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8513179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B6CEE2AC-B4A7-F74F-A8F5-31C5F6DBC75D}"/>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265" y="148"/>
            <a:ext cx="17069065" cy="9601350"/>
          </a:xfrm>
          <a:prstGeom prst="rect">
            <a:avLst/>
          </a:prstGeom>
        </p:spPr>
      </p:pic>
      <p:sp>
        <p:nvSpPr>
          <p:cNvPr id="3" name="CuadroTexto 2">
            <a:extLst>
              <a:ext uri="{FF2B5EF4-FFF2-40B4-BE49-F238E27FC236}">
                <a16:creationId xmlns:a16="http://schemas.microsoft.com/office/drawing/2014/main" id="{F736C090-61A7-314B-8046-5873B79B4FBD}"/>
              </a:ext>
            </a:extLst>
          </p:cNvPr>
          <p:cNvSpPr txBox="1"/>
          <p:nvPr/>
        </p:nvSpPr>
        <p:spPr>
          <a:xfrm>
            <a:off x="6482053" y="4843046"/>
            <a:ext cx="4036228" cy="338554"/>
          </a:xfrm>
          <a:prstGeom prst="rect">
            <a:avLst/>
          </a:prstGeom>
          <a:noFill/>
        </p:spPr>
        <p:txBody>
          <a:bodyPr wrap="square">
            <a:spAutoFit/>
          </a:bodyPr>
          <a:lstStyle/>
          <a:p>
            <a:pPr algn="ctr"/>
            <a:r>
              <a:rPr lang="es-ES" sz="1600" b="1" dirty="0">
                <a:solidFill>
                  <a:srgbClr val="000000"/>
                </a:solidFill>
                <a:latin typeface="Montserrat" pitchFamily="2" charset="77"/>
                <a:cs typeface="Poppins" pitchFamily="2" charset="77"/>
              </a:rPr>
              <a:t>www.invias.gov.co</a:t>
            </a:r>
            <a:endParaRPr lang="es-ES_tradnl" sz="1600" dirty="0">
              <a:latin typeface="Montserrat" pitchFamily="2" charset="77"/>
              <a:cs typeface="Poppins" pitchFamily="2" charset="77"/>
            </a:endParaRPr>
          </a:p>
        </p:txBody>
      </p:sp>
      <p:pic>
        <p:nvPicPr>
          <p:cNvPr id="4" name="Imagen 3">
            <a:extLst>
              <a:ext uri="{FF2B5EF4-FFF2-40B4-BE49-F238E27FC236}">
                <a16:creationId xmlns:a16="http://schemas.microsoft.com/office/drawing/2014/main" id="{B5283F98-BE36-6B48-83BD-66D97AA99B0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454610" y="3327339"/>
            <a:ext cx="4137190" cy="1336232"/>
          </a:xfrm>
          <a:prstGeom prst="rect">
            <a:avLst/>
          </a:prstGeom>
        </p:spPr>
      </p:pic>
    </p:spTree>
    <p:extLst>
      <p:ext uri="{BB962C8B-B14F-4D97-AF65-F5344CB8AC3E}">
        <p14:creationId xmlns:p14="http://schemas.microsoft.com/office/powerpoint/2010/main" val="19788447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3" name="Google Shape;11648;p101">
            <a:hlinkClick r:id="rId2" action="ppaction://hlinksldjump"/>
            <a:extLst>
              <a:ext uri="{FF2B5EF4-FFF2-40B4-BE49-F238E27FC236}">
                <a16:creationId xmlns:a16="http://schemas.microsoft.com/office/drawing/2014/main" id="{78897E43-C41F-EA95-143F-2E561888ECD3}"/>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57" name="Imagen 42" descr="Imagen que contiene dibujo, luz, alimentos&#10;&#10;Descripción generada automáticamente">
            <a:hlinkClick r:id="" action="ppaction://noaction"/>
            <a:extLst>
              <a:ext uri="{FF2B5EF4-FFF2-40B4-BE49-F238E27FC236}">
                <a16:creationId xmlns:a16="http://schemas.microsoft.com/office/drawing/2014/main" id="{3065E7FC-002F-69D9-C9C0-9DBBD48BDF57}"/>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1152161" y="3715184"/>
            <a:ext cx="690517" cy="690517"/>
          </a:xfrm>
          <a:prstGeom prst="rect">
            <a:avLst/>
          </a:prstGeom>
        </p:spPr>
      </p:pic>
      <p:graphicFrame>
        <p:nvGraphicFramePr>
          <p:cNvPr id="2" name="Google Shape;488;p26">
            <a:extLst>
              <a:ext uri="{FF2B5EF4-FFF2-40B4-BE49-F238E27FC236}">
                <a16:creationId xmlns:a16="http://schemas.microsoft.com/office/drawing/2014/main" id="{578EF4CB-FF49-4676-AA89-4251EBB2A942}"/>
              </a:ext>
            </a:extLst>
          </p:cNvPr>
          <p:cNvGraphicFramePr/>
          <p:nvPr>
            <p:extLst>
              <p:ext uri="{D42A27DB-BD31-4B8C-83A1-F6EECF244321}">
                <p14:modId xmlns:p14="http://schemas.microsoft.com/office/powerpoint/2010/main" val="830410469"/>
              </p:ext>
            </p:extLst>
          </p:nvPr>
        </p:nvGraphicFramePr>
        <p:xfrm>
          <a:off x="2782051" y="1143000"/>
          <a:ext cx="13428316" cy="7187579"/>
        </p:xfrm>
        <a:graphic>
          <a:graphicData uri="http://schemas.openxmlformats.org/drawingml/2006/table">
            <a:tbl>
              <a:tblPr>
                <a:noFill/>
              </a:tblPr>
              <a:tblGrid>
                <a:gridCol w="5391533">
                  <a:extLst>
                    <a:ext uri="{9D8B030D-6E8A-4147-A177-3AD203B41FA5}">
                      <a16:colId xmlns:a16="http://schemas.microsoft.com/office/drawing/2014/main" val="20000"/>
                    </a:ext>
                  </a:extLst>
                </a:gridCol>
                <a:gridCol w="1706417">
                  <a:extLst>
                    <a:ext uri="{9D8B030D-6E8A-4147-A177-3AD203B41FA5}">
                      <a16:colId xmlns:a16="http://schemas.microsoft.com/office/drawing/2014/main" val="20001"/>
                    </a:ext>
                  </a:extLst>
                </a:gridCol>
                <a:gridCol w="1429133">
                  <a:extLst>
                    <a:ext uri="{9D8B030D-6E8A-4147-A177-3AD203B41FA5}">
                      <a16:colId xmlns:a16="http://schemas.microsoft.com/office/drawing/2014/main" val="20002"/>
                    </a:ext>
                  </a:extLst>
                </a:gridCol>
                <a:gridCol w="2034500">
                  <a:extLst>
                    <a:ext uri="{9D8B030D-6E8A-4147-A177-3AD203B41FA5}">
                      <a16:colId xmlns:a16="http://schemas.microsoft.com/office/drawing/2014/main" val="20003"/>
                    </a:ext>
                  </a:extLst>
                </a:gridCol>
                <a:gridCol w="1577300">
                  <a:extLst>
                    <a:ext uri="{9D8B030D-6E8A-4147-A177-3AD203B41FA5}">
                      <a16:colId xmlns:a16="http://schemas.microsoft.com/office/drawing/2014/main" val="20004"/>
                    </a:ext>
                  </a:extLst>
                </a:gridCol>
                <a:gridCol w="1289433">
                  <a:extLst>
                    <a:ext uri="{9D8B030D-6E8A-4147-A177-3AD203B41FA5}">
                      <a16:colId xmlns:a16="http://schemas.microsoft.com/office/drawing/2014/main" val="2961979601"/>
                    </a:ext>
                  </a:extLst>
                </a:gridCol>
              </a:tblGrid>
              <a:tr h="647039">
                <a:tc>
                  <a:txBody>
                    <a:bodyPr/>
                    <a:lstStyle/>
                    <a:p>
                      <a:pPr marL="0" lvl="0" indent="0" algn="ctr" rtl="0">
                        <a:spcBef>
                          <a:spcPts val="0"/>
                        </a:spcBef>
                        <a:spcAft>
                          <a:spcPts val="0"/>
                        </a:spcAft>
                        <a:buNone/>
                      </a:pPr>
                      <a:endParaRPr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dirty="0" err="1">
                          <a:solidFill>
                            <a:schemeClr val="lt1"/>
                          </a:solidFill>
                          <a:latin typeface="Poppins" panose="00000500000000000000" pitchFamily="2" charset="0"/>
                          <a:ea typeface="Roboto"/>
                          <a:cs typeface="Poppins" panose="00000500000000000000" pitchFamily="2" charset="0"/>
                          <a:sym typeface="Roboto"/>
                        </a:rPr>
                        <a:t>Prefactibilidad</a:t>
                      </a:r>
                      <a:endParaRPr sz="1200" b="1" dirty="0">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941F"/>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Factibilidad</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154A8A"/>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Diseños definitivos</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E31414"/>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Construcción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8A8A8A"/>
                    </a:solidFill>
                  </a:tcPr>
                </a:tc>
                <a:tc>
                  <a:txBody>
                    <a:bodyPr/>
                    <a:lstStyle/>
                    <a:p>
                      <a:pPr marL="0" lvl="0" indent="0" algn="ctr" rtl="0">
                        <a:spcBef>
                          <a:spcPts val="0"/>
                        </a:spcBef>
                        <a:spcAft>
                          <a:spcPts val="0"/>
                        </a:spcAft>
                        <a:buNone/>
                      </a:pPr>
                      <a:r>
                        <a:rPr lang="es-CO" sz="1200" b="1">
                          <a:solidFill>
                            <a:schemeClr val="lt1"/>
                          </a:solidFill>
                          <a:latin typeface="Poppins" panose="00000500000000000000" pitchFamily="2" charset="0"/>
                          <a:ea typeface="Roboto"/>
                          <a:cs typeface="Poppins" panose="00000500000000000000" pitchFamily="2" charset="0"/>
                          <a:sym typeface="Roboto"/>
                        </a:rPr>
                        <a:t>Operación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080808"/>
                    </a:solidFill>
                  </a:tcPr>
                </a:tc>
                <a:extLst>
                  <a:ext uri="{0D108BD9-81ED-4DB2-BD59-A6C34878D82A}">
                    <a16:rowId xmlns:a16="http://schemas.microsoft.com/office/drawing/2014/main" val="10000"/>
                  </a:ext>
                </a:extLst>
              </a:tr>
              <a:tr h="436036">
                <a:tc>
                  <a:txBody>
                    <a:bodyPr/>
                    <a:lstStyle/>
                    <a:p>
                      <a:pPr algn="l" fontAlgn="b"/>
                      <a:r>
                        <a:rPr lang="es-MX" sz="1400" b="0" i="0" u="none" strike="noStrike" dirty="0">
                          <a:solidFill>
                            <a:schemeClr val="tx1"/>
                          </a:solidFill>
                          <a:effectLst/>
                          <a:latin typeface="Work Sans" pitchFamily="2" charset="0"/>
                          <a:hlinkClick r:id="rId4" action="ppaction://hlinksldjump">
                            <a:extLst>
                              <a:ext uri="{A12FA001-AC4F-418D-AE19-62706E023703}">
                                <ahyp:hlinkClr xmlns:ahyp="http://schemas.microsoft.com/office/drawing/2018/hyperlinkcolor" val="tx"/>
                              </a:ext>
                            </a:extLst>
                          </a:hlinkClick>
                        </a:rPr>
                        <a:t>Taller El Poder de la Comunicación</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436036">
                <a:tc>
                  <a:txBody>
                    <a:bodyPr/>
                    <a:lstStyle/>
                    <a:p>
                      <a:pPr algn="l" fontAlgn="b"/>
                      <a:r>
                        <a:rPr lang="es-CO" sz="1400" b="0" i="0" u="none" strike="noStrike" dirty="0">
                          <a:solidFill>
                            <a:schemeClr val="tx1"/>
                          </a:solidFill>
                          <a:effectLst/>
                          <a:latin typeface="Work Sans" pitchFamily="2" charset="0"/>
                          <a:hlinkClick r:id="rId5" action="ppaction://hlinksldjump">
                            <a:extLst>
                              <a:ext uri="{A12FA001-AC4F-418D-AE19-62706E023703}">
                                <ahyp:hlinkClr xmlns:ahyp="http://schemas.microsoft.com/office/drawing/2018/hyperlinkcolor" val="tx"/>
                              </a:ext>
                            </a:extLst>
                          </a:hlinkClick>
                        </a:rPr>
                        <a:t>Lista de verificación</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436036">
                <a:tc>
                  <a:txBody>
                    <a:bodyPr/>
                    <a:lstStyle/>
                    <a:p>
                      <a:pPr algn="l" fontAlgn="b"/>
                      <a:r>
                        <a:rPr lang="es-CO" sz="1400" b="0" i="0" u="none" strike="noStrike" dirty="0">
                          <a:solidFill>
                            <a:schemeClr val="tx1"/>
                          </a:solidFill>
                          <a:effectLst/>
                          <a:latin typeface="Work Sans" pitchFamily="2" charset="0"/>
                          <a:hlinkClick r:id="rId6" action="ppaction://hlinksldjump">
                            <a:extLst>
                              <a:ext uri="{A12FA001-AC4F-418D-AE19-62706E023703}">
                                <ahyp:hlinkClr xmlns:ahyp="http://schemas.microsoft.com/office/drawing/2018/hyperlinkcolor" val="tx"/>
                              </a:ext>
                            </a:extLst>
                          </a:hlinkClick>
                        </a:rPr>
                        <a:t>Reporteritos en la vía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436036">
                <a:tc>
                  <a:txBody>
                    <a:bodyPr/>
                    <a:lstStyle/>
                    <a:p>
                      <a:pPr algn="l" fontAlgn="b"/>
                      <a:r>
                        <a:rPr lang="es-CO" sz="1400" b="0" i="0" u="none" strike="noStrike" dirty="0">
                          <a:solidFill>
                            <a:schemeClr val="tx1"/>
                          </a:solidFill>
                          <a:effectLst/>
                          <a:latin typeface="Work Sans" pitchFamily="2" charset="0"/>
                          <a:hlinkClick r:id="rId7" action="ppaction://hlinksldjump">
                            <a:extLst>
                              <a:ext uri="{A12FA001-AC4F-418D-AE19-62706E023703}">
                                <ahyp:hlinkClr xmlns:ahyp="http://schemas.microsoft.com/office/drawing/2018/hyperlinkcolor" val="tx"/>
                              </a:ext>
                            </a:extLst>
                          </a:hlinkClick>
                        </a:rPr>
                        <a:t>Taller presente y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436036">
                <a:tc>
                  <a:txBody>
                    <a:bodyPr/>
                    <a:lstStyle/>
                    <a:p>
                      <a:pPr algn="l" fontAlgn="b"/>
                      <a:r>
                        <a:rPr lang="es-MX" sz="1400" b="0" i="0" u="none" strike="noStrike" dirty="0">
                          <a:solidFill>
                            <a:schemeClr val="tx1"/>
                          </a:solidFill>
                          <a:effectLst/>
                          <a:latin typeface="Work Sans" pitchFamily="2" charset="0"/>
                          <a:hlinkClick r:id="rId8" action="ppaction://hlinksldjump">
                            <a:extLst>
                              <a:ext uri="{A12FA001-AC4F-418D-AE19-62706E023703}">
                                <ahyp:hlinkClr xmlns:ahyp="http://schemas.microsoft.com/office/drawing/2018/hyperlinkcolor" val="tx"/>
                              </a:ext>
                            </a:extLst>
                          </a:hlinkClick>
                        </a:rPr>
                        <a:t>Taller contexto en la vía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436036">
                <a:tc>
                  <a:txBody>
                    <a:bodyPr/>
                    <a:lstStyle/>
                    <a:p>
                      <a:pPr algn="l" fontAlgn="b"/>
                      <a:r>
                        <a:rPr lang="es-MX" sz="1400" b="0" i="0" u="none" strike="noStrike" dirty="0">
                          <a:solidFill>
                            <a:schemeClr val="tx1"/>
                          </a:solidFill>
                          <a:effectLst/>
                          <a:latin typeface="Work Sans" pitchFamily="2" charset="0"/>
                          <a:hlinkClick r:id="rId9" action="ppaction://hlinksldjump">
                            <a:extLst>
                              <a:ext uri="{A12FA001-AC4F-418D-AE19-62706E023703}">
                                <ahyp:hlinkClr xmlns:ahyp="http://schemas.microsoft.com/office/drawing/2018/hyperlinkcolor" val="tx"/>
                              </a:ext>
                            </a:extLst>
                          </a:hlinkClick>
                        </a:rPr>
                        <a:t>Taller de enfoque de intervención temprana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436036">
                <a:tc>
                  <a:txBody>
                    <a:bodyPr/>
                    <a:lstStyle/>
                    <a:p>
                      <a:pPr algn="l" fontAlgn="b"/>
                      <a:r>
                        <a:rPr lang="es-MX" sz="1400" b="0" i="0" u="none" strike="noStrike" dirty="0">
                          <a:solidFill>
                            <a:schemeClr val="tx1"/>
                          </a:solidFill>
                          <a:effectLst/>
                          <a:latin typeface="Work Sans" pitchFamily="2" charset="0"/>
                          <a:hlinkClick r:id="rId10" action="ppaction://hlinksldjump">
                            <a:extLst>
                              <a:ext uri="{A12FA001-AC4F-418D-AE19-62706E023703}">
                                <ahyp:hlinkClr xmlns:ahyp="http://schemas.microsoft.com/office/drawing/2018/hyperlinkcolor" val="tx"/>
                              </a:ext>
                            </a:extLst>
                          </a:hlinkClick>
                        </a:rPr>
                        <a:t>Taller de levantamiento y caracterización de la línea base</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lang="es-ES"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2068653085"/>
                  </a:ext>
                </a:extLst>
              </a:tr>
              <a:tr h="436036">
                <a:tc>
                  <a:txBody>
                    <a:bodyPr/>
                    <a:lstStyle/>
                    <a:p>
                      <a:pPr algn="l" fontAlgn="b"/>
                      <a:r>
                        <a:rPr lang="es-CO" sz="1400" b="0" i="0" u="none" strike="noStrike" dirty="0">
                          <a:solidFill>
                            <a:schemeClr val="tx1"/>
                          </a:solidFill>
                          <a:effectLst/>
                          <a:latin typeface="Work Sans" pitchFamily="2" charset="0"/>
                          <a:hlinkClick r:id="rId11" action="ppaction://hlinksldjump">
                            <a:extLst>
                              <a:ext uri="{A12FA001-AC4F-418D-AE19-62706E023703}">
                                <ahyp:hlinkClr xmlns:ahyp="http://schemas.microsoft.com/office/drawing/2018/hyperlinkcolor" val="tx"/>
                              </a:ext>
                            </a:extLst>
                          </a:hlinkClick>
                        </a:rPr>
                        <a:t>Taller de enfoque diferencial</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extLst>
                  <a:ext uri="{0D108BD9-81ED-4DB2-BD59-A6C34878D82A}">
                    <a16:rowId xmlns:a16="http://schemas.microsoft.com/office/drawing/2014/main" val="4281715747"/>
                  </a:ext>
                </a:extLst>
              </a:tr>
              <a:tr h="436036">
                <a:tc>
                  <a:txBody>
                    <a:bodyPr/>
                    <a:lstStyle/>
                    <a:p>
                      <a:pPr algn="l" fontAlgn="b"/>
                      <a:r>
                        <a:rPr lang="es-MX" sz="1400" b="0" i="0" u="none" strike="noStrike" dirty="0">
                          <a:solidFill>
                            <a:schemeClr val="tx1"/>
                          </a:solidFill>
                          <a:effectLst/>
                          <a:latin typeface="Work Sans" pitchFamily="2" charset="0"/>
                          <a:hlinkClick r:id="rId12" action="ppaction://hlinksldjump">
                            <a:extLst>
                              <a:ext uri="{A12FA001-AC4F-418D-AE19-62706E023703}">
                                <ahyp:hlinkClr xmlns:ahyp="http://schemas.microsoft.com/office/drawing/2018/hyperlinkcolor" val="tx"/>
                              </a:ext>
                            </a:extLst>
                          </a:hlinkClick>
                        </a:rPr>
                        <a:t>Taller de violencia basada en género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3397976864"/>
                  </a:ext>
                </a:extLst>
              </a:tr>
              <a:tr h="436036">
                <a:tc>
                  <a:txBody>
                    <a:bodyPr/>
                    <a:lstStyle/>
                    <a:p>
                      <a:pPr algn="l" fontAlgn="b"/>
                      <a:r>
                        <a:rPr lang="es-MX" sz="1400" b="0" i="0" u="none" strike="noStrike" dirty="0">
                          <a:solidFill>
                            <a:schemeClr val="tx1"/>
                          </a:solidFill>
                          <a:effectLst/>
                          <a:latin typeface="Work Sans" pitchFamily="2" charset="0"/>
                          <a:hlinkClick r:id="rId13" action="ppaction://hlinksldjump">
                            <a:extLst>
                              <a:ext uri="{A12FA001-AC4F-418D-AE19-62706E023703}">
                                <ahyp:hlinkClr xmlns:ahyp="http://schemas.microsoft.com/office/drawing/2018/hyperlinkcolor" val="tx"/>
                              </a:ext>
                            </a:extLst>
                          </a:hlinkClick>
                        </a:rPr>
                        <a:t>Taller de habilidades blandas -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extLst>
                  <a:ext uri="{0D108BD9-81ED-4DB2-BD59-A6C34878D82A}">
                    <a16:rowId xmlns:a16="http://schemas.microsoft.com/office/drawing/2014/main" val="4036154308"/>
                  </a:ext>
                </a:extLst>
              </a:tr>
              <a:tr h="436036">
                <a:tc>
                  <a:txBody>
                    <a:bodyPr/>
                    <a:lstStyle/>
                    <a:p>
                      <a:pPr algn="l" fontAlgn="b"/>
                      <a:r>
                        <a:rPr lang="es-MX"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Taller de habilidades blandas - Comunicación asertiva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2684478186"/>
                  </a:ext>
                </a:extLst>
              </a:tr>
              <a:tr h="436036">
                <a:tc>
                  <a:txBody>
                    <a:bodyPr/>
                    <a:lstStyle/>
                    <a:p>
                      <a:pPr algn="l" fontAlgn="b"/>
                      <a:r>
                        <a:rPr lang="es-CO"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Taller de habilidades blandas - Empatía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extLst>
                  <a:ext uri="{0D108BD9-81ED-4DB2-BD59-A6C34878D82A}">
                    <a16:rowId xmlns:a16="http://schemas.microsoft.com/office/drawing/2014/main" val="1759849214"/>
                  </a:ext>
                </a:extLst>
              </a:tr>
              <a:tr h="436036">
                <a:tc>
                  <a:txBody>
                    <a:bodyPr/>
                    <a:lstStyle/>
                    <a:p>
                      <a:pPr algn="l" fontAlgn="b"/>
                      <a:r>
                        <a:rPr lang="es-MX"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Taller de habilidades blandas - Trabajo en equipo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3992575414"/>
                  </a:ext>
                </a:extLst>
              </a:tr>
              <a:tr h="436036">
                <a:tc>
                  <a:txBody>
                    <a:bodyPr/>
                    <a:lstStyle/>
                    <a:p>
                      <a:pPr algn="l" fontAlgn="b"/>
                      <a:r>
                        <a:rPr lang="es-MX"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Taller de pequeños exploradores ambientales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extLst>
                  <a:ext uri="{0D108BD9-81ED-4DB2-BD59-A6C34878D82A}">
                    <a16:rowId xmlns:a16="http://schemas.microsoft.com/office/drawing/2014/main" val="4207124992"/>
                  </a:ext>
                </a:extLst>
              </a:tr>
              <a:tr h="436036">
                <a:tc>
                  <a:txBody>
                    <a:bodyPr/>
                    <a:lstStyle/>
                    <a:p>
                      <a:pPr algn="l" fontAlgn="b"/>
                      <a:r>
                        <a:rPr lang="es-CO" sz="1400" b="0" i="0" u="none" strike="noStrike" dirty="0">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Instructivo acompañamiento consulta previa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MX" sz="1200" b="0" dirty="0">
                          <a:solidFill>
                            <a:schemeClr val="tx1"/>
                          </a:solidFill>
                          <a:latin typeface="Poppins" panose="00000500000000000000" pitchFamily="2" charset="0"/>
                          <a:ea typeface="Roboto"/>
                          <a:cs typeface="Poppins" panose="00000500000000000000" pitchFamily="2" charset="0"/>
                          <a:sym typeface="Roboto"/>
                        </a:rPr>
                        <a:t>X</a:t>
                      </a:r>
                      <a:endParaRPr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ES" sz="1200" b="0" dirty="0">
                          <a:solidFill>
                            <a:schemeClr val="tx1"/>
                          </a:solidFill>
                          <a:latin typeface="Poppins" panose="00000500000000000000" pitchFamily="2" charset="0"/>
                          <a:ea typeface="Roboto"/>
                          <a:cs typeface="Poppins" panose="00000500000000000000" pitchFamily="2" charset="0"/>
                          <a:sym typeface="Roboto"/>
                        </a:rPr>
                        <a:t>X</a:t>
                      </a: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lang="es-ES" sz="1200" b="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2743151854"/>
                  </a:ext>
                </a:extLst>
              </a:tr>
            </a:tbl>
          </a:graphicData>
        </a:graphic>
      </p:graphicFrame>
      <p:grpSp>
        <p:nvGrpSpPr>
          <p:cNvPr id="4" name="Grupo 3">
            <a:extLst>
              <a:ext uri="{FF2B5EF4-FFF2-40B4-BE49-F238E27FC236}">
                <a16:creationId xmlns:a16="http://schemas.microsoft.com/office/drawing/2014/main" id="{2ED77CDC-1FA3-A32A-2794-D8D288B5F2C5}"/>
              </a:ext>
            </a:extLst>
          </p:cNvPr>
          <p:cNvGrpSpPr/>
          <p:nvPr/>
        </p:nvGrpSpPr>
        <p:grpSpPr>
          <a:xfrm>
            <a:off x="9010848" y="8563016"/>
            <a:ext cx="608963" cy="569739"/>
            <a:chOff x="3162170" y="1092042"/>
            <a:chExt cx="6462846" cy="6868114"/>
          </a:xfrm>
        </p:grpSpPr>
        <p:sp>
          <p:nvSpPr>
            <p:cNvPr id="7" name="Rectángulo 6">
              <a:extLst>
                <a:ext uri="{FF2B5EF4-FFF2-40B4-BE49-F238E27FC236}">
                  <a16:creationId xmlns:a16="http://schemas.microsoft.com/office/drawing/2014/main" id="{F24F980E-876E-DE28-3C16-0B0B335BE465}"/>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 name="Rectángulo 7">
              <a:extLst>
                <a:ext uri="{FF2B5EF4-FFF2-40B4-BE49-F238E27FC236}">
                  <a16:creationId xmlns:a16="http://schemas.microsoft.com/office/drawing/2014/main" id="{E40A0E32-DF6C-8414-790E-57220311331B}"/>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extLst>
                <a:ext uri="{FF2B5EF4-FFF2-40B4-BE49-F238E27FC236}">
                  <a16:creationId xmlns:a16="http://schemas.microsoft.com/office/drawing/2014/main" id="{DBADBA0E-6716-5218-DBFB-C94E9C232BCE}"/>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0" name="Rectángulo 9">
              <a:hlinkClick r:id="rId19" action="ppaction://hlinksldjump"/>
              <a:extLst>
                <a:ext uri="{FF2B5EF4-FFF2-40B4-BE49-F238E27FC236}">
                  <a16:creationId xmlns:a16="http://schemas.microsoft.com/office/drawing/2014/main" id="{74066715-C4C2-A051-62DA-906D22F2A902}"/>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30" name="Rectángulo 29">
              <a:extLst>
                <a:ext uri="{FF2B5EF4-FFF2-40B4-BE49-F238E27FC236}">
                  <a16:creationId xmlns:a16="http://schemas.microsoft.com/office/drawing/2014/main" id="{B5F50CA1-4E40-6474-D0AC-D7F65694DE2D}"/>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2" name="Grupo 31">
              <a:extLst>
                <a:ext uri="{FF2B5EF4-FFF2-40B4-BE49-F238E27FC236}">
                  <a16:creationId xmlns:a16="http://schemas.microsoft.com/office/drawing/2014/main" id="{1DC8A704-0C36-51B2-30EB-0180A5713AA1}"/>
                </a:ext>
              </a:extLst>
            </p:cNvPr>
            <p:cNvGrpSpPr/>
            <p:nvPr/>
          </p:nvGrpSpPr>
          <p:grpSpPr>
            <a:xfrm>
              <a:off x="3162170" y="3400662"/>
              <a:ext cx="3780000" cy="3780000"/>
              <a:chOff x="2708595" y="2775804"/>
              <a:chExt cx="2221200" cy="2221200"/>
            </a:xfrm>
            <a:solidFill>
              <a:srgbClr val="6699FF"/>
            </a:solidFill>
          </p:grpSpPr>
          <p:sp>
            <p:nvSpPr>
              <p:cNvPr id="42" name="Rectángulo 41">
                <a:extLst>
                  <a:ext uri="{FF2B5EF4-FFF2-40B4-BE49-F238E27FC236}">
                    <a16:creationId xmlns:a16="http://schemas.microsoft.com/office/drawing/2014/main" id="{7E78E6E1-90D3-0A75-0AEA-92A9777ACBD1}"/>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46" name="Imagen 45">
                <a:extLst>
                  <a:ext uri="{FF2B5EF4-FFF2-40B4-BE49-F238E27FC236}">
                    <a16:creationId xmlns:a16="http://schemas.microsoft.com/office/drawing/2014/main" id="{96544E82-B8D5-C3F1-0F02-ECF237058566}"/>
                  </a:ext>
                </a:extLst>
              </p:cNvPr>
              <p:cNvPicPr>
                <a:picLocks noChangeAspect="1"/>
              </p:cNvPicPr>
              <p:nvPr/>
            </p:nvPicPr>
            <p:blipFill>
              <a:blip r:embed="rId20">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56" name="CuadroTexto 55">
            <a:extLst>
              <a:ext uri="{FF2B5EF4-FFF2-40B4-BE49-F238E27FC236}">
                <a16:creationId xmlns:a16="http://schemas.microsoft.com/office/drawing/2014/main" id="{54614C5F-E993-0D39-E16D-5B475F4A1E08}"/>
              </a:ext>
            </a:extLst>
          </p:cNvPr>
          <p:cNvSpPr txBox="1"/>
          <p:nvPr/>
        </p:nvSpPr>
        <p:spPr>
          <a:xfrm>
            <a:off x="8617456" y="9085138"/>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pic>
        <p:nvPicPr>
          <p:cNvPr id="18" name="Imagen 54" descr="Imagen que contiene firmar, calle, palo, alimentos&#10;&#10;Descripción generada automáticamente">
            <a:hlinkClick r:id="rId21" action="ppaction://hlinksldjump"/>
            <a:extLst>
              <a:ext uri="{FF2B5EF4-FFF2-40B4-BE49-F238E27FC236}">
                <a16:creationId xmlns:a16="http://schemas.microsoft.com/office/drawing/2014/main" id="{DE0517C6-F96F-DB1A-D880-2C648D18F82D}"/>
              </a:ext>
            </a:extLst>
          </p:cNvPr>
          <p:cNvPicPr>
            <a:picLocks noChangeAspect="1"/>
          </p:cNvPicPr>
          <p:nvPr/>
        </p:nvPicPr>
        <p:blipFill>
          <a:blip r:embed="rId22">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grpSp>
        <p:nvGrpSpPr>
          <p:cNvPr id="24" name="Grupo 2">
            <a:extLst>
              <a:ext uri="{FF2B5EF4-FFF2-40B4-BE49-F238E27FC236}">
                <a16:creationId xmlns:a16="http://schemas.microsoft.com/office/drawing/2014/main" id="{49F5C63E-86B9-6CED-BE6F-7FA7BD72B687}"/>
              </a:ext>
            </a:extLst>
          </p:cNvPr>
          <p:cNvGrpSpPr/>
          <p:nvPr/>
        </p:nvGrpSpPr>
        <p:grpSpPr>
          <a:xfrm>
            <a:off x="1031971" y="3604937"/>
            <a:ext cx="1149120" cy="1149120"/>
            <a:chOff x="6056787" y="1346133"/>
            <a:chExt cx="820800" cy="820800"/>
          </a:xfrm>
        </p:grpSpPr>
        <p:sp>
          <p:nvSpPr>
            <p:cNvPr id="58" name="Elipse 22">
              <a:extLst>
                <a:ext uri="{FF2B5EF4-FFF2-40B4-BE49-F238E27FC236}">
                  <a16:creationId xmlns:a16="http://schemas.microsoft.com/office/drawing/2014/main" id="{9EC79C96-68A8-E544-F7A1-D2C8F9875F3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0" name="Google Shape;9696;p98">
              <a:extLst>
                <a:ext uri="{FF2B5EF4-FFF2-40B4-BE49-F238E27FC236}">
                  <a16:creationId xmlns:a16="http://schemas.microsoft.com/office/drawing/2014/main" id="{C26B01BD-9D4B-63CA-D03C-9CBD103DD1CE}"/>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62" name="Google Shape;9697;p98">
                <a:extLst>
                  <a:ext uri="{FF2B5EF4-FFF2-40B4-BE49-F238E27FC236}">
                    <a16:creationId xmlns:a16="http://schemas.microsoft.com/office/drawing/2014/main" id="{DF81F7A1-C396-5497-F239-D8DC944610F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6" name="Google Shape;9698;p98">
                <a:extLst>
                  <a:ext uri="{FF2B5EF4-FFF2-40B4-BE49-F238E27FC236}">
                    <a16:creationId xmlns:a16="http://schemas.microsoft.com/office/drawing/2014/main" id="{1D164D23-CFCB-CCCA-016D-3114DA1CB8D3}"/>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8" name="Google Shape;9699;p98">
                <a:extLst>
                  <a:ext uri="{FF2B5EF4-FFF2-40B4-BE49-F238E27FC236}">
                    <a16:creationId xmlns:a16="http://schemas.microsoft.com/office/drawing/2014/main" id="{289DFD75-D46D-9EF5-3A6E-633DB846E19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700;p98">
                <a:hlinkClick r:id="rId19" action="ppaction://hlinksldjump"/>
                <a:extLst>
                  <a:ext uri="{FF2B5EF4-FFF2-40B4-BE49-F238E27FC236}">
                    <a16:creationId xmlns:a16="http://schemas.microsoft.com/office/drawing/2014/main" id="{FDE7E6E9-B01A-0466-E77D-EEC3C8F4D83A}"/>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1;p98">
                <a:extLst>
                  <a:ext uri="{FF2B5EF4-FFF2-40B4-BE49-F238E27FC236}">
                    <a16:creationId xmlns:a16="http://schemas.microsoft.com/office/drawing/2014/main" id="{D94BEA3B-BC5D-7AD5-E124-8A65524311E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2;p98">
                <a:hlinkClick r:id="rId19" action="ppaction://hlinksldjump"/>
                <a:extLst>
                  <a:ext uri="{FF2B5EF4-FFF2-40B4-BE49-F238E27FC236}">
                    <a16:creationId xmlns:a16="http://schemas.microsoft.com/office/drawing/2014/main" id="{47435FD0-DFDD-1CBB-C899-77515AB22F7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74" name="Imagen 43" descr="Imagen que contiene Icono&#10;&#10;Descripción generada automáticamente">
            <a:hlinkClick r:id="rId23" action="ppaction://hlinksldjump"/>
            <a:extLst>
              <a:ext uri="{FF2B5EF4-FFF2-40B4-BE49-F238E27FC236}">
                <a16:creationId xmlns:a16="http://schemas.microsoft.com/office/drawing/2014/main" id="{A176A1AB-717B-A672-03BC-9C9E89118296}"/>
              </a:ext>
            </a:extLst>
          </p:cNvPr>
          <p:cNvPicPr>
            <a:picLocks noChangeAspect="1"/>
          </p:cNvPicPr>
          <p:nvPr/>
        </p:nvPicPr>
        <p:blipFill>
          <a:blip r:embed="rId24">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75" name="Imagen 44" descr="Icono&#10;&#10;Descripción generada automáticamente">
            <a:hlinkClick r:id="rId25" action="ppaction://hlinksldjump"/>
            <a:extLst>
              <a:ext uri="{FF2B5EF4-FFF2-40B4-BE49-F238E27FC236}">
                <a16:creationId xmlns:a16="http://schemas.microsoft.com/office/drawing/2014/main" id="{4A3035A8-4DA7-5490-8D55-3CB00D98CB7D}"/>
              </a:ext>
            </a:extLst>
          </p:cNvPr>
          <p:cNvPicPr>
            <a:picLocks noChangeAspect="1"/>
          </p:cNvPicPr>
          <p:nvPr/>
        </p:nvPicPr>
        <p:blipFill>
          <a:blip r:embed="rId26">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76" name="Google Shape;11648;p101">
            <a:hlinkClick r:id="rId27" action="ppaction://hlinksldjump"/>
            <a:extLst>
              <a:ext uri="{FF2B5EF4-FFF2-40B4-BE49-F238E27FC236}">
                <a16:creationId xmlns:a16="http://schemas.microsoft.com/office/drawing/2014/main" id="{CB7381E1-D3F9-8961-876B-B9BF32FEA667}"/>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77" name="Imagen 173" descr="Icono&#10;&#10;Descripción generada automáticamente">
            <a:hlinkClick r:id="rId28" action="ppaction://hlinksldjump"/>
            <a:extLst>
              <a:ext uri="{FF2B5EF4-FFF2-40B4-BE49-F238E27FC236}">
                <a16:creationId xmlns:a16="http://schemas.microsoft.com/office/drawing/2014/main" id="{413FCFB6-97F2-24EC-142F-B371CEE76105}"/>
              </a:ext>
            </a:extLst>
          </p:cNvPr>
          <p:cNvPicPr>
            <a:picLocks noChangeAspect="1"/>
          </p:cNvPicPr>
          <p:nvPr/>
        </p:nvPicPr>
        <p:blipFill>
          <a:blip r:embed="rId29">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sp>
        <p:nvSpPr>
          <p:cNvPr id="69" name="Rectángulo 4">
            <a:extLst>
              <a:ext uri="{FF2B5EF4-FFF2-40B4-BE49-F238E27FC236}">
                <a16:creationId xmlns:a16="http://schemas.microsoft.com/office/drawing/2014/main" id="{161B2254-1C07-B740-A258-9B29F376F0F7}"/>
              </a:ext>
            </a:extLst>
          </p:cNvPr>
          <p:cNvSpPr/>
          <p:nvPr/>
        </p:nvSpPr>
        <p:spPr>
          <a:xfrm>
            <a:off x="2813048" y="158954"/>
            <a:ext cx="12427285"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solidFill>
                  <a:schemeClr val="tx1"/>
                </a:solidFill>
                <a:latin typeface="Poppins" pitchFamily="2" charset="77"/>
                <a:cs typeface="Poppins" pitchFamily="2" charset="77"/>
              </a:rPr>
              <a:t>CICLO DE VIDA DE LOS PROYECTOS</a:t>
            </a:r>
          </a:p>
        </p:txBody>
      </p:sp>
      <p:sp>
        <p:nvSpPr>
          <p:cNvPr id="34" name="CuadroTexto 33">
            <a:extLst>
              <a:ext uri="{FF2B5EF4-FFF2-40B4-BE49-F238E27FC236}">
                <a16:creationId xmlns:a16="http://schemas.microsoft.com/office/drawing/2014/main" id="{3EC08DAE-1AE7-EAEC-0362-1DB0CE33BAEF}"/>
              </a:ext>
            </a:extLst>
          </p:cNvPr>
          <p:cNvSpPr txBox="1"/>
          <p:nvPr/>
        </p:nvSpPr>
        <p:spPr>
          <a:xfrm>
            <a:off x="15842172" y="913275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35" name="Flecha: a la derecha 34">
            <a:hlinkClick r:id="rId30" action="ppaction://hlinksldjump"/>
            <a:extLst>
              <a:ext uri="{FF2B5EF4-FFF2-40B4-BE49-F238E27FC236}">
                <a16:creationId xmlns:a16="http://schemas.microsoft.com/office/drawing/2014/main" id="{029B077A-6407-5BEA-5EC9-02ED5E8299E9}"/>
              </a:ext>
            </a:extLst>
          </p:cNvPr>
          <p:cNvSpPr/>
          <p:nvPr/>
        </p:nvSpPr>
        <p:spPr>
          <a:xfrm flipH="1">
            <a:off x="16335935" y="87503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31" name="Forma libre: forma 60">
            <a:extLst>
              <a:ext uri="{FF2B5EF4-FFF2-40B4-BE49-F238E27FC236}">
                <a16:creationId xmlns:a16="http://schemas.microsoft.com/office/drawing/2014/main" id="{BA536FAA-70C1-D3A6-0E7B-7096F31C4BFA}"/>
              </a:ext>
            </a:extLst>
          </p:cNvPr>
          <p:cNvSpPr/>
          <p:nvPr/>
        </p:nvSpPr>
        <p:spPr>
          <a:xfrm rot="16200000">
            <a:off x="-4110066" y="4076731"/>
            <a:ext cx="9622635" cy="144865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5682914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25682914 w 40705200"/>
              <a:gd name="connsiteY7" fmla="*/ 1088133 h 1088133"/>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0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6531427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19151487 w 19441773"/>
              <a:gd name="connsiteY0" fmla="*/ 1160704 h 1160704"/>
              <a:gd name="connsiteX1" fmla="*/ 9439802 w 19441773"/>
              <a:gd name="connsiteY1" fmla="*/ 1088132 h 1160704"/>
              <a:gd name="connsiteX2" fmla="*/ 8775843 w 19441773"/>
              <a:gd name="connsiteY2" fmla="*/ 701357 h 1160704"/>
              <a:gd name="connsiteX3" fmla="*/ 8154644 w 19441773"/>
              <a:gd name="connsiteY3" fmla="*/ 1088132 h 1160704"/>
              <a:gd name="connsiteX4" fmla="*/ 0 w 19441773"/>
              <a:gd name="connsiteY4" fmla="*/ 1088132 h 1160704"/>
              <a:gd name="connsiteX5" fmla="*/ 2830286 w 19441773"/>
              <a:gd name="connsiteY5" fmla="*/ 72571 h 1160704"/>
              <a:gd name="connsiteX6" fmla="*/ 19441773 w 19441773"/>
              <a:gd name="connsiteY6" fmla="*/ 0 h 1160704"/>
              <a:gd name="connsiteX7" fmla="*/ 19151487 w 19441773"/>
              <a:gd name="connsiteY7" fmla="*/ 1160704 h 1160704"/>
              <a:gd name="connsiteX0" fmla="*/ 16321201 w 16611487"/>
              <a:gd name="connsiteY0" fmla="*/ 1160704 h 1160704"/>
              <a:gd name="connsiteX1" fmla="*/ 6609516 w 16611487"/>
              <a:gd name="connsiteY1" fmla="*/ 1088132 h 1160704"/>
              <a:gd name="connsiteX2" fmla="*/ 5945557 w 16611487"/>
              <a:gd name="connsiteY2" fmla="*/ 701357 h 1160704"/>
              <a:gd name="connsiteX3" fmla="*/ 5324358 w 16611487"/>
              <a:gd name="connsiteY3" fmla="*/ 1088132 h 1160704"/>
              <a:gd name="connsiteX4" fmla="*/ 1596569 w 16611487"/>
              <a:gd name="connsiteY4" fmla="*/ 1088132 h 1160704"/>
              <a:gd name="connsiteX5" fmla="*/ 0 w 16611487"/>
              <a:gd name="connsiteY5" fmla="*/ 72571 h 1160704"/>
              <a:gd name="connsiteX6" fmla="*/ 16611487 w 16611487"/>
              <a:gd name="connsiteY6" fmla="*/ 0 h 1160704"/>
              <a:gd name="connsiteX7" fmla="*/ 16321201 w 16611487"/>
              <a:gd name="connsiteY7" fmla="*/ 1160704 h 1160704"/>
              <a:gd name="connsiteX0" fmla="*/ 14942346 w 15232632"/>
              <a:gd name="connsiteY0" fmla="*/ 1160704 h 1160704"/>
              <a:gd name="connsiteX1" fmla="*/ 5230661 w 15232632"/>
              <a:gd name="connsiteY1" fmla="*/ 1088132 h 1160704"/>
              <a:gd name="connsiteX2" fmla="*/ 4566702 w 15232632"/>
              <a:gd name="connsiteY2" fmla="*/ 701357 h 1160704"/>
              <a:gd name="connsiteX3" fmla="*/ 3945503 w 15232632"/>
              <a:gd name="connsiteY3" fmla="*/ 1088132 h 1160704"/>
              <a:gd name="connsiteX4" fmla="*/ 217714 w 15232632"/>
              <a:gd name="connsiteY4" fmla="*/ 1088132 h 1160704"/>
              <a:gd name="connsiteX5" fmla="*/ 0 w 15232632"/>
              <a:gd name="connsiteY5" fmla="*/ 72571 h 1160704"/>
              <a:gd name="connsiteX6" fmla="*/ 15232632 w 15232632"/>
              <a:gd name="connsiteY6" fmla="*/ 0 h 1160704"/>
              <a:gd name="connsiteX7" fmla="*/ 14942346 w 15232632"/>
              <a:gd name="connsiteY7" fmla="*/ 1160704 h 1160704"/>
              <a:gd name="connsiteX0" fmla="*/ 14724632 w 15014918"/>
              <a:gd name="connsiteY0" fmla="*/ 1160704 h 1160704"/>
              <a:gd name="connsiteX1" fmla="*/ 5012947 w 15014918"/>
              <a:gd name="connsiteY1" fmla="*/ 1088132 h 1160704"/>
              <a:gd name="connsiteX2" fmla="*/ 4348988 w 15014918"/>
              <a:gd name="connsiteY2" fmla="*/ 701357 h 1160704"/>
              <a:gd name="connsiteX3" fmla="*/ 3727789 w 15014918"/>
              <a:gd name="connsiteY3" fmla="*/ 1088132 h 1160704"/>
              <a:gd name="connsiteX4" fmla="*/ 0 w 15014918"/>
              <a:gd name="connsiteY4" fmla="*/ 1088132 h 1160704"/>
              <a:gd name="connsiteX5" fmla="*/ 449036 w 15014918"/>
              <a:gd name="connsiteY5" fmla="*/ 58964 h 1160704"/>
              <a:gd name="connsiteX6" fmla="*/ 15014918 w 15014918"/>
              <a:gd name="connsiteY6" fmla="*/ 0 h 1160704"/>
              <a:gd name="connsiteX7" fmla="*/ 14724632 w 15014918"/>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2833238 w 14565882"/>
              <a:gd name="connsiteY0" fmla="*/ 1133490 h 1133490"/>
              <a:gd name="connsiteX1" fmla="*/ 4563911 w 14565882"/>
              <a:gd name="connsiteY1" fmla="*/ 1088132 h 1133490"/>
              <a:gd name="connsiteX2" fmla="*/ 3899952 w 14565882"/>
              <a:gd name="connsiteY2" fmla="*/ 701357 h 1133490"/>
              <a:gd name="connsiteX3" fmla="*/ 3278753 w 14565882"/>
              <a:gd name="connsiteY3" fmla="*/ 1088132 h 1133490"/>
              <a:gd name="connsiteX4" fmla="*/ 27214 w 14565882"/>
              <a:gd name="connsiteY4" fmla="*/ 1088132 h 1133490"/>
              <a:gd name="connsiteX5" fmla="*/ 0 w 14565882"/>
              <a:gd name="connsiteY5" fmla="*/ 58964 h 1133490"/>
              <a:gd name="connsiteX6" fmla="*/ 14565882 w 14565882"/>
              <a:gd name="connsiteY6" fmla="*/ 0 h 1133490"/>
              <a:gd name="connsiteX7" fmla="*/ 12833238 w 14565882"/>
              <a:gd name="connsiteY7" fmla="*/ 1133490 h 1133490"/>
              <a:gd name="connsiteX0" fmla="*/ 12833238 w 12833238"/>
              <a:gd name="connsiteY0" fmla="*/ 1106276 h 1106276"/>
              <a:gd name="connsiteX1" fmla="*/ 4563911 w 12833238"/>
              <a:gd name="connsiteY1" fmla="*/ 1060918 h 1106276"/>
              <a:gd name="connsiteX2" fmla="*/ 3899952 w 12833238"/>
              <a:gd name="connsiteY2" fmla="*/ 674143 h 1106276"/>
              <a:gd name="connsiteX3" fmla="*/ 3278753 w 12833238"/>
              <a:gd name="connsiteY3" fmla="*/ 1060918 h 1106276"/>
              <a:gd name="connsiteX4" fmla="*/ 27214 w 12833238"/>
              <a:gd name="connsiteY4" fmla="*/ 1060918 h 1106276"/>
              <a:gd name="connsiteX5" fmla="*/ 0 w 12833238"/>
              <a:gd name="connsiteY5" fmla="*/ 31750 h 1106276"/>
              <a:gd name="connsiteX6" fmla="*/ 7000311 w 12833238"/>
              <a:gd name="connsiteY6" fmla="*/ 0 h 1106276"/>
              <a:gd name="connsiteX7" fmla="*/ 12833238 w 12833238"/>
              <a:gd name="connsiteY7" fmla="*/ 1106276 h 1106276"/>
              <a:gd name="connsiteX0" fmla="*/ 6900523 w 7000311"/>
              <a:gd name="connsiteY0" fmla="*/ 1051847 h 1061966"/>
              <a:gd name="connsiteX1" fmla="*/ 4563911 w 7000311"/>
              <a:gd name="connsiteY1" fmla="*/ 1060918 h 1061966"/>
              <a:gd name="connsiteX2" fmla="*/ 3899952 w 7000311"/>
              <a:gd name="connsiteY2" fmla="*/ 674143 h 1061966"/>
              <a:gd name="connsiteX3" fmla="*/ 3278753 w 7000311"/>
              <a:gd name="connsiteY3" fmla="*/ 1060918 h 1061966"/>
              <a:gd name="connsiteX4" fmla="*/ 27214 w 7000311"/>
              <a:gd name="connsiteY4" fmla="*/ 1060918 h 1061966"/>
              <a:gd name="connsiteX5" fmla="*/ 0 w 7000311"/>
              <a:gd name="connsiteY5" fmla="*/ 31750 h 1061966"/>
              <a:gd name="connsiteX6" fmla="*/ 7000311 w 7000311"/>
              <a:gd name="connsiteY6" fmla="*/ 0 h 1061966"/>
              <a:gd name="connsiteX7" fmla="*/ 6900523 w 7000311"/>
              <a:gd name="connsiteY7" fmla="*/ 1051847 h 1061966"/>
              <a:gd name="connsiteX0" fmla="*/ 6900523 w 6900523"/>
              <a:gd name="connsiteY0" fmla="*/ 1051847 h 1061966"/>
              <a:gd name="connsiteX1" fmla="*/ 4563911 w 6900523"/>
              <a:gd name="connsiteY1" fmla="*/ 1060918 h 1061966"/>
              <a:gd name="connsiteX2" fmla="*/ 3899952 w 6900523"/>
              <a:gd name="connsiteY2" fmla="*/ 674143 h 1061966"/>
              <a:gd name="connsiteX3" fmla="*/ 3278753 w 6900523"/>
              <a:gd name="connsiteY3" fmla="*/ 1060918 h 1061966"/>
              <a:gd name="connsiteX4" fmla="*/ 27214 w 6900523"/>
              <a:gd name="connsiteY4" fmla="*/ 1060918 h 1061966"/>
              <a:gd name="connsiteX5" fmla="*/ 0 w 6900523"/>
              <a:gd name="connsiteY5" fmla="*/ 31750 h 1061966"/>
              <a:gd name="connsiteX6" fmla="*/ 6864240 w 6900523"/>
              <a:gd name="connsiteY6" fmla="*/ 0 h 1061966"/>
              <a:gd name="connsiteX7" fmla="*/ 6900523 w 6900523"/>
              <a:gd name="connsiteY7" fmla="*/ 1051847 h 1061966"/>
              <a:gd name="connsiteX0" fmla="*/ 6886918 w 6886918"/>
              <a:gd name="connsiteY0" fmla="*/ 1051846 h 1061966"/>
              <a:gd name="connsiteX1" fmla="*/ 4563911 w 6886918"/>
              <a:gd name="connsiteY1" fmla="*/ 1060918 h 1061966"/>
              <a:gd name="connsiteX2" fmla="*/ 3899952 w 6886918"/>
              <a:gd name="connsiteY2" fmla="*/ 674143 h 1061966"/>
              <a:gd name="connsiteX3" fmla="*/ 3278753 w 6886918"/>
              <a:gd name="connsiteY3" fmla="*/ 1060918 h 1061966"/>
              <a:gd name="connsiteX4" fmla="*/ 27214 w 6886918"/>
              <a:gd name="connsiteY4" fmla="*/ 1060918 h 1061966"/>
              <a:gd name="connsiteX5" fmla="*/ 0 w 6886918"/>
              <a:gd name="connsiteY5" fmla="*/ 31750 h 1061966"/>
              <a:gd name="connsiteX6" fmla="*/ 6864240 w 6886918"/>
              <a:gd name="connsiteY6" fmla="*/ 0 h 1061966"/>
              <a:gd name="connsiteX7" fmla="*/ 6886918 w 6886918"/>
              <a:gd name="connsiteY7" fmla="*/ 1051846 h 1061966"/>
              <a:gd name="connsiteX0" fmla="*/ 6886918 w 6886918"/>
              <a:gd name="connsiteY0" fmla="*/ 1024632 h 1034752"/>
              <a:gd name="connsiteX1" fmla="*/ 4563911 w 6886918"/>
              <a:gd name="connsiteY1" fmla="*/ 1033704 h 1034752"/>
              <a:gd name="connsiteX2" fmla="*/ 3899952 w 6886918"/>
              <a:gd name="connsiteY2" fmla="*/ 646929 h 1034752"/>
              <a:gd name="connsiteX3" fmla="*/ 3278753 w 6886918"/>
              <a:gd name="connsiteY3" fmla="*/ 1033704 h 1034752"/>
              <a:gd name="connsiteX4" fmla="*/ 27214 w 6886918"/>
              <a:gd name="connsiteY4" fmla="*/ 1033704 h 1034752"/>
              <a:gd name="connsiteX5" fmla="*/ 0 w 6886918"/>
              <a:gd name="connsiteY5" fmla="*/ 4536 h 1034752"/>
              <a:gd name="connsiteX6" fmla="*/ 6877847 w 6886918"/>
              <a:gd name="connsiteY6" fmla="*/ 0 h 1034752"/>
              <a:gd name="connsiteX7" fmla="*/ 6886918 w 6886918"/>
              <a:gd name="connsiteY7" fmla="*/ 1024632 h 1034752"/>
              <a:gd name="connsiteX0" fmla="*/ 6873311 w 6873311"/>
              <a:gd name="connsiteY0" fmla="*/ 1024632 h 1034752"/>
              <a:gd name="connsiteX1" fmla="*/ 4550304 w 6873311"/>
              <a:gd name="connsiteY1" fmla="*/ 1033704 h 1034752"/>
              <a:gd name="connsiteX2" fmla="*/ 3886345 w 6873311"/>
              <a:gd name="connsiteY2" fmla="*/ 646929 h 1034752"/>
              <a:gd name="connsiteX3" fmla="*/ 3265146 w 6873311"/>
              <a:gd name="connsiteY3" fmla="*/ 1033704 h 1034752"/>
              <a:gd name="connsiteX4" fmla="*/ 13607 w 6873311"/>
              <a:gd name="connsiteY4" fmla="*/ 1033704 h 1034752"/>
              <a:gd name="connsiteX5" fmla="*/ 0 w 6873311"/>
              <a:gd name="connsiteY5" fmla="*/ 18143 h 1034752"/>
              <a:gd name="connsiteX6" fmla="*/ 6864240 w 6873311"/>
              <a:gd name="connsiteY6" fmla="*/ 0 h 1034752"/>
              <a:gd name="connsiteX7" fmla="*/ 6873311 w 6873311"/>
              <a:gd name="connsiteY7" fmla="*/ 1024632 h 103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3311" h="1034752">
                <a:moveTo>
                  <a:pt x="6873311" y="1024632"/>
                </a:moveTo>
                <a:lnTo>
                  <a:pt x="4550304" y="1033704"/>
                </a:lnTo>
                <a:cubicBezTo>
                  <a:pt x="4327295" y="1058090"/>
                  <a:pt x="4349683" y="649044"/>
                  <a:pt x="3886345" y="646929"/>
                </a:cubicBezTo>
                <a:cubicBezTo>
                  <a:pt x="3423007" y="644814"/>
                  <a:pt x="3520748" y="1032053"/>
                  <a:pt x="3265146" y="1033704"/>
                </a:cubicBezTo>
                <a:lnTo>
                  <a:pt x="13607" y="1033704"/>
                </a:lnTo>
                <a:lnTo>
                  <a:pt x="0" y="18143"/>
                </a:lnTo>
                <a:lnTo>
                  <a:pt x="6864240" y="0"/>
                </a:lnTo>
                <a:cubicBezTo>
                  <a:pt x="6867264" y="341544"/>
                  <a:pt x="6870287" y="683088"/>
                  <a:pt x="6873311" y="1024632"/>
                </a:cubicBezTo>
                <a:close/>
              </a:path>
            </a:pathLst>
          </a:custGeom>
          <a:solidFill>
            <a:srgbClr val="E3141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33" name="Imagen 173" descr="Icono&#10;&#10;Descripción generada automáticamente">
            <a:hlinkClick r:id="rId28" action="ppaction://hlinksldjump"/>
            <a:extLst>
              <a:ext uri="{FF2B5EF4-FFF2-40B4-BE49-F238E27FC236}">
                <a16:creationId xmlns:a16="http://schemas.microsoft.com/office/drawing/2014/main" id="{1788394B-F356-908F-2F3A-CA5AAD9B9864}"/>
              </a:ext>
            </a:extLst>
          </p:cNvPr>
          <p:cNvPicPr>
            <a:picLocks noChangeAspect="1"/>
          </p:cNvPicPr>
          <p:nvPr/>
        </p:nvPicPr>
        <p:blipFill>
          <a:blip r:embed="rId29">
            <a:biLevel thresh="25000"/>
            <a:extLst>
              <a:ext uri="{28A0092B-C50C-407E-A947-70E740481C1C}">
                <a14:useLocalDpi xmlns:a14="http://schemas.microsoft.com/office/drawing/2010/main" val="0"/>
              </a:ext>
            </a:extLst>
          </a:blip>
          <a:stretch>
            <a:fillRect/>
          </a:stretch>
        </p:blipFill>
        <p:spPr>
          <a:xfrm>
            <a:off x="482089" y="1077756"/>
            <a:ext cx="620691" cy="527585"/>
          </a:xfrm>
          <a:prstGeom prst="rect">
            <a:avLst/>
          </a:prstGeom>
        </p:spPr>
      </p:pic>
      <p:pic>
        <p:nvPicPr>
          <p:cNvPr id="36" name="Imagen 54" descr="Imagen que contiene firmar, calle, palo, alimentos&#10;&#10;Descripción generada automáticamente">
            <a:hlinkClick r:id="rId21" action="ppaction://hlinksldjump"/>
            <a:extLst>
              <a:ext uri="{FF2B5EF4-FFF2-40B4-BE49-F238E27FC236}">
                <a16:creationId xmlns:a16="http://schemas.microsoft.com/office/drawing/2014/main" id="{CB1D30E5-ECF8-CA21-CA90-BD6A154C0A2D}"/>
              </a:ext>
            </a:extLst>
          </p:cNvPr>
          <p:cNvPicPr>
            <a:picLocks noChangeAspect="1"/>
          </p:cNvPicPr>
          <p:nvPr/>
        </p:nvPicPr>
        <p:blipFill>
          <a:blip r:embed="rId22">
            <a:biLevel thresh="25000"/>
            <a:extLst>
              <a:ext uri="{28A0092B-C50C-407E-A947-70E740481C1C}">
                <a14:useLocalDpi xmlns:a14="http://schemas.microsoft.com/office/drawing/2010/main" val="0"/>
              </a:ext>
            </a:extLst>
          </a:blip>
          <a:stretch>
            <a:fillRect/>
          </a:stretch>
        </p:blipFill>
        <p:spPr>
          <a:xfrm>
            <a:off x="524752" y="2534406"/>
            <a:ext cx="543104" cy="624569"/>
          </a:xfrm>
          <a:prstGeom prst="rect">
            <a:avLst/>
          </a:prstGeom>
        </p:spPr>
      </p:pic>
      <p:sp useBgFill="1">
        <p:nvSpPr>
          <p:cNvPr id="37" name="Google Shape;11648;p101">
            <a:hlinkClick r:id="rId27" action="ppaction://hlinksldjump"/>
            <a:extLst>
              <a:ext uri="{FF2B5EF4-FFF2-40B4-BE49-F238E27FC236}">
                <a16:creationId xmlns:a16="http://schemas.microsoft.com/office/drawing/2014/main" id="{C55F4DF3-C0A3-E5AF-3F77-8ACFFA346E45}"/>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38" name="Imagen 43" descr="Imagen que contiene Icono&#10;&#10;Descripción generada automáticamente">
            <a:hlinkClick r:id="rId23" action="ppaction://hlinksldjump"/>
            <a:extLst>
              <a:ext uri="{FF2B5EF4-FFF2-40B4-BE49-F238E27FC236}">
                <a16:creationId xmlns:a16="http://schemas.microsoft.com/office/drawing/2014/main" id="{71DD21AA-9F51-B291-EB28-314B4DF7321E}"/>
              </a:ext>
            </a:extLst>
          </p:cNvPr>
          <p:cNvPicPr>
            <a:picLocks noChangeAspect="1"/>
          </p:cNvPicPr>
          <p:nvPr/>
        </p:nvPicPr>
        <p:blipFill>
          <a:blip r:embed="rId24">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39" name="Imagen 44" descr="Icono&#10;&#10;Descripción generada automáticamente">
            <a:hlinkClick r:id="rId25" action="ppaction://hlinksldjump"/>
            <a:extLst>
              <a:ext uri="{FF2B5EF4-FFF2-40B4-BE49-F238E27FC236}">
                <a16:creationId xmlns:a16="http://schemas.microsoft.com/office/drawing/2014/main" id="{CBEEB354-578E-D621-2831-018DFECF9C3C}"/>
              </a:ext>
            </a:extLst>
          </p:cNvPr>
          <p:cNvPicPr>
            <a:picLocks noChangeAspect="1"/>
          </p:cNvPicPr>
          <p:nvPr/>
        </p:nvPicPr>
        <p:blipFill>
          <a:blip r:embed="rId26">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1726943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Rectángulo 21">
            <a:extLst>
              <a:ext uri="{FF2B5EF4-FFF2-40B4-BE49-F238E27FC236}">
                <a16:creationId xmlns:a16="http://schemas.microsoft.com/office/drawing/2014/main" id="{5946868B-4B58-13B3-3F5C-4C26DFFAF5D0}"/>
              </a:ext>
            </a:extLst>
          </p:cNvPr>
          <p:cNvSpPr/>
          <p:nvPr/>
        </p:nvSpPr>
        <p:spPr>
          <a:xfrm>
            <a:off x="5418473" y="194662"/>
            <a:ext cx="6438233"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CATEGORÍAS</a:t>
            </a:r>
          </a:p>
        </p:txBody>
      </p:sp>
      <p:sp>
        <p:nvSpPr>
          <p:cNvPr id="28" name="CuadroTexto 27">
            <a:extLst>
              <a:ext uri="{FF2B5EF4-FFF2-40B4-BE49-F238E27FC236}">
                <a16:creationId xmlns:a16="http://schemas.microsoft.com/office/drawing/2014/main" id="{7C219701-AC9C-89BA-3E68-D986A5C12BCD}"/>
              </a:ext>
            </a:extLst>
          </p:cNvPr>
          <p:cNvSpPr txBox="1"/>
          <p:nvPr/>
        </p:nvSpPr>
        <p:spPr>
          <a:xfrm>
            <a:off x="2231809" y="1041535"/>
            <a:ext cx="14232137" cy="406265"/>
          </a:xfrm>
          <a:prstGeom prst="rect">
            <a:avLst/>
          </a:prstGeom>
          <a:noFill/>
        </p:spPr>
        <p:txBody>
          <a:bodyPr wrap="square" lIns="128016" tIns="64008" rIns="128016" bIns="64008" rtlCol="0" anchor="t">
            <a:spAutoFit/>
          </a:bodyPr>
          <a:lstStyle/>
          <a:p>
            <a:pPr algn="ctr" defTabSz="1280096"/>
            <a:r>
              <a:rPr lang="es-MX" sz="1600" dirty="0">
                <a:latin typeface="Work Sans" pitchFamily="2" charset="77"/>
                <a:cs typeface="Poppins"/>
              </a:rPr>
              <a:t>En este lado de la caja podrás acceder a las herramientas desde cada una de las categorías definidas.</a:t>
            </a:r>
            <a:r>
              <a:rPr lang="es-MX" dirty="0">
                <a:latin typeface="Poppins"/>
                <a:cs typeface="Poppins"/>
              </a:rPr>
              <a:t> </a:t>
            </a:r>
            <a:endParaRPr lang="es-MX" dirty="0">
              <a:latin typeface="Poppins" panose="00000500000000000000" pitchFamily="2" charset="0"/>
              <a:cs typeface="Poppins" panose="00000500000000000000" pitchFamily="2" charset="0"/>
            </a:endParaRPr>
          </a:p>
        </p:txBody>
      </p:sp>
      <p:sp>
        <p:nvSpPr>
          <p:cNvPr id="49" name="Forma libre: forma 60">
            <a:extLst>
              <a:ext uri="{FF2B5EF4-FFF2-40B4-BE49-F238E27FC236}">
                <a16:creationId xmlns:a16="http://schemas.microsoft.com/office/drawing/2014/main" id="{88DBA0BA-8B96-55D7-64A8-ACA5A50671C9}"/>
              </a:ext>
            </a:extLst>
          </p:cNvPr>
          <p:cNvSpPr/>
          <p:nvPr/>
        </p:nvSpPr>
        <p:spPr>
          <a:xfrm rot="16200000">
            <a:off x="-4106889" y="4103686"/>
            <a:ext cx="9648032" cy="1416903"/>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19296629 w 40705200"/>
              <a:gd name="connsiteY6" fmla="*/ 72571 h 1016609"/>
              <a:gd name="connsiteX7" fmla="*/ 40705200 w 40705200"/>
              <a:gd name="connsiteY7" fmla="*/ 1015561 h 1016609"/>
              <a:gd name="connsiteX0" fmla="*/ 19514343 w 19514343"/>
              <a:gd name="connsiteY0" fmla="*/ 942990 h 1016609"/>
              <a:gd name="connsiteX1" fmla="*/ 15971229 w 19514343"/>
              <a:gd name="connsiteY1" fmla="*/ 1015561 h 1016609"/>
              <a:gd name="connsiteX2" fmla="*/ 15307270 w 19514343"/>
              <a:gd name="connsiteY2" fmla="*/ 628786 h 1016609"/>
              <a:gd name="connsiteX3" fmla="*/ 14686071 w 19514343"/>
              <a:gd name="connsiteY3" fmla="*/ 1015561 h 1016609"/>
              <a:gd name="connsiteX4" fmla="*/ 0 w 19514343"/>
              <a:gd name="connsiteY4" fmla="*/ 1015561 h 1016609"/>
              <a:gd name="connsiteX5" fmla="*/ 0 w 19514343"/>
              <a:gd name="connsiteY5" fmla="*/ 0 h 1016609"/>
              <a:gd name="connsiteX6" fmla="*/ 19296629 w 19514343"/>
              <a:gd name="connsiteY6" fmla="*/ 72571 h 1016609"/>
              <a:gd name="connsiteX7" fmla="*/ 19514343 w 19514343"/>
              <a:gd name="connsiteY7" fmla="*/ 942990 h 1016609"/>
              <a:gd name="connsiteX0" fmla="*/ 19514343 w 19514343"/>
              <a:gd name="connsiteY0" fmla="*/ 870419 h 944038"/>
              <a:gd name="connsiteX1" fmla="*/ 15971229 w 19514343"/>
              <a:gd name="connsiteY1" fmla="*/ 942990 h 944038"/>
              <a:gd name="connsiteX2" fmla="*/ 15307270 w 19514343"/>
              <a:gd name="connsiteY2" fmla="*/ 556215 h 944038"/>
              <a:gd name="connsiteX3" fmla="*/ 14686071 w 19514343"/>
              <a:gd name="connsiteY3" fmla="*/ 942990 h 944038"/>
              <a:gd name="connsiteX4" fmla="*/ 0 w 19514343"/>
              <a:gd name="connsiteY4" fmla="*/ 942990 h 944038"/>
              <a:gd name="connsiteX5" fmla="*/ 12627429 w 19514343"/>
              <a:gd name="connsiteY5" fmla="*/ 0 h 944038"/>
              <a:gd name="connsiteX6" fmla="*/ 19296629 w 19514343"/>
              <a:gd name="connsiteY6" fmla="*/ 0 h 944038"/>
              <a:gd name="connsiteX7" fmla="*/ 19514343 w 19514343"/>
              <a:gd name="connsiteY7" fmla="*/ 870419 h 944038"/>
              <a:gd name="connsiteX0" fmla="*/ 6959485 w 6959485"/>
              <a:gd name="connsiteY0" fmla="*/ 870419 h 944038"/>
              <a:gd name="connsiteX1" fmla="*/ 3416371 w 6959485"/>
              <a:gd name="connsiteY1" fmla="*/ 942990 h 944038"/>
              <a:gd name="connsiteX2" fmla="*/ 2752412 w 6959485"/>
              <a:gd name="connsiteY2" fmla="*/ 556215 h 944038"/>
              <a:gd name="connsiteX3" fmla="*/ 2131213 w 6959485"/>
              <a:gd name="connsiteY3" fmla="*/ 942990 h 944038"/>
              <a:gd name="connsiteX4" fmla="*/ 0 w 6959485"/>
              <a:gd name="connsiteY4" fmla="*/ 942990 h 944038"/>
              <a:gd name="connsiteX5" fmla="*/ 72571 w 6959485"/>
              <a:gd name="connsiteY5" fmla="*/ 0 h 944038"/>
              <a:gd name="connsiteX6" fmla="*/ 6741771 w 6959485"/>
              <a:gd name="connsiteY6" fmla="*/ 0 h 944038"/>
              <a:gd name="connsiteX7" fmla="*/ 6959485 w 6959485"/>
              <a:gd name="connsiteY7" fmla="*/ 870419 h 944038"/>
              <a:gd name="connsiteX0" fmla="*/ 6959485 w 6959485"/>
              <a:gd name="connsiteY0" fmla="*/ 938455 h 1012074"/>
              <a:gd name="connsiteX1" fmla="*/ 3416371 w 6959485"/>
              <a:gd name="connsiteY1" fmla="*/ 1011026 h 1012074"/>
              <a:gd name="connsiteX2" fmla="*/ 2752412 w 6959485"/>
              <a:gd name="connsiteY2" fmla="*/ 624251 h 1012074"/>
              <a:gd name="connsiteX3" fmla="*/ 2131213 w 6959485"/>
              <a:gd name="connsiteY3" fmla="*/ 1011026 h 1012074"/>
              <a:gd name="connsiteX4" fmla="*/ 0 w 6959485"/>
              <a:gd name="connsiteY4" fmla="*/ 1011026 h 1012074"/>
              <a:gd name="connsiteX5" fmla="*/ 4535 w 6959485"/>
              <a:gd name="connsiteY5" fmla="*/ 0 h 1012074"/>
              <a:gd name="connsiteX6" fmla="*/ 6741771 w 6959485"/>
              <a:gd name="connsiteY6" fmla="*/ 68036 h 1012074"/>
              <a:gd name="connsiteX7" fmla="*/ 6959485 w 6959485"/>
              <a:gd name="connsiteY7" fmla="*/ 938455 h 1012074"/>
              <a:gd name="connsiteX0" fmla="*/ 6959485 w 6959485"/>
              <a:gd name="connsiteY0" fmla="*/ 938455 h 1012074"/>
              <a:gd name="connsiteX1" fmla="*/ 3416371 w 6959485"/>
              <a:gd name="connsiteY1" fmla="*/ 1011026 h 1012074"/>
              <a:gd name="connsiteX2" fmla="*/ 2752412 w 6959485"/>
              <a:gd name="connsiteY2" fmla="*/ 624251 h 1012074"/>
              <a:gd name="connsiteX3" fmla="*/ 2131213 w 6959485"/>
              <a:gd name="connsiteY3" fmla="*/ 1011026 h 1012074"/>
              <a:gd name="connsiteX4" fmla="*/ 0 w 6959485"/>
              <a:gd name="connsiteY4" fmla="*/ 1011026 h 1012074"/>
              <a:gd name="connsiteX5" fmla="*/ 4535 w 6959485"/>
              <a:gd name="connsiteY5" fmla="*/ 0 h 1012074"/>
              <a:gd name="connsiteX6" fmla="*/ 6877842 w 6959485"/>
              <a:gd name="connsiteY6" fmla="*/ 0 h 1012074"/>
              <a:gd name="connsiteX7" fmla="*/ 6959485 w 6959485"/>
              <a:gd name="connsiteY7" fmla="*/ 938455 h 1012074"/>
              <a:gd name="connsiteX0" fmla="*/ 6877842 w 6877842"/>
              <a:gd name="connsiteY0" fmla="*/ 938455 h 1012074"/>
              <a:gd name="connsiteX1" fmla="*/ 3416371 w 6877842"/>
              <a:gd name="connsiteY1" fmla="*/ 1011026 h 1012074"/>
              <a:gd name="connsiteX2" fmla="*/ 2752412 w 6877842"/>
              <a:gd name="connsiteY2" fmla="*/ 624251 h 1012074"/>
              <a:gd name="connsiteX3" fmla="*/ 2131213 w 6877842"/>
              <a:gd name="connsiteY3" fmla="*/ 1011026 h 1012074"/>
              <a:gd name="connsiteX4" fmla="*/ 0 w 6877842"/>
              <a:gd name="connsiteY4" fmla="*/ 1011026 h 1012074"/>
              <a:gd name="connsiteX5" fmla="*/ 4535 w 6877842"/>
              <a:gd name="connsiteY5" fmla="*/ 0 h 1012074"/>
              <a:gd name="connsiteX6" fmla="*/ 6877842 w 6877842"/>
              <a:gd name="connsiteY6" fmla="*/ 0 h 1012074"/>
              <a:gd name="connsiteX7" fmla="*/ 6877842 w 6877842"/>
              <a:gd name="connsiteY7" fmla="*/ 938455 h 1012074"/>
              <a:gd name="connsiteX0" fmla="*/ 6877842 w 6877842"/>
              <a:gd name="connsiteY0" fmla="*/ 938455 h 1012074"/>
              <a:gd name="connsiteX1" fmla="*/ 3416371 w 6877842"/>
              <a:gd name="connsiteY1" fmla="*/ 1011026 h 1012074"/>
              <a:gd name="connsiteX2" fmla="*/ 2752412 w 6877842"/>
              <a:gd name="connsiteY2" fmla="*/ 624251 h 1012074"/>
              <a:gd name="connsiteX3" fmla="*/ 2131213 w 6877842"/>
              <a:gd name="connsiteY3" fmla="*/ 1011026 h 1012074"/>
              <a:gd name="connsiteX4" fmla="*/ 0 w 6877842"/>
              <a:gd name="connsiteY4" fmla="*/ 1011026 h 1012074"/>
              <a:gd name="connsiteX5" fmla="*/ 4535 w 6877842"/>
              <a:gd name="connsiteY5" fmla="*/ 0 h 1012074"/>
              <a:gd name="connsiteX6" fmla="*/ 6877842 w 6877842"/>
              <a:gd name="connsiteY6" fmla="*/ 0 h 1012074"/>
              <a:gd name="connsiteX7" fmla="*/ 6877842 w 6877842"/>
              <a:gd name="connsiteY7" fmla="*/ 938455 h 1012074"/>
              <a:gd name="connsiteX0" fmla="*/ 6891449 w 6891449"/>
              <a:gd name="connsiteY0" fmla="*/ 1047313 h 1047313"/>
              <a:gd name="connsiteX1" fmla="*/ 3416371 w 6891449"/>
              <a:gd name="connsiteY1" fmla="*/ 1011026 h 1047313"/>
              <a:gd name="connsiteX2" fmla="*/ 2752412 w 6891449"/>
              <a:gd name="connsiteY2" fmla="*/ 624251 h 1047313"/>
              <a:gd name="connsiteX3" fmla="*/ 2131213 w 6891449"/>
              <a:gd name="connsiteY3" fmla="*/ 1011026 h 1047313"/>
              <a:gd name="connsiteX4" fmla="*/ 0 w 6891449"/>
              <a:gd name="connsiteY4" fmla="*/ 1011026 h 1047313"/>
              <a:gd name="connsiteX5" fmla="*/ 4535 w 6891449"/>
              <a:gd name="connsiteY5" fmla="*/ 0 h 1047313"/>
              <a:gd name="connsiteX6" fmla="*/ 6877842 w 6891449"/>
              <a:gd name="connsiteY6" fmla="*/ 0 h 1047313"/>
              <a:gd name="connsiteX7" fmla="*/ 6891449 w 6891449"/>
              <a:gd name="connsiteY7" fmla="*/ 1047313 h 1047313"/>
              <a:gd name="connsiteX0" fmla="*/ 6891451 w 6891451"/>
              <a:gd name="connsiteY0" fmla="*/ 992884 h 1012074"/>
              <a:gd name="connsiteX1" fmla="*/ 3416371 w 6891451"/>
              <a:gd name="connsiteY1" fmla="*/ 1011026 h 1012074"/>
              <a:gd name="connsiteX2" fmla="*/ 2752412 w 6891451"/>
              <a:gd name="connsiteY2" fmla="*/ 624251 h 1012074"/>
              <a:gd name="connsiteX3" fmla="*/ 2131213 w 6891451"/>
              <a:gd name="connsiteY3" fmla="*/ 1011026 h 1012074"/>
              <a:gd name="connsiteX4" fmla="*/ 0 w 6891451"/>
              <a:gd name="connsiteY4" fmla="*/ 1011026 h 1012074"/>
              <a:gd name="connsiteX5" fmla="*/ 4535 w 6891451"/>
              <a:gd name="connsiteY5" fmla="*/ 0 h 1012074"/>
              <a:gd name="connsiteX6" fmla="*/ 6877842 w 6891451"/>
              <a:gd name="connsiteY6" fmla="*/ 0 h 1012074"/>
              <a:gd name="connsiteX7" fmla="*/ 6891451 w 6891451"/>
              <a:gd name="connsiteY7" fmla="*/ 992884 h 101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1451" h="1012074">
                <a:moveTo>
                  <a:pt x="6891451" y="992884"/>
                </a:moveTo>
                <a:lnTo>
                  <a:pt x="3416371" y="1011026"/>
                </a:lnTo>
                <a:cubicBezTo>
                  <a:pt x="3193362" y="1035412"/>
                  <a:pt x="3215750" y="626366"/>
                  <a:pt x="2752412" y="624251"/>
                </a:cubicBezTo>
                <a:cubicBezTo>
                  <a:pt x="2289074" y="622136"/>
                  <a:pt x="2386815" y="1009375"/>
                  <a:pt x="2131213" y="1011026"/>
                </a:cubicBezTo>
                <a:lnTo>
                  <a:pt x="0" y="1011026"/>
                </a:lnTo>
                <a:cubicBezTo>
                  <a:pt x="1512" y="674017"/>
                  <a:pt x="3023" y="337009"/>
                  <a:pt x="4535" y="0"/>
                </a:cubicBezTo>
                <a:lnTo>
                  <a:pt x="6877842" y="0"/>
                </a:lnTo>
                <a:lnTo>
                  <a:pt x="6891451" y="992884"/>
                </a:lnTo>
                <a:close/>
              </a:path>
            </a:pathLst>
          </a:custGeom>
          <a:solidFill>
            <a:srgbClr val="8A8A8A"/>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71" name="Imagen 54" descr="Imagen que contiene firmar, calle, palo, alimentos&#10;&#10;Descripción generada automáticamente">
            <a:hlinkClick r:id="rId2" action="ppaction://hlinksldjump"/>
            <a:extLst>
              <a:ext uri="{FF2B5EF4-FFF2-40B4-BE49-F238E27FC236}">
                <a16:creationId xmlns:a16="http://schemas.microsoft.com/office/drawing/2014/main" id="{6970A014-D92C-D4A9-EBB2-2FD5DE5A857D}"/>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pic>
        <p:nvPicPr>
          <p:cNvPr id="102" name="Imagen 42" descr="Imagen que contiene dibujo, luz, alimentos&#10;&#10;Descripción generada automáticamente">
            <a:hlinkClick r:id="rId4" action="ppaction://hlinksldjump"/>
            <a:extLst>
              <a:ext uri="{FF2B5EF4-FFF2-40B4-BE49-F238E27FC236}">
                <a16:creationId xmlns:a16="http://schemas.microsoft.com/office/drawing/2014/main" id="{27748B45-5CCE-13D4-6AB8-ACEE2A16896E}"/>
              </a:ext>
            </a:extLst>
          </p:cNvPr>
          <p:cNvPicPr>
            <a:picLocks noChangeAspect="1"/>
          </p:cNvPicPr>
          <p:nvPr/>
        </p:nvPicPr>
        <p:blipFill>
          <a:blip r:embed="rId5">
            <a:biLevel thresh="25000"/>
            <a:extLst>
              <a:ext uri="{28A0092B-C50C-407E-A947-70E740481C1C}">
                <a14:useLocalDpi xmlns:a14="http://schemas.microsoft.com/office/drawing/2010/main" val="0"/>
              </a:ext>
            </a:extLst>
          </a:blip>
          <a:stretch>
            <a:fillRect/>
          </a:stretch>
        </p:blipFill>
        <p:spPr>
          <a:xfrm>
            <a:off x="313211" y="3843132"/>
            <a:ext cx="690517" cy="690517"/>
          </a:xfrm>
          <a:prstGeom prst="rect">
            <a:avLst/>
          </a:prstGeom>
        </p:spPr>
      </p:pic>
      <p:pic>
        <p:nvPicPr>
          <p:cNvPr id="103" name="Imagen 43" descr="Imagen que contiene Icono&#10;&#10;Descripción generada automáticamente">
            <a:hlinkClick r:id="rId6" action="ppaction://hlinksldjump"/>
            <a:extLst>
              <a:ext uri="{FF2B5EF4-FFF2-40B4-BE49-F238E27FC236}">
                <a16:creationId xmlns:a16="http://schemas.microsoft.com/office/drawing/2014/main" id="{6953AC8E-9120-8551-5B98-F50E37E89E16}"/>
              </a:ext>
            </a:extLst>
          </p:cNvPr>
          <p:cNvPicPr>
            <a:picLocks noChangeAspect="1"/>
          </p:cNvPicPr>
          <p:nvPr/>
        </p:nvPicPr>
        <p:blipFill>
          <a:blip r:embed="rId7">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104" name="Imagen 44" descr="Icono&#10;&#10;Descripción generada automáticamente">
            <a:hlinkClick r:id="rId8" action="ppaction://hlinksldjump"/>
            <a:extLst>
              <a:ext uri="{FF2B5EF4-FFF2-40B4-BE49-F238E27FC236}">
                <a16:creationId xmlns:a16="http://schemas.microsoft.com/office/drawing/2014/main" id="{4BF215ED-7CDD-7B4A-2756-72B91BFE6077}"/>
              </a:ext>
            </a:extLst>
          </p:cNvPr>
          <p:cNvPicPr>
            <a:picLocks noChangeAspect="1"/>
          </p:cNvPicPr>
          <p:nvPr/>
        </p:nvPicPr>
        <p:blipFill>
          <a:blip r:embed="rId9">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grpSp>
        <p:nvGrpSpPr>
          <p:cNvPr id="105" name="Grupo 45">
            <a:extLst>
              <a:ext uri="{FF2B5EF4-FFF2-40B4-BE49-F238E27FC236}">
                <a16:creationId xmlns:a16="http://schemas.microsoft.com/office/drawing/2014/main" id="{A64798CB-B277-7E06-D58E-43C0C473BBEF}"/>
              </a:ext>
            </a:extLst>
          </p:cNvPr>
          <p:cNvGrpSpPr/>
          <p:nvPr/>
        </p:nvGrpSpPr>
        <p:grpSpPr>
          <a:xfrm>
            <a:off x="1014957" y="5228732"/>
            <a:ext cx="1149120" cy="1149120"/>
            <a:chOff x="-1026884" y="3852288"/>
            <a:chExt cx="861840" cy="861840"/>
          </a:xfrm>
        </p:grpSpPr>
        <p:sp>
          <p:nvSpPr>
            <p:cNvPr id="106" name="Elipse 46">
              <a:extLst>
                <a:ext uri="{FF2B5EF4-FFF2-40B4-BE49-F238E27FC236}">
                  <a16:creationId xmlns:a16="http://schemas.microsoft.com/office/drawing/2014/main" id="{EFEF9F66-2CDB-3EA9-1020-ECADE1B15BD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07" name="Google Shape;11648;p101">
              <a:hlinkClick r:id="rId10" action="ppaction://hlinksldjump"/>
              <a:extLst>
                <a:ext uri="{FF2B5EF4-FFF2-40B4-BE49-F238E27FC236}">
                  <a16:creationId xmlns:a16="http://schemas.microsoft.com/office/drawing/2014/main" id="{99AF4FCE-FF96-F486-089D-FE7EBAE1D06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 useBgFill="1">
        <p:nvSpPr>
          <p:cNvPr id="108" name="Google Shape;11648;p101">
            <a:hlinkClick r:id="rId11" action="ppaction://hlinksldjump"/>
            <a:extLst>
              <a:ext uri="{FF2B5EF4-FFF2-40B4-BE49-F238E27FC236}">
                <a16:creationId xmlns:a16="http://schemas.microsoft.com/office/drawing/2014/main" id="{C57BC3EA-B18B-083E-6DC0-16DFB4A23079}"/>
              </a:ext>
            </a:extLst>
          </p:cNvPr>
          <p:cNvSpPr/>
          <p:nvPr/>
        </p:nvSpPr>
        <p:spPr>
          <a:xfrm>
            <a:off x="-1108376" y="5338677"/>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09" name="Imagen 173" descr="Icono&#10;&#10;Descripción generada automáticamente">
            <a:hlinkClick r:id="rId12" action="ppaction://hlinksldjump"/>
            <a:extLst>
              <a:ext uri="{FF2B5EF4-FFF2-40B4-BE49-F238E27FC236}">
                <a16:creationId xmlns:a16="http://schemas.microsoft.com/office/drawing/2014/main" id="{22A2575A-FC5D-77D3-6370-392C0780F7F1}"/>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graphicFrame>
        <p:nvGraphicFramePr>
          <p:cNvPr id="115" name="Google Shape;488;p26">
            <a:extLst>
              <a:ext uri="{FF2B5EF4-FFF2-40B4-BE49-F238E27FC236}">
                <a16:creationId xmlns:a16="http://schemas.microsoft.com/office/drawing/2014/main" id="{FF1A5E4D-9BE9-5606-AEEA-62F6284A2B0F}"/>
              </a:ext>
            </a:extLst>
          </p:cNvPr>
          <p:cNvGraphicFramePr/>
          <p:nvPr>
            <p:extLst>
              <p:ext uri="{D42A27DB-BD31-4B8C-83A1-F6EECF244321}">
                <p14:modId xmlns:p14="http://schemas.microsoft.com/office/powerpoint/2010/main" val="3682179753"/>
              </p:ext>
            </p:extLst>
          </p:nvPr>
        </p:nvGraphicFramePr>
        <p:xfrm>
          <a:off x="4267200" y="1447800"/>
          <a:ext cx="10287000" cy="7059330"/>
        </p:xfrm>
        <a:graphic>
          <a:graphicData uri="http://schemas.openxmlformats.org/drawingml/2006/table">
            <a:tbl>
              <a:tblPr>
                <a:noFill/>
              </a:tblPr>
              <a:tblGrid>
                <a:gridCol w="5418588">
                  <a:extLst>
                    <a:ext uri="{9D8B030D-6E8A-4147-A177-3AD203B41FA5}">
                      <a16:colId xmlns:a16="http://schemas.microsoft.com/office/drawing/2014/main" val="20000"/>
                    </a:ext>
                  </a:extLst>
                </a:gridCol>
                <a:gridCol w="1754849">
                  <a:extLst>
                    <a:ext uri="{9D8B030D-6E8A-4147-A177-3AD203B41FA5}">
                      <a16:colId xmlns:a16="http://schemas.microsoft.com/office/drawing/2014/main" val="20001"/>
                    </a:ext>
                  </a:extLst>
                </a:gridCol>
                <a:gridCol w="1415446">
                  <a:extLst>
                    <a:ext uri="{9D8B030D-6E8A-4147-A177-3AD203B41FA5}">
                      <a16:colId xmlns:a16="http://schemas.microsoft.com/office/drawing/2014/main" val="20002"/>
                    </a:ext>
                  </a:extLst>
                </a:gridCol>
                <a:gridCol w="1698117">
                  <a:extLst>
                    <a:ext uri="{9D8B030D-6E8A-4147-A177-3AD203B41FA5}">
                      <a16:colId xmlns:a16="http://schemas.microsoft.com/office/drawing/2014/main" val="20003"/>
                    </a:ext>
                  </a:extLst>
                </a:gridCol>
              </a:tblGrid>
              <a:tr h="396700">
                <a:tc>
                  <a:txBody>
                    <a:bodyPr/>
                    <a:lstStyle/>
                    <a:p>
                      <a:pPr marL="0" lvl="0" indent="0" algn="ctr" rtl="0">
                        <a:spcBef>
                          <a:spcPts val="0"/>
                        </a:spcBef>
                        <a:spcAft>
                          <a:spcPts val="0"/>
                        </a:spcAft>
                        <a:buNone/>
                      </a:pPr>
                      <a:endParaRPr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Participación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941F"/>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Comunicación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154A8A"/>
                    </a:solidFill>
                  </a:tcPr>
                </a:tc>
                <a:tc>
                  <a:txBody>
                    <a:bodyPr/>
                    <a:lstStyle/>
                    <a:p>
                      <a:pPr marL="0" lvl="0" indent="0" algn="ctr" rtl="0">
                        <a:spcBef>
                          <a:spcPts val="0"/>
                        </a:spcBef>
                        <a:spcAft>
                          <a:spcPts val="0"/>
                        </a:spcAft>
                        <a:buNone/>
                      </a:pPr>
                      <a:r>
                        <a:rPr lang="en" sz="1200" b="1" dirty="0" err="1">
                          <a:solidFill>
                            <a:schemeClr val="lt1"/>
                          </a:solidFill>
                          <a:latin typeface="Poppins" panose="00000500000000000000" pitchFamily="2" charset="0"/>
                          <a:ea typeface="Roboto"/>
                          <a:cs typeface="Poppins" panose="00000500000000000000" pitchFamily="2" charset="0"/>
                          <a:sym typeface="Roboto"/>
                        </a:rPr>
                        <a:t>Educación</a:t>
                      </a:r>
                      <a:endParaRPr sz="1200" b="1" dirty="0">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31414"/>
                    </a:solidFill>
                  </a:tcPr>
                </a:tc>
                <a:extLst>
                  <a:ext uri="{0D108BD9-81ED-4DB2-BD59-A6C34878D82A}">
                    <a16:rowId xmlns:a16="http://schemas.microsoft.com/office/drawing/2014/main" val="10000"/>
                  </a:ext>
                </a:extLst>
              </a:tr>
              <a:tr h="382531">
                <a:tc>
                  <a:txBody>
                    <a:bodyPr/>
                    <a:lstStyle/>
                    <a:p>
                      <a:pPr algn="l" fontAlgn="b"/>
                      <a:r>
                        <a:rPr lang="es-MX"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Empoderamiento femenino desde los negocios verdes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2531">
                <a:tc>
                  <a:txBody>
                    <a:bodyPr/>
                    <a:lstStyle/>
                    <a:p>
                      <a:pPr algn="l" fontAlgn="b"/>
                      <a:r>
                        <a:rPr lang="es-MX"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Protectores de la seguridad vial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382531">
                <a:tc>
                  <a:txBody>
                    <a:bodyPr/>
                    <a:lstStyle/>
                    <a:p>
                      <a:pPr algn="l" fontAlgn="b"/>
                      <a:r>
                        <a:rPr lang="es-CO"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Taller escuelas verdes: Sembrando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2068653085"/>
                  </a:ext>
                </a:extLst>
              </a:tr>
              <a:tr h="382531">
                <a:tc>
                  <a:txBody>
                    <a:bodyPr/>
                    <a:lstStyle/>
                    <a:p>
                      <a:pPr algn="l" fontAlgn="b"/>
                      <a:r>
                        <a:rPr lang="es-CO"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Taller de escenarios prospectivos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133669655"/>
                  </a:ext>
                </a:extLst>
              </a:tr>
              <a:tr h="382531">
                <a:tc>
                  <a:txBody>
                    <a:bodyPr/>
                    <a:lstStyle/>
                    <a:p>
                      <a:pPr algn="l" fontAlgn="b"/>
                      <a:r>
                        <a:rPr lang="es-MX" sz="1400" b="0" i="0" u="none" strike="noStrike" dirty="0">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Capacitación en reconocimiento patrimonial y mediación comunitaria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4182677931"/>
                  </a:ext>
                </a:extLst>
              </a:tr>
              <a:tr h="382531">
                <a:tc>
                  <a:txBody>
                    <a:bodyPr/>
                    <a:lstStyle/>
                    <a:p>
                      <a:pPr algn="l" fontAlgn="b"/>
                      <a:r>
                        <a:rPr lang="es-CO" sz="1400" b="0" i="0" u="none" strike="noStrike" dirty="0">
                          <a:solidFill>
                            <a:schemeClr val="tx1"/>
                          </a:solidFill>
                          <a:effectLst/>
                          <a:latin typeface="Work Sans" pitchFamily="2" charset="0"/>
                          <a:hlinkClick r:id="rId19" action="ppaction://hlinksldjump">
                            <a:extLst>
                              <a:ext uri="{A12FA001-AC4F-418D-AE19-62706E023703}">
                                <ahyp:hlinkClr xmlns:ahyp="http://schemas.microsoft.com/office/drawing/2018/hyperlinkcolor" val="tx"/>
                              </a:ext>
                            </a:extLst>
                          </a:hlinkClick>
                        </a:rPr>
                        <a:t>Seguimiento de efectividad de actividades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100" b="0" kern="1200" dirty="0">
                          <a:solidFill>
                            <a:schemeClr val="tx1"/>
                          </a:solidFill>
                          <a:latin typeface="Poppins" panose="00000500000000000000" pitchFamily="2" charset="0"/>
                          <a:ea typeface="Roboto"/>
                          <a:cs typeface="Poppins" panose="00000500000000000000" pitchFamily="2" charset="0"/>
                          <a:sym typeface="Roboto"/>
                        </a:rPr>
                        <a:t>X</a:t>
                      </a:r>
                      <a:endParaRPr sz="11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100" b="0" kern="1200" dirty="0">
                          <a:solidFill>
                            <a:schemeClr val="tx1"/>
                          </a:solidFill>
                          <a:latin typeface="Poppins" panose="00000500000000000000" pitchFamily="2" charset="0"/>
                          <a:ea typeface="Roboto"/>
                          <a:cs typeface="Poppins" panose="00000500000000000000" pitchFamily="2" charset="0"/>
                          <a:sym typeface="Roboto"/>
                        </a:rPr>
                        <a:t>X</a:t>
                      </a:r>
                      <a:endParaRPr sz="11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100" b="0" kern="1200" dirty="0">
                          <a:solidFill>
                            <a:schemeClr val="tx1"/>
                          </a:solidFill>
                          <a:latin typeface="Poppins" panose="00000500000000000000" pitchFamily="2" charset="0"/>
                          <a:ea typeface="Roboto"/>
                          <a:cs typeface="Poppins" panose="00000500000000000000" pitchFamily="2" charset="0"/>
                          <a:sym typeface="Roboto"/>
                        </a:rPr>
                        <a:t>X</a:t>
                      </a:r>
                      <a:endParaRPr sz="11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42048486"/>
                  </a:ext>
                </a:extLst>
              </a:tr>
              <a:tr h="382531">
                <a:tc>
                  <a:txBody>
                    <a:bodyPr/>
                    <a:lstStyle/>
                    <a:p>
                      <a:pPr algn="l" fontAlgn="b"/>
                      <a:r>
                        <a:rPr lang="es-MX" sz="1400" b="0" i="0" u="none" strike="noStrike" dirty="0">
                          <a:solidFill>
                            <a:schemeClr val="tx1"/>
                          </a:solidFill>
                          <a:effectLst/>
                          <a:latin typeface="Work Sans" pitchFamily="2" charset="0"/>
                          <a:hlinkClick r:id="rId20" action="ppaction://hlinksldjump">
                            <a:extLst>
                              <a:ext uri="{A12FA001-AC4F-418D-AE19-62706E023703}">
                                <ahyp:hlinkClr xmlns:ahyp="http://schemas.microsoft.com/office/drawing/2018/hyperlinkcolor" val="tx"/>
                              </a:ext>
                            </a:extLst>
                          </a:hlinkClick>
                        </a:rPr>
                        <a:t>Recorramos el área de influencia del proyecto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3793999312"/>
                  </a:ext>
                </a:extLst>
              </a:tr>
              <a:tr h="382531">
                <a:tc>
                  <a:txBody>
                    <a:bodyPr/>
                    <a:lstStyle/>
                    <a:p>
                      <a:pPr algn="l" fontAlgn="b"/>
                      <a:r>
                        <a:rPr lang="es-CO" sz="1400" b="0" i="0" u="none" strike="noStrike" dirty="0">
                          <a:solidFill>
                            <a:schemeClr val="tx1"/>
                          </a:solidFill>
                          <a:effectLst/>
                          <a:latin typeface="Work Sans" pitchFamily="2" charset="0"/>
                          <a:hlinkClick r:id="rId21" action="ppaction://hlinksldjump">
                            <a:extLst>
                              <a:ext uri="{A12FA001-AC4F-418D-AE19-62706E023703}">
                                <ahyp:hlinkClr xmlns:ahyp="http://schemas.microsoft.com/office/drawing/2018/hyperlinkcolor" val="tx"/>
                              </a:ext>
                            </a:extLst>
                          </a:hlinkClick>
                        </a:rPr>
                        <a:t>Todos somos un equipo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10236235"/>
                  </a:ext>
                </a:extLst>
              </a:tr>
              <a:tr h="382531">
                <a:tc>
                  <a:txBody>
                    <a:bodyPr/>
                    <a:lstStyle/>
                    <a:p>
                      <a:pPr algn="l" fontAlgn="b"/>
                      <a:r>
                        <a:rPr lang="es-MX" sz="1400" b="0" i="0" u="none" strike="noStrike" dirty="0">
                          <a:solidFill>
                            <a:schemeClr val="tx1"/>
                          </a:solidFill>
                          <a:effectLst/>
                          <a:latin typeface="Work Sans" pitchFamily="2" charset="0"/>
                          <a:hlinkClick r:id="rId22" action="ppaction://hlinksldjump">
                            <a:extLst>
                              <a:ext uri="{A12FA001-AC4F-418D-AE19-62706E023703}">
                                <ahyp:hlinkClr xmlns:ahyp="http://schemas.microsoft.com/office/drawing/2018/hyperlinkcolor" val="tx"/>
                              </a:ext>
                            </a:extLst>
                          </a:hlinkClick>
                        </a:rPr>
                        <a:t>Pasa la voz y muévete seguro con INVÍAS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771627172"/>
                  </a:ext>
                </a:extLst>
              </a:tr>
              <a:tr h="382531">
                <a:tc>
                  <a:txBody>
                    <a:bodyPr/>
                    <a:lstStyle/>
                    <a:p>
                      <a:pPr algn="l" fontAlgn="b"/>
                      <a:r>
                        <a:rPr lang="es-CO" sz="1400" b="0" i="0" u="none" strike="noStrike" dirty="0">
                          <a:solidFill>
                            <a:schemeClr val="tx1"/>
                          </a:solidFill>
                          <a:effectLst/>
                          <a:latin typeface="Work Sans" pitchFamily="2" charset="0"/>
                          <a:hlinkClick r:id="rId23" action="ppaction://hlinksldjump">
                            <a:extLst>
                              <a:ext uri="{A12FA001-AC4F-418D-AE19-62706E023703}">
                                <ahyp:hlinkClr xmlns:ahyp="http://schemas.microsoft.com/office/drawing/2018/hyperlinkcolor" val="tx"/>
                              </a:ext>
                            </a:extLst>
                          </a:hlinkClick>
                        </a:rPr>
                        <a:t>Clasificados de obra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960706219"/>
                  </a:ext>
                </a:extLst>
              </a:tr>
              <a:tr h="382531">
                <a:tc>
                  <a:txBody>
                    <a:bodyPr/>
                    <a:lstStyle/>
                    <a:p>
                      <a:pPr algn="l" fontAlgn="b"/>
                      <a:r>
                        <a:rPr lang="es-MX" sz="1400" b="0" i="0" u="none" strike="noStrike" dirty="0">
                          <a:solidFill>
                            <a:schemeClr val="tx1"/>
                          </a:solidFill>
                          <a:effectLst/>
                          <a:latin typeface="Work Sans" pitchFamily="2" charset="0"/>
                          <a:hlinkClick r:id="rId24" action="ppaction://hlinksldjump">
                            <a:extLst>
                              <a:ext uri="{A12FA001-AC4F-418D-AE19-62706E023703}">
                                <ahyp:hlinkClr xmlns:ahyp="http://schemas.microsoft.com/office/drawing/2018/hyperlinkcolor" val="tx"/>
                              </a:ext>
                            </a:extLst>
                          </a:hlinkClick>
                        </a:rPr>
                        <a:t>Protocolo de identificación, caracterización y manejo de partes interesadas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3906036837"/>
                  </a:ext>
                </a:extLst>
              </a:tr>
              <a:tr h="382531">
                <a:tc>
                  <a:txBody>
                    <a:bodyPr/>
                    <a:lstStyle/>
                    <a:p>
                      <a:pPr algn="l" fontAlgn="b"/>
                      <a:r>
                        <a:rPr lang="es-CO" sz="1400" b="0" i="0" u="none" strike="noStrike" dirty="0">
                          <a:solidFill>
                            <a:schemeClr val="tx1"/>
                          </a:solidFill>
                          <a:effectLst/>
                          <a:latin typeface="Work Sans" pitchFamily="2" charset="0"/>
                          <a:hlinkClick r:id="rId25" action="ppaction://hlinksldjump">
                            <a:extLst>
                              <a:ext uri="{A12FA001-AC4F-418D-AE19-62706E023703}">
                                <ahyp:hlinkClr xmlns:ahyp="http://schemas.microsoft.com/office/drawing/2018/hyperlinkcolor" val="tx"/>
                              </a:ext>
                            </a:extLst>
                          </a:hlinkClick>
                        </a:rPr>
                        <a:t>Protocolo de acercamiento a grupos o minorías étnicas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175457552"/>
                  </a:ext>
                </a:extLst>
              </a:tr>
              <a:tr h="382531">
                <a:tc>
                  <a:txBody>
                    <a:bodyPr/>
                    <a:lstStyle/>
                    <a:p>
                      <a:pPr algn="l" fontAlgn="b"/>
                      <a:r>
                        <a:rPr lang="es-MX" sz="1400" b="0" i="0" u="none" strike="noStrike" dirty="0">
                          <a:solidFill>
                            <a:schemeClr val="tx1"/>
                          </a:solidFill>
                          <a:effectLst/>
                          <a:latin typeface="Work Sans" pitchFamily="2" charset="0"/>
                          <a:hlinkClick r:id="rId26" action="ppaction://hlinksldjump">
                            <a:extLst>
                              <a:ext uri="{A12FA001-AC4F-418D-AE19-62706E023703}">
                                <ahyp:hlinkClr xmlns:ahyp="http://schemas.microsoft.com/office/drawing/2018/hyperlinkcolor" val="tx"/>
                              </a:ext>
                            </a:extLst>
                          </a:hlinkClick>
                        </a:rPr>
                        <a:t>Protocolo de interlocución con los actores del AI</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4244344109"/>
                  </a:ext>
                </a:extLst>
              </a:tr>
              <a:tr h="382531">
                <a:tc>
                  <a:txBody>
                    <a:bodyPr/>
                    <a:lstStyle/>
                    <a:p>
                      <a:pPr algn="l" fontAlgn="b"/>
                      <a:r>
                        <a:rPr lang="es-MX" sz="1400" b="0" i="0" u="none" strike="noStrike" dirty="0">
                          <a:solidFill>
                            <a:schemeClr val="tx1"/>
                          </a:solidFill>
                          <a:effectLst/>
                          <a:latin typeface="Work Sans" pitchFamily="2" charset="0"/>
                          <a:hlinkClick r:id="rId27" action="ppaction://hlinksldjump">
                            <a:extLst>
                              <a:ext uri="{A12FA001-AC4F-418D-AE19-62706E023703}">
                                <ahyp:hlinkClr xmlns:ahyp="http://schemas.microsoft.com/office/drawing/2018/hyperlinkcolor" val="tx"/>
                              </a:ext>
                            </a:extLst>
                          </a:hlinkClick>
                        </a:rPr>
                        <a:t>Guía de manejo de los medios de comunicación local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284688140"/>
                  </a:ext>
                </a:extLst>
              </a:tr>
              <a:tr h="382531">
                <a:tc>
                  <a:txBody>
                    <a:bodyPr/>
                    <a:lstStyle/>
                    <a:p>
                      <a:pPr algn="l" fontAlgn="b"/>
                      <a:r>
                        <a:rPr lang="es-MX" sz="1400" b="0" i="0" u="none" strike="noStrike" dirty="0">
                          <a:solidFill>
                            <a:schemeClr val="tx1"/>
                          </a:solidFill>
                          <a:effectLst/>
                          <a:latin typeface="Work Sans" pitchFamily="2" charset="0"/>
                          <a:hlinkClick r:id="rId28" action="ppaction://hlinksldjump">
                            <a:extLst>
                              <a:ext uri="{A12FA001-AC4F-418D-AE19-62706E023703}">
                                <ahyp:hlinkClr xmlns:ahyp="http://schemas.microsoft.com/office/drawing/2018/hyperlinkcolor" val="tx"/>
                              </a:ext>
                            </a:extLst>
                          </a:hlinkClick>
                        </a:rPr>
                        <a:t>Contratación de mano de obra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277828859"/>
                  </a:ext>
                </a:extLst>
              </a:tr>
              <a:tr h="382531">
                <a:tc>
                  <a:txBody>
                    <a:bodyPr/>
                    <a:lstStyle/>
                    <a:p>
                      <a:pPr algn="l" fontAlgn="b"/>
                      <a:r>
                        <a:rPr lang="es-MX" sz="1400" b="0" i="0" u="none" strike="noStrike" dirty="0">
                          <a:solidFill>
                            <a:schemeClr val="tx1"/>
                          </a:solidFill>
                          <a:effectLst/>
                          <a:latin typeface="Work Sans" pitchFamily="2" charset="0"/>
                          <a:hlinkClick r:id="rId29" action="ppaction://hlinksldjump">
                            <a:extLst>
                              <a:ext uri="{A12FA001-AC4F-418D-AE19-62706E023703}">
                                <ahyp:hlinkClr xmlns:ahyp="http://schemas.microsoft.com/office/drawing/2018/hyperlinkcolor" val="tx"/>
                              </a:ext>
                            </a:extLst>
                          </a:hlinkClick>
                        </a:rPr>
                        <a:t>Taller para la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lang="es-CO"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100" b="0" dirty="0">
                          <a:latin typeface="Poppins" panose="00000500000000000000" pitchFamily="2" charset="0"/>
                          <a:ea typeface="Roboto"/>
                          <a:cs typeface="Poppins" panose="00000500000000000000" pitchFamily="2" charset="0"/>
                          <a:sym typeface="Roboto"/>
                        </a:rPr>
                        <a:t>X</a:t>
                      </a:r>
                      <a:endParaRPr lang="es-CO"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lang="es-CO" sz="11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089114035"/>
                  </a:ext>
                </a:extLst>
              </a:tr>
            </a:tbl>
          </a:graphicData>
        </a:graphic>
      </p:graphicFrame>
      <p:sp>
        <p:nvSpPr>
          <p:cNvPr id="2" name="CuadroTexto 1">
            <a:extLst>
              <a:ext uri="{FF2B5EF4-FFF2-40B4-BE49-F238E27FC236}">
                <a16:creationId xmlns:a16="http://schemas.microsoft.com/office/drawing/2014/main" id="{1D48A9D7-B548-8491-FAA1-6FAA3B331697}"/>
              </a:ext>
            </a:extLst>
          </p:cNvPr>
          <p:cNvSpPr txBox="1"/>
          <p:nvPr/>
        </p:nvSpPr>
        <p:spPr>
          <a:xfrm>
            <a:off x="15859830" y="906359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3" name="Flecha: a la derecha 2">
            <a:hlinkClick r:id="rId30" action="ppaction://hlinksldjump"/>
            <a:extLst>
              <a:ext uri="{FF2B5EF4-FFF2-40B4-BE49-F238E27FC236}">
                <a16:creationId xmlns:a16="http://schemas.microsoft.com/office/drawing/2014/main" id="{3A188C07-2F4F-92E1-3172-E62F9FB8B0F1}"/>
              </a:ext>
            </a:extLst>
          </p:cNvPr>
          <p:cNvSpPr/>
          <p:nvPr/>
        </p:nvSpPr>
        <p:spPr>
          <a:xfrm>
            <a:off x="16375702" y="870359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Tree>
    <p:extLst>
      <p:ext uri="{BB962C8B-B14F-4D97-AF65-F5344CB8AC3E}">
        <p14:creationId xmlns:p14="http://schemas.microsoft.com/office/powerpoint/2010/main" val="1842907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8" name="Google Shape;11648;p101">
            <a:hlinkClick r:id="rId2" action="ppaction://hlinksldjump"/>
            <a:extLst>
              <a:ext uri="{FF2B5EF4-FFF2-40B4-BE49-F238E27FC236}">
                <a16:creationId xmlns:a16="http://schemas.microsoft.com/office/drawing/2014/main" id="{C57BC3EA-B18B-083E-6DC0-16DFB4A23079}"/>
              </a:ext>
            </a:extLst>
          </p:cNvPr>
          <p:cNvSpPr/>
          <p:nvPr/>
        </p:nvSpPr>
        <p:spPr>
          <a:xfrm>
            <a:off x="-1110701" y="5338678"/>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aphicFrame>
        <p:nvGraphicFramePr>
          <p:cNvPr id="2" name="Google Shape;488;p26">
            <a:extLst>
              <a:ext uri="{FF2B5EF4-FFF2-40B4-BE49-F238E27FC236}">
                <a16:creationId xmlns:a16="http://schemas.microsoft.com/office/drawing/2014/main" id="{8ACAAF72-C902-FC87-F244-BBB43A871DC0}"/>
              </a:ext>
            </a:extLst>
          </p:cNvPr>
          <p:cNvGraphicFramePr/>
          <p:nvPr>
            <p:extLst>
              <p:ext uri="{D42A27DB-BD31-4B8C-83A1-F6EECF244321}">
                <p14:modId xmlns:p14="http://schemas.microsoft.com/office/powerpoint/2010/main" val="2155969896"/>
              </p:ext>
            </p:extLst>
          </p:nvPr>
        </p:nvGraphicFramePr>
        <p:xfrm>
          <a:off x="3556273" y="1219200"/>
          <a:ext cx="11607527" cy="7011006"/>
        </p:xfrm>
        <a:graphic>
          <a:graphicData uri="http://schemas.openxmlformats.org/drawingml/2006/table">
            <a:tbl>
              <a:tblPr>
                <a:noFill/>
              </a:tblPr>
              <a:tblGrid>
                <a:gridCol w="6487169">
                  <a:extLst>
                    <a:ext uri="{9D8B030D-6E8A-4147-A177-3AD203B41FA5}">
                      <a16:colId xmlns:a16="http://schemas.microsoft.com/office/drawing/2014/main" val="20000"/>
                    </a:ext>
                  </a:extLst>
                </a:gridCol>
                <a:gridCol w="1607112">
                  <a:extLst>
                    <a:ext uri="{9D8B030D-6E8A-4147-A177-3AD203B41FA5}">
                      <a16:colId xmlns:a16="http://schemas.microsoft.com/office/drawing/2014/main" val="20001"/>
                    </a:ext>
                  </a:extLst>
                </a:gridCol>
                <a:gridCol w="1597144">
                  <a:extLst>
                    <a:ext uri="{9D8B030D-6E8A-4147-A177-3AD203B41FA5}">
                      <a16:colId xmlns:a16="http://schemas.microsoft.com/office/drawing/2014/main" val="20002"/>
                    </a:ext>
                  </a:extLst>
                </a:gridCol>
                <a:gridCol w="1916102">
                  <a:extLst>
                    <a:ext uri="{9D8B030D-6E8A-4147-A177-3AD203B41FA5}">
                      <a16:colId xmlns:a16="http://schemas.microsoft.com/office/drawing/2014/main" val="20003"/>
                    </a:ext>
                  </a:extLst>
                </a:gridCol>
              </a:tblGrid>
              <a:tr h="567366">
                <a:tc>
                  <a:txBody>
                    <a:bodyPr/>
                    <a:lstStyle/>
                    <a:p>
                      <a:pPr marL="0" lvl="0" indent="0" algn="ctr" rtl="0">
                        <a:spcBef>
                          <a:spcPts val="0"/>
                        </a:spcBef>
                        <a:spcAft>
                          <a:spcPts val="0"/>
                        </a:spcAft>
                        <a:buNone/>
                      </a:pPr>
                      <a:endParaRPr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err="1">
                          <a:solidFill>
                            <a:schemeClr val="lt1"/>
                          </a:solidFill>
                          <a:latin typeface="Poppins" panose="00000500000000000000" pitchFamily="2" charset="0"/>
                          <a:ea typeface="Roboto"/>
                          <a:cs typeface="Poppins" panose="00000500000000000000" pitchFamily="2" charset="0"/>
                          <a:sym typeface="Roboto"/>
                        </a:rPr>
                        <a:t>Participación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941F"/>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Comunicación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154A8A"/>
                    </a:solidFill>
                  </a:tcPr>
                </a:tc>
                <a:tc>
                  <a:txBody>
                    <a:bodyPr/>
                    <a:lstStyle/>
                    <a:p>
                      <a:pPr marL="0" lvl="0" indent="0" algn="ctr" rtl="0">
                        <a:spcBef>
                          <a:spcPts val="0"/>
                        </a:spcBef>
                        <a:spcAft>
                          <a:spcPts val="0"/>
                        </a:spcAft>
                        <a:buNone/>
                      </a:pPr>
                      <a:r>
                        <a:rPr lang="en" sz="1200" b="1">
                          <a:solidFill>
                            <a:schemeClr val="lt1"/>
                          </a:solidFill>
                          <a:latin typeface="Poppins" panose="00000500000000000000" pitchFamily="2" charset="0"/>
                          <a:ea typeface="Roboto"/>
                          <a:cs typeface="Poppins" panose="00000500000000000000" pitchFamily="2" charset="0"/>
                          <a:sym typeface="Roboto"/>
                        </a:rPr>
                        <a:t>Educación</a:t>
                      </a:r>
                      <a:endParaRPr sz="1200" b="1">
                        <a:solidFill>
                          <a:schemeClr val="lt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E31414"/>
                    </a:solidFill>
                  </a:tcPr>
                </a:tc>
                <a:extLst>
                  <a:ext uri="{0D108BD9-81ED-4DB2-BD59-A6C34878D82A}">
                    <a16:rowId xmlns:a16="http://schemas.microsoft.com/office/drawing/2014/main" val="10000"/>
                  </a:ext>
                </a:extLst>
              </a:tr>
              <a:tr h="429576">
                <a:tc>
                  <a:txBody>
                    <a:bodyPr/>
                    <a:lstStyle/>
                    <a:p>
                      <a:pPr algn="l" fontAlgn="b"/>
                      <a:r>
                        <a:rPr lang="es-MX" sz="1400" b="0" i="0" u="none" strike="noStrike" dirty="0">
                          <a:solidFill>
                            <a:schemeClr val="tx1"/>
                          </a:solidFill>
                          <a:effectLst/>
                          <a:latin typeface="Work Sans" pitchFamily="2" charset="0"/>
                          <a:hlinkClick r:id="rId3" action="ppaction://hlinksldjump">
                            <a:extLst>
                              <a:ext uri="{A12FA001-AC4F-418D-AE19-62706E023703}">
                                <ahyp:hlinkClr xmlns:ahyp="http://schemas.microsoft.com/office/drawing/2018/hyperlinkcolor" val="tx"/>
                              </a:ext>
                            </a:extLst>
                          </a:hlinkClick>
                        </a:rPr>
                        <a:t>Taller El Poder de la Comunicación</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429576">
                <a:tc>
                  <a:txBody>
                    <a:bodyPr/>
                    <a:lstStyle/>
                    <a:p>
                      <a:pPr algn="l" fontAlgn="b"/>
                      <a:r>
                        <a:rPr lang="es-CO" sz="1400" b="0" i="0" u="none" strike="noStrike" dirty="0">
                          <a:solidFill>
                            <a:schemeClr val="tx1"/>
                          </a:solidFill>
                          <a:effectLst/>
                          <a:latin typeface="Work Sans" pitchFamily="2" charset="0"/>
                          <a:hlinkClick r:id="rId4" action="ppaction://hlinksldjump">
                            <a:extLst>
                              <a:ext uri="{A12FA001-AC4F-418D-AE19-62706E023703}">
                                <ahyp:hlinkClr xmlns:ahyp="http://schemas.microsoft.com/office/drawing/2018/hyperlinkcolor" val="tx"/>
                              </a:ext>
                            </a:extLst>
                          </a:hlinkClick>
                        </a:rPr>
                        <a:t>Lista de verificación</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429576">
                <a:tc>
                  <a:txBody>
                    <a:bodyPr/>
                    <a:lstStyle/>
                    <a:p>
                      <a:pPr algn="l" fontAlgn="b"/>
                      <a:r>
                        <a:rPr lang="es-CO" sz="1400" b="0" i="0" u="none" strike="noStrike" dirty="0">
                          <a:solidFill>
                            <a:schemeClr val="tx1"/>
                          </a:solidFill>
                          <a:effectLst/>
                          <a:latin typeface="Work Sans" pitchFamily="2" charset="0"/>
                          <a:hlinkClick r:id="rId5" action="ppaction://hlinksldjump">
                            <a:extLst>
                              <a:ext uri="{A12FA001-AC4F-418D-AE19-62706E023703}">
                                <ahyp:hlinkClr xmlns:ahyp="http://schemas.microsoft.com/office/drawing/2018/hyperlinkcolor" val="tx"/>
                              </a:ext>
                            </a:extLst>
                          </a:hlinkClick>
                        </a:rPr>
                        <a:t>Reporteritos en la vía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429576">
                <a:tc>
                  <a:txBody>
                    <a:bodyPr/>
                    <a:lstStyle/>
                    <a:p>
                      <a:pPr algn="l" fontAlgn="b"/>
                      <a:r>
                        <a:rPr lang="es-CO" sz="1400" b="0" i="0" u="none" strike="noStrike" dirty="0">
                          <a:solidFill>
                            <a:schemeClr val="tx1"/>
                          </a:solidFill>
                          <a:effectLst/>
                          <a:latin typeface="Work Sans" pitchFamily="2" charset="0"/>
                          <a:hlinkClick r:id="rId6" action="ppaction://hlinksldjump">
                            <a:extLst>
                              <a:ext uri="{A12FA001-AC4F-418D-AE19-62706E023703}">
                                <ahyp:hlinkClr xmlns:ahyp="http://schemas.microsoft.com/office/drawing/2018/hyperlinkcolor" val="tx"/>
                              </a:ext>
                            </a:extLst>
                          </a:hlinkClick>
                        </a:rPr>
                        <a:t>Taller presente y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429576">
                <a:tc>
                  <a:txBody>
                    <a:bodyPr/>
                    <a:lstStyle/>
                    <a:p>
                      <a:pPr algn="l" fontAlgn="b"/>
                      <a:r>
                        <a:rPr lang="es-MX" sz="1400" b="0" i="0" u="none" strike="noStrike" dirty="0">
                          <a:solidFill>
                            <a:schemeClr val="tx1"/>
                          </a:solidFill>
                          <a:effectLst/>
                          <a:latin typeface="Work Sans" pitchFamily="2" charset="0"/>
                          <a:hlinkClick r:id="rId7" action="ppaction://hlinksldjump">
                            <a:extLst>
                              <a:ext uri="{A12FA001-AC4F-418D-AE19-62706E023703}">
                                <ahyp:hlinkClr xmlns:ahyp="http://schemas.microsoft.com/office/drawing/2018/hyperlinkcolor" val="tx"/>
                              </a:ext>
                            </a:extLst>
                          </a:hlinkClick>
                        </a:rPr>
                        <a:t>Taller contexto en la vía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429576">
                <a:tc>
                  <a:txBody>
                    <a:bodyPr/>
                    <a:lstStyle/>
                    <a:p>
                      <a:pPr algn="l" fontAlgn="b"/>
                      <a:r>
                        <a:rPr lang="es-MX" sz="1400" b="0" i="0" u="none" strike="noStrike" dirty="0">
                          <a:solidFill>
                            <a:schemeClr val="tx1"/>
                          </a:solidFill>
                          <a:effectLst/>
                          <a:latin typeface="Work Sans" pitchFamily="2" charset="0"/>
                          <a:hlinkClick r:id="rId8" action="ppaction://hlinksldjump">
                            <a:extLst>
                              <a:ext uri="{A12FA001-AC4F-418D-AE19-62706E023703}">
                                <ahyp:hlinkClr xmlns:ahyp="http://schemas.microsoft.com/office/drawing/2018/hyperlinkcolor" val="tx"/>
                              </a:ext>
                            </a:extLst>
                          </a:hlinkClick>
                        </a:rPr>
                        <a:t>Taller de enfoque de intervención temprana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429576">
                <a:tc>
                  <a:txBody>
                    <a:bodyPr/>
                    <a:lstStyle/>
                    <a:p>
                      <a:pPr algn="l" fontAlgn="b"/>
                      <a:r>
                        <a:rPr lang="es-MX" sz="1400" b="0" i="0" u="none" strike="noStrike" dirty="0">
                          <a:solidFill>
                            <a:schemeClr val="tx1"/>
                          </a:solidFill>
                          <a:effectLst/>
                          <a:latin typeface="Work Sans" pitchFamily="2" charset="0"/>
                          <a:hlinkClick r:id="rId9" action="ppaction://hlinksldjump">
                            <a:extLst>
                              <a:ext uri="{A12FA001-AC4F-418D-AE19-62706E023703}">
                                <ahyp:hlinkClr xmlns:ahyp="http://schemas.microsoft.com/office/drawing/2018/hyperlinkcolor" val="tx"/>
                              </a:ext>
                            </a:extLst>
                          </a:hlinkClick>
                        </a:rPr>
                        <a:t>Taller de levantamiento y caracterización de la línea base</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2068653085"/>
                  </a:ext>
                </a:extLst>
              </a:tr>
              <a:tr h="429576">
                <a:tc>
                  <a:txBody>
                    <a:bodyPr/>
                    <a:lstStyle/>
                    <a:p>
                      <a:pPr algn="l" fontAlgn="b"/>
                      <a:r>
                        <a:rPr lang="es-CO" sz="1400" b="0" i="0" u="none" strike="noStrike" dirty="0">
                          <a:solidFill>
                            <a:schemeClr val="tx1"/>
                          </a:solidFill>
                          <a:effectLst/>
                          <a:latin typeface="Work Sans" pitchFamily="2" charset="0"/>
                          <a:hlinkClick r:id="rId10" action="ppaction://hlinksldjump">
                            <a:extLst>
                              <a:ext uri="{A12FA001-AC4F-418D-AE19-62706E023703}">
                                <ahyp:hlinkClr xmlns:ahyp="http://schemas.microsoft.com/office/drawing/2018/hyperlinkcolor" val="tx"/>
                              </a:ext>
                            </a:extLst>
                          </a:hlinkClick>
                        </a:rPr>
                        <a:t>Taller de enfoque diferencial</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extLst>
                  <a:ext uri="{0D108BD9-81ED-4DB2-BD59-A6C34878D82A}">
                    <a16:rowId xmlns:a16="http://schemas.microsoft.com/office/drawing/2014/main" val="3057825539"/>
                  </a:ext>
                </a:extLst>
              </a:tr>
              <a:tr h="429576">
                <a:tc>
                  <a:txBody>
                    <a:bodyPr/>
                    <a:lstStyle/>
                    <a:p>
                      <a:pPr algn="l" fontAlgn="b"/>
                      <a:r>
                        <a:rPr lang="es-MX" sz="1400" b="0" i="0" u="none" strike="noStrike" dirty="0">
                          <a:solidFill>
                            <a:schemeClr val="tx1"/>
                          </a:solidFill>
                          <a:effectLst/>
                          <a:latin typeface="Work Sans" pitchFamily="2" charset="0"/>
                          <a:hlinkClick r:id="rId11" action="ppaction://hlinksldjump">
                            <a:extLst>
                              <a:ext uri="{A12FA001-AC4F-418D-AE19-62706E023703}">
                                <ahyp:hlinkClr xmlns:ahyp="http://schemas.microsoft.com/office/drawing/2018/hyperlinkcolor" val="tx"/>
                              </a:ext>
                            </a:extLst>
                          </a:hlinkClick>
                        </a:rPr>
                        <a:t>Taller de violencia basada en género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1579312896"/>
                  </a:ext>
                </a:extLst>
              </a:tr>
              <a:tr h="429576">
                <a:tc>
                  <a:txBody>
                    <a:bodyPr/>
                    <a:lstStyle/>
                    <a:p>
                      <a:pPr algn="l" fontAlgn="b"/>
                      <a:r>
                        <a:rPr lang="es-MX" sz="1400" b="0" i="0" u="none" strike="noStrike" dirty="0">
                          <a:solidFill>
                            <a:schemeClr val="tx1"/>
                          </a:solidFill>
                          <a:effectLst/>
                          <a:latin typeface="Work Sans" pitchFamily="2" charset="0"/>
                          <a:hlinkClick r:id="rId12" action="ppaction://hlinksldjump">
                            <a:extLst>
                              <a:ext uri="{A12FA001-AC4F-418D-AE19-62706E023703}">
                                <ahyp:hlinkClr xmlns:ahyp="http://schemas.microsoft.com/office/drawing/2018/hyperlinkcolor" val="tx"/>
                              </a:ext>
                            </a:extLst>
                          </a:hlinkClick>
                        </a:rPr>
                        <a:t>Taller de habilidades blandas -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FFFF"/>
                    </a:solidFill>
                  </a:tcPr>
                </a:tc>
                <a:extLst>
                  <a:ext uri="{0D108BD9-81ED-4DB2-BD59-A6C34878D82A}">
                    <a16:rowId xmlns:a16="http://schemas.microsoft.com/office/drawing/2014/main" val="357061034"/>
                  </a:ext>
                </a:extLst>
              </a:tr>
              <a:tr h="429576">
                <a:tc>
                  <a:txBody>
                    <a:bodyPr/>
                    <a:lstStyle/>
                    <a:p>
                      <a:pPr algn="l" fontAlgn="b"/>
                      <a:r>
                        <a:rPr lang="es-MX" sz="1400" b="0" i="0" u="none" strike="noStrike" dirty="0">
                          <a:solidFill>
                            <a:schemeClr val="tx1"/>
                          </a:solidFill>
                          <a:effectLst/>
                          <a:latin typeface="Work Sans" pitchFamily="2" charset="0"/>
                          <a:hlinkClick r:id="rId13" action="ppaction://hlinksldjump">
                            <a:extLst>
                              <a:ext uri="{A12FA001-AC4F-418D-AE19-62706E023703}">
                                <ahyp:hlinkClr xmlns:ahyp="http://schemas.microsoft.com/office/drawing/2018/hyperlinkcolor" val="tx"/>
                              </a:ext>
                            </a:extLst>
                          </a:hlinkClick>
                        </a:rPr>
                        <a:t>Taller de habilidades blandas - Comunicación asertiva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2297789373"/>
                  </a:ext>
                </a:extLst>
              </a:tr>
              <a:tr h="429576">
                <a:tc>
                  <a:txBody>
                    <a:bodyPr/>
                    <a:lstStyle/>
                    <a:p>
                      <a:pPr algn="l" fontAlgn="b"/>
                      <a:r>
                        <a:rPr lang="es-CO"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Taller de habilidades blandas - Empatía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895089786"/>
                  </a:ext>
                </a:extLst>
              </a:tr>
              <a:tr h="429576">
                <a:tc>
                  <a:txBody>
                    <a:bodyPr/>
                    <a:lstStyle/>
                    <a:p>
                      <a:pPr algn="l" fontAlgn="b"/>
                      <a:r>
                        <a:rPr lang="es-MX"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Taller de habilidades blandas - Trabajo en equipo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E7E6E6"/>
                    </a:solidFill>
                  </a:tcPr>
                </a:tc>
                <a:extLst>
                  <a:ext uri="{0D108BD9-81ED-4DB2-BD59-A6C34878D82A}">
                    <a16:rowId xmlns:a16="http://schemas.microsoft.com/office/drawing/2014/main" val="825364487"/>
                  </a:ext>
                </a:extLst>
              </a:tr>
              <a:tr h="429576">
                <a:tc>
                  <a:txBody>
                    <a:bodyPr/>
                    <a:lstStyle/>
                    <a:p>
                      <a:pPr algn="l" fontAlgn="b"/>
                      <a:r>
                        <a:rPr lang="es-MX"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Taller de pequeños exploradores ambientales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944417457"/>
                  </a:ext>
                </a:extLst>
              </a:tr>
              <a:tr h="429576">
                <a:tc>
                  <a:txBody>
                    <a:bodyPr/>
                    <a:lstStyle/>
                    <a:p>
                      <a:pPr algn="l" fontAlgn="b"/>
                      <a:r>
                        <a:rPr lang="es-CO"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Instructivo acompañamiento consulta previa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2"/>
                    </a:solidFill>
                  </a:tcPr>
                </a:tc>
                <a:extLst>
                  <a:ext uri="{0D108BD9-81ED-4DB2-BD59-A6C34878D82A}">
                    <a16:rowId xmlns:a16="http://schemas.microsoft.com/office/drawing/2014/main" val="1235110799"/>
                  </a:ext>
                </a:extLst>
              </a:tr>
            </a:tbl>
          </a:graphicData>
        </a:graphic>
      </p:graphicFrame>
      <p:pic>
        <p:nvPicPr>
          <p:cNvPr id="15" name="Imagen 54" descr="Imagen que contiene firmar, calle, palo, alimentos&#10;&#10;Descripción generada automáticamente">
            <a:hlinkClick r:id="rId18" action="ppaction://hlinksldjump"/>
            <a:extLst>
              <a:ext uri="{FF2B5EF4-FFF2-40B4-BE49-F238E27FC236}">
                <a16:creationId xmlns:a16="http://schemas.microsoft.com/office/drawing/2014/main" id="{6F611973-B5E4-871B-4294-83AB6C9DC312}"/>
              </a:ext>
            </a:extLst>
          </p:cNvPr>
          <p:cNvPicPr>
            <a:picLocks noChangeAspect="1"/>
          </p:cNvPicPr>
          <p:nvPr/>
        </p:nvPicPr>
        <p:blipFill>
          <a:blip r:embed="rId19">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pic>
        <p:nvPicPr>
          <p:cNvPr id="16" name="Imagen 42" descr="Imagen que contiene dibujo, luz, alimentos&#10;&#10;Descripción generada automáticamente">
            <a:hlinkClick r:id="rId20" action="ppaction://hlinksldjump"/>
            <a:extLst>
              <a:ext uri="{FF2B5EF4-FFF2-40B4-BE49-F238E27FC236}">
                <a16:creationId xmlns:a16="http://schemas.microsoft.com/office/drawing/2014/main" id="{CBE482A8-34BA-47AB-99F1-C7E45D2F5DDE}"/>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313211" y="3843132"/>
            <a:ext cx="690517" cy="690517"/>
          </a:xfrm>
          <a:prstGeom prst="rect">
            <a:avLst/>
          </a:prstGeom>
        </p:spPr>
      </p:pic>
      <p:pic>
        <p:nvPicPr>
          <p:cNvPr id="17" name="Imagen 43" descr="Imagen que contiene Icono&#10;&#10;Descripción generada automáticamente">
            <a:hlinkClick r:id="rId22" action="ppaction://hlinksldjump"/>
            <a:extLst>
              <a:ext uri="{FF2B5EF4-FFF2-40B4-BE49-F238E27FC236}">
                <a16:creationId xmlns:a16="http://schemas.microsoft.com/office/drawing/2014/main" id="{5EF45B7D-ECDA-7F1A-7B2F-6500D06D250B}"/>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18" name="Imagen 44" descr="Icono&#10;&#10;Descripción generada automáticamente">
            <a:hlinkClick r:id="rId24" action="ppaction://hlinksldjump"/>
            <a:extLst>
              <a:ext uri="{FF2B5EF4-FFF2-40B4-BE49-F238E27FC236}">
                <a16:creationId xmlns:a16="http://schemas.microsoft.com/office/drawing/2014/main" id="{04603795-1A9B-3664-D148-3BEB44505576}"/>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grpSp>
        <p:nvGrpSpPr>
          <p:cNvPr id="19" name="Grupo 45">
            <a:extLst>
              <a:ext uri="{FF2B5EF4-FFF2-40B4-BE49-F238E27FC236}">
                <a16:creationId xmlns:a16="http://schemas.microsoft.com/office/drawing/2014/main" id="{F3EA9796-1332-1766-4D64-88FEF959F431}"/>
              </a:ext>
            </a:extLst>
          </p:cNvPr>
          <p:cNvGrpSpPr/>
          <p:nvPr/>
        </p:nvGrpSpPr>
        <p:grpSpPr>
          <a:xfrm>
            <a:off x="1014957" y="5228732"/>
            <a:ext cx="1149120" cy="1149120"/>
            <a:chOff x="-1026884" y="3852288"/>
            <a:chExt cx="861840" cy="861840"/>
          </a:xfrm>
        </p:grpSpPr>
        <p:sp>
          <p:nvSpPr>
            <p:cNvPr id="20" name="Elipse 46">
              <a:extLst>
                <a:ext uri="{FF2B5EF4-FFF2-40B4-BE49-F238E27FC236}">
                  <a16:creationId xmlns:a16="http://schemas.microsoft.com/office/drawing/2014/main" id="{4F90057F-8F9A-A63A-F7C0-314149EE319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21" name="Google Shape;11648;p101">
              <a:hlinkClick r:id="rId26" action="ppaction://hlinksldjump"/>
              <a:extLst>
                <a:ext uri="{FF2B5EF4-FFF2-40B4-BE49-F238E27FC236}">
                  <a16:creationId xmlns:a16="http://schemas.microsoft.com/office/drawing/2014/main" id="{8AD1910E-CF6E-130A-0A2C-42BAD494857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pic>
        <p:nvPicPr>
          <p:cNvPr id="23" name="Imagen 173" descr="Icono&#10;&#10;Descripción generada automáticamente">
            <a:hlinkClick r:id="rId27" action="ppaction://hlinksldjump"/>
            <a:extLst>
              <a:ext uri="{FF2B5EF4-FFF2-40B4-BE49-F238E27FC236}">
                <a16:creationId xmlns:a16="http://schemas.microsoft.com/office/drawing/2014/main" id="{10344B5C-1C37-2A56-6F8C-78E15898E3C9}"/>
              </a:ext>
            </a:extLst>
          </p:cNvPr>
          <p:cNvPicPr>
            <a:picLocks noChangeAspect="1"/>
          </p:cNvPicPr>
          <p:nvPr/>
        </p:nvPicPr>
        <p:blipFill>
          <a:blip r:embed="rId28">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sp>
        <p:nvSpPr>
          <p:cNvPr id="71" name="Rectángulo 70">
            <a:extLst>
              <a:ext uri="{FF2B5EF4-FFF2-40B4-BE49-F238E27FC236}">
                <a16:creationId xmlns:a16="http://schemas.microsoft.com/office/drawing/2014/main" id="{E28DF808-3D52-DE41-9DEB-A619F0025E4D}"/>
              </a:ext>
            </a:extLst>
          </p:cNvPr>
          <p:cNvSpPr/>
          <p:nvPr/>
        </p:nvSpPr>
        <p:spPr>
          <a:xfrm>
            <a:off x="6477000" y="231655"/>
            <a:ext cx="6438233"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CATEGORÍAS</a:t>
            </a:r>
          </a:p>
        </p:txBody>
      </p:sp>
      <p:sp>
        <p:nvSpPr>
          <p:cNvPr id="3" name="CuadroTexto 2">
            <a:extLst>
              <a:ext uri="{FF2B5EF4-FFF2-40B4-BE49-F238E27FC236}">
                <a16:creationId xmlns:a16="http://schemas.microsoft.com/office/drawing/2014/main" id="{41B966DE-DCF8-29B6-C540-F8651151ED5C}"/>
              </a:ext>
            </a:extLst>
          </p:cNvPr>
          <p:cNvSpPr txBox="1"/>
          <p:nvPr/>
        </p:nvSpPr>
        <p:spPr>
          <a:xfrm>
            <a:off x="15849600" y="906359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26" action="ppaction://hlinksldjump"/>
            <a:extLst>
              <a:ext uri="{FF2B5EF4-FFF2-40B4-BE49-F238E27FC236}">
                <a16:creationId xmlns:a16="http://schemas.microsoft.com/office/drawing/2014/main" id="{36B4A201-2731-4304-6C17-CEA5DE86A555}"/>
              </a:ext>
            </a:extLst>
          </p:cNvPr>
          <p:cNvSpPr/>
          <p:nvPr/>
        </p:nvSpPr>
        <p:spPr>
          <a:xfrm flipH="1">
            <a:off x="16365472" y="870359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5" name="Forma libre: forma 60">
            <a:extLst>
              <a:ext uri="{FF2B5EF4-FFF2-40B4-BE49-F238E27FC236}">
                <a16:creationId xmlns:a16="http://schemas.microsoft.com/office/drawing/2014/main" id="{DF9E4B6F-A72E-2AE4-6172-D809A672DDD4}"/>
              </a:ext>
            </a:extLst>
          </p:cNvPr>
          <p:cNvSpPr/>
          <p:nvPr/>
        </p:nvSpPr>
        <p:spPr>
          <a:xfrm rot="16200000">
            <a:off x="-4082224" y="4098068"/>
            <a:ext cx="9628985" cy="1447186"/>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19296629 w 40705200"/>
              <a:gd name="connsiteY6" fmla="*/ 72571 h 1016609"/>
              <a:gd name="connsiteX7" fmla="*/ 40705200 w 40705200"/>
              <a:gd name="connsiteY7" fmla="*/ 1015561 h 1016609"/>
              <a:gd name="connsiteX0" fmla="*/ 19514343 w 19514343"/>
              <a:gd name="connsiteY0" fmla="*/ 942990 h 1016609"/>
              <a:gd name="connsiteX1" fmla="*/ 15971229 w 19514343"/>
              <a:gd name="connsiteY1" fmla="*/ 1015561 h 1016609"/>
              <a:gd name="connsiteX2" fmla="*/ 15307270 w 19514343"/>
              <a:gd name="connsiteY2" fmla="*/ 628786 h 1016609"/>
              <a:gd name="connsiteX3" fmla="*/ 14686071 w 19514343"/>
              <a:gd name="connsiteY3" fmla="*/ 1015561 h 1016609"/>
              <a:gd name="connsiteX4" fmla="*/ 0 w 19514343"/>
              <a:gd name="connsiteY4" fmla="*/ 1015561 h 1016609"/>
              <a:gd name="connsiteX5" fmla="*/ 0 w 19514343"/>
              <a:gd name="connsiteY5" fmla="*/ 0 h 1016609"/>
              <a:gd name="connsiteX6" fmla="*/ 19296629 w 19514343"/>
              <a:gd name="connsiteY6" fmla="*/ 72571 h 1016609"/>
              <a:gd name="connsiteX7" fmla="*/ 19514343 w 19514343"/>
              <a:gd name="connsiteY7" fmla="*/ 942990 h 1016609"/>
              <a:gd name="connsiteX0" fmla="*/ 19514343 w 19514343"/>
              <a:gd name="connsiteY0" fmla="*/ 870419 h 944038"/>
              <a:gd name="connsiteX1" fmla="*/ 15971229 w 19514343"/>
              <a:gd name="connsiteY1" fmla="*/ 942990 h 944038"/>
              <a:gd name="connsiteX2" fmla="*/ 15307270 w 19514343"/>
              <a:gd name="connsiteY2" fmla="*/ 556215 h 944038"/>
              <a:gd name="connsiteX3" fmla="*/ 14686071 w 19514343"/>
              <a:gd name="connsiteY3" fmla="*/ 942990 h 944038"/>
              <a:gd name="connsiteX4" fmla="*/ 0 w 19514343"/>
              <a:gd name="connsiteY4" fmla="*/ 942990 h 944038"/>
              <a:gd name="connsiteX5" fmla="*/ 12627429 w 19514343"/>
              <a:gd name="connsiteY5" fmla="*/ 0 h 944038"/>
              <a:gd name="connsiteX6" fmla="*/ 19296629 w 19514343"/>
              <a:gd name="connsiteY6" fmla="*/ 0 h 944038"/>
              <a:gd name="connsiteX7" fmla="*/ 19514343 w 19514343"/>
              <a:gd name="connsiteY7" fmla="*/ 870419 h 944038"/>
              <a:gd name="connsiteX0" fmla="*/ 6959485 w 6959485"/>
              <a:gd name="connsiteY0" fmla="*/ 870419 h 944038"/>
              <a:gd name="connsiteX1" fmla="*/ 3416371 w 6959485"/>
              <a:gd name="connsiteY1" fmla="*/ 942990 h 944038"/>
              <a:gd name="connsiteX2" fmla="*/ 2752412 w 6959485"/>
              <a:gd name="connsiteY2" fmla="*/ 556215 h 944038"/>
              <a:gd name="connsiteX3" fmla="*/ 2131213 w 6959485"/>
              <a:gd name="connsiteY3" fmla="*/ 942990 h 944038"/>
              <a:gd name="connsiteX4" fmla="*/ 0 w 6959485"/>
              <a:gd name="connsiteY4" fmla="*/ 942990 h 944038"/>
              <a:gd name="connsiteX5" fmla="*/ 72571 w 6959485"/>
              <a:gd name="connsiteY5" fmla="*/ 0 h 944038"/>
              <a:gd name="connsiteX6" fmla="*/ 6741771 w 6959485"/>
              <a:gd name="connsiteY6" fmla="*/ 0 h 944038"/>
              <a:gd name="connsiteX7" fmla="*/ 6959485 w 6959485"/>
              <a:gd name="connsiteY7" fmla="*/ 870419 h 944038"/>
              <a:gd name="connsiteX0" fmla="*/ 6959485 w 6959485"/>
              <a:gd name="connsiteY0" fmla="*/ 938455 h 1012074"/>
              <a:gd name="connsiteX1" fmla="*/ 3416371 w 6959485"/>
              <a:gd name="connsiteY1" fmla="*/ 1011026 h 1012074"/>
              <a:gd name="connsiteX2" fmla="*/ 2752412 w 6959485"/>
              <a:gd name="connsiteY2" fmla="*/ 624251 h 1012074"/>
              <a:gd name="connsiteX3" fmla="*/ 2131213 w 6959485"/>
              <a:gd name="connsiteY3" fmla="*/ 1011026 h 1012074"/>
              <a:gd name="connsiteX4" fmla="*/ 0 w 6959485"/>
              <a:gd name="connsiteY4" fmla="*/ 1011026 h 1012074"/>
              <a:gd name="connsiteX5" fmla="*/ 4535 w 6959485"/>
              <a:gd name="connsiteY5" fmla="*/ 0 h 1012074"/>
              <a:gd name="connsiteX6" fmla="*/ 6741771 w 6959485"/>
              <a:gd name="connsiteY6" fmla="*/ 68036 h 1012074"/>
              <a:gd name="connsiteX7" fmla="*/ 6959485 w 6959485"/>
              <a:gd name="connsiteY7" fmla="*/ 938455 h 1012074"/>
              <a:gd name="connsiteX0" fmla="*/ 6959485 w 6959485"/>
              <a:gd name="connsiteY0" fmla="*/ 938455 h 1012074"/>
              <a:gd name="connsiteX1" fmla="*/ 3416371 w 6959485"/>
              <a:gd name="connsiteY1" fmla="*/ 1011026 h 1012074"/>
              <a:gd name="connsiteX2" fmla="*/ 2752412 w 6959485"/>
              <a:gd name="connsiteY2" fmla="*/ 624251 h 1012074"/>
              <a:gd name="connsiteX3" fmla="*/ 2131213 w 6959485"/>
              <a:gd name="connsiteY3" fmla="*/ 1011026 h 1012074"/>
              <a:gd name="connsiteX4" fmla="*/ 0 w 6959485"/>
              <a:gd name="connsiteY4" fmla="*/ 1011026 h 1012074"/>
              <a:gd name="connsiteX5" fmla="*/ 4535 w 6959485"/>
              <a:gd name="connsiteY5" fmla="*/ 0 h 1012074"/>
              <a:gd name="connsiteX6" fmla="*/ 6877842 w 6959485"/>
              <a:gd name="connsiteY6" fmla="*/ 0 h 1012074"/>
              <a:gd name="connsiteX7" fmla="*/ 6959485 w 6959485"/>
              <a:gd name="connsiteY7" fmla="*/ 938455 h 1012074"/>
              <a:gd name="connsiteX0" fmla="*/ 6877842 w 6877842"/>
              <a:gd name="connsiteY0" fmla="*/ 938455 h 1012074"/>
              <a:gd name="connsiteX1" fmla="*/ 3416371 w 6877842"/>
              <a:gd name="connsiteY1" fmla="*/ 1011026 h 1012074"/>
              <a:gd name="connsiteX2" fmla="*/ 2752412 w 6877842"/>
              <a:gd name="connsiteY2" fmla="*/ 624251 h 1012074"/>
              <a:gd name="connsiteX3" fmla="*/ 2131213 w 6877842"/>
              <a:gd name="connsiteY3" fmla="*/ 1011026 h 1012074"/>
              <a:gd name="connsiteX4" fmla="*/ 0 w 6877842"/>
              <a:gd name="connsiteY4" fmla="*/ 1011026 h 1012074"/>
              <a:gd name="connsiteX5" fmla="*/ 4535 w 6877842"/>
              <a:gd name="connsiteY5" fmla="*/ 0 h 1012074"/>
              <a:gd name="connsiteX6" fmla="*/ 6877842 w 6877842"/>
              <a:gd name="connsiteY6" fmla="*/ 0 h 1012074"/>
              <a:gd name="connsiteX7" fmla="*/ 6877842 w 6877842"/>
              <a:gd name="connsiteY7" fmla="*/ 938455 h 1012074"/>
              <a:gd name="connsiteX0" fmla="*/ 6877842 w 6877842"/>
              <a:gd name="connsiteY0" fmla="*/ 938455 h 1012074"/>
              <a:gd name="connsiteX1" fmla="*/ 3416371 w 6877842"/>
              <a:gd name="connsiteY1" fmla="*/ 1011026 h 1012074"/>
              <a:gd name="connsiteX2" fmla="*/ 2752412 w 6877842"/>
              <a:gd name="connsiteY2" fmla="*/ 624251 h 1012074"/>
              <a:gd name="connsiteX3" fmla="*/ 2131213 w 6877842"/>
              <a:gd name="connsiteY3" fmla="*/ 1011026 h 1012074"/>
              <a:gd name="connsiteX4" fmla="*/ 0 w 6877842"/>
              <a:gd name="connsiteY4" fmla="*/ 1011026 h 1012074"/>
              <a:gd name="connsiteX5" fmla="*/ 4535 w 6877842"/>
              <a:gd name="connsiteY5" fmla="*/ 0 h 1012074"/>
              <a:gd name="connsiteX6" fmla="*/ 6877842 w 6877842"/>
              <a:gd name="connsiteY6" fmla="*/ 0 h 1012074"/>
              <a:gd name="connsiteX7" fmla="*/ 6877842 w 6877842"/>
              <a:gd name="connsiteY7" fmla="*/ 938455 h 1012074"/>
              <a:gd name="connsiteX0" fmla="*/ 6891449 w 6891449"/>
              <a:gd name="connsiteY0" fmla="*/ 1047313 h 1047313"/>
              <a:gd name="connsiteX1" fmla="*/ 3416371 w 6891449"/>
              <a:gd name="connsiteY1" fmla="*/ 1011026 h 1047313"/>
              <a:gd name="connsiteX2" fmla="*/ 2752412 w 6891449"/>
              <a:gd name="connsiteY2" fmla="*/ 624251 h 1047313"/>
              <a:gd name="connsiteX3" fmla="*/ 2131213 w 6891449"/>
              <a:gd name="connsiteY3" fmla="*/ 1011026 h 1047313"/>
              <a:gd name="connsiteX4" fmla="*/ 0 w 6891449"/>
              <a:gd name="connsiteY4" fmla="*/ 1011026 h 1047313"/>
              <a:gd name="connsiteX5" fmla="*/ 4535 w 6891449"/>
              <a:gd name="connsiteY5" fmla="*/ 0 h 1047313"/>
              <a:gd name="connsiteX6" fmla="*/ 6877842 w 6891449"/>
              <a:gd name="connsiteY6" fmla="*/ 0 h 1047313"/>
              <a:gd name="connsiteX7" fmla="*/ 6891449 w 6891449"/>
              <a:gd name="connsiteY7" fmla="*/ 1047313 h 1047313"/>
              <a:gd name="connsiteX0" fmla="*/ 6891451 w 6891451"/>
              <a:gd name="connsiteY0" fmla="*/ 992884 h 1012074"/>
              <a:gd name="connsiteX1" fmla="*/ 3416371 w 6891451"/>
              <a:gd name="connsiteY1" fmla="*/ 1011026 h 1012074"/>
              <a:gd name="connsiteX2" fmla="*/ 2752412 w 6891451"/>
              <a:gd name="connsiteY2" fmla="*/ 624251 h 1012074"/>
              <a:gd name="connsiteX3" fmla="*/ 2131213 w 6891451"/>
              <a:gd name="connsiteY3" fmla="*/ 1011026 h 1012074"/>
              <a:gd name="connsiteX4" fmla="*/ 0 w 6891451"/>
              <a:gd name="connsiteY4" fmla="*/ 1011026 h 1012074"/>
              <a:gd name="connsiteX5" fmla="*/ 4535 w 6891451"/>
              <a:gd name="connsiteY5" fmla="*/ 0 h 1012074"/>
              <a:gd name="connsiteX6" fmla="*/ 6877842 w 6891451"/>
              <a:gd name="connsiteY6" fmla="*/ 0 h 1012074"/>
              <a:gd name="connsiteX7" fmla="*/ 6891451 w 6891451"/>
              <a:gd name="connsiteY7" fmla="*/ 992884 h 1012074"/>
              <a:gd name="connsiteX0" fmla="*/ 6891453 w 6891453"/>
              <a:gd name="connsiteY0" fmla="*/ 1006491 h 1012074"/>
              <a:gd name="connsiteX1" fmla="*/ 3416371 w 6891453"/>
              <a:gd name="connsiteY1" fmla="*/ 1011026 h 1012074"/>
              <a:gd name="connsiteX2" fmla="*/ 2752412 w 6891453"/>
              <a:gd name="connsiteY2" fmla="*/ 624251 h 1012074"/>
              <a:gd name="connsiteX3" fmla="*/ 2131213 w 6891453"/>
              <a:gd name="connsiteY3" fmla="*/ 1011026 h 1012074"/>
              <a:gd name="connsiteX4" fmla="*/ 0 w 6891453"/>
              <a:gd name="connsiteY4" fmla="*/ 1011026 h 1012074"/>
              <a:gd name="connsiteX5" fmla="*/ 4535 w 6891453"/>
              <a:gd name="connsiteY5" fmla="*/ 0 h 1012074"/>
              <a:gd name="connsiteX6" fmla="*/ 6877842 w 6891453"/>
              <a:gd name="connsiteY6" fmla="*/ 0 h 1012074"/>
              <a:gd name="connsiteX7" fmla="*/ 6891453 w 6891453"/>
              <a:gd name="connsiteY7" fmla="*/ 1006491 h 1012074"/>
              <a:gd name="connsiteX0" fmla="*/ 6877846 w 6877846"/>
              <a:gd name="connsiteY0" fmla="*/ 1033705 h 1033705"/>
              <a:gd name="connsiteX1" fmla="*/ 3416371 w 6877846"/>
              <a:gd name="connsiteY1" fmla="*/ 1011026 h 1033705"/>
              <a:gd name="connsiteX2" fmla="*/ 2752412 w 6877846"/>
              <a:gd name="connsiteY2" fmla="*/ 624251 h 1033705"/>
              <a:gd name="connsiteX3" fmla="*/ 2131213 w 6877846"/>
              <a:gd name="connsiteY3" fmla="*/ 1011026 h 1033705"/>
              <a:gd name="connsiteX4" fmla="*/ 0 w 6877846"/>
              <a:gd name="connsiteY4" fmla="*/ 1011026 h 1033705"/>
              <a:gd name="connsiteX5" fmla="*/ 4535 w 6877846"/>
              <a:gd name="connsiteY5" fmla="*/ 0 h 1033705"/>
              <a:gd name="connsiteX6" fmla="*/ 6877842 w 6877846"/>
              <a:gd name="connsiteY6" fmla="*/ 0 h 1033705"/>
              <a:gd name="connsiteX7" fmla="*/ 6877846 w 6877846"/>
              <a:gd name="connsiteY7" fmla="*/ 1033705 h 103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7846" h="1033705">
                <a:moveTo>
                  <a:pt x="6877846" y="1033705"/>
                </a:moveTo>
                <a:lnTo>
                  <a:pt x="3416371" y="1011026"/>
                </a:lnTo>
                <a:cubicBezTo>
                  <a:pt x="3193362" y="1035412"/>
                  <a:pt x="3215750" y="626366"/>
                  <a:pt x="2752412" y="624251"/>
                </a:cubicBezTo>
                <a:cubicBezTo>
                  <a:pt x="2289074" y="622136"/>
                  <a:pt x="2386815" y="1009375"/>
                  <a:pt x="2131213" y="1011026"/>
                </a:cubicBezTo>
                <a:lnTo>
                  <a:pt x="0" y="1011026"/>
                </a:lnTo>
                <a:cubicBezTo>
                  <a:pt x="1512" y="674017"/>
                  <a:pt x="3023" y="337009"/>
                  <a:pt x="4535" y="0"/>
                </a:cubicBezTo>
                <a:lnTo>
                  <a:pt x="6877842" y="0"/>
                </a:lnTo>
                <a:cubicBezTo>
                  <a:pt x="6877843" y="344568"/>
                  <a:pt x="6877845" y="689137"/>
                  <a:pt x="6877846" y="1033705"/>
                </a:cubicBezTo>
                <a:close/>
              </a:path>
            </a:pathLst>
          </a:custGeom>
          <a:solidFill>
            <a:srgbClr val="8A8A8A"/>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6" name="Imagen 173" descr="Icono&#10;&#10;Descripción generada automáticamente">
            <a:hlinkClick r:id="rId27" action="ppaction://hlinksldjump"/>
            <a:extLst>
              <a:ext uri="{FF2B5EF4-FFF2-40B4-BE49-F238E27FC236}">
                <a16:creationId xmlns:a16="http://schemas.microsoft.com/office/drawing/2014/main" id="{85DE46DC-35F6-5C29-35C7-71302D30D573}"/>
              </a:ext>
            </a:extLst>
          </p:cNvPr>
          <p:cNvPicPr>
            <a:picLocks noChangeAspect="1"/>
          </p:cNvPicPr>
          <p:nvPr/>
        </p:nvPicPr>
        <p:blipFill>
          <a:blip r:embed="rId28">
            <a:biLevel thresh="25000"/>
            <a:extLst>
              <a:ext uri="{28A0092B-C50C-407E-A947-70E740481C1C}">
                <a14:useLocalDpi xmlns:a14="http://schemas.microsoft.com/office/drawing/2010/main" val="0"/>
              </a:ext>
            </a:extLst>
          </a:blip>
          <a:stretch>
            <a:fillRect/>
          </a:stretch>
        </p:blipFill>
        <p:spPr>
          <a:xfrm>
            <a:off x="482089" y="1077756"/>
            <a:ext cx="620691" cy="527585"/>
          </a:xfrm>
          <a:prstGeom prst="rect">
            <a:avLst/>
          </a:prstGeom>
        </p:spPr>
      </p:pic>
      <p:pic>
        <p:nvPicPr>
          <p:cNvPr id="7" name="Imagen 54" descr="Imagen que contiene firmar, calle, palo, alimentos&#10;&#10;Descripción generada automáticamente">
            <a:hlinkClick r:id="rId18" action="ppaction://hlinksldjump"/>
            <a:extLst>
              <a:ext uri="{FF2B5EF4-FFF2-40B4-BE49-F238E27FC236}">
                <a16:creationId xmlns:a16="http://schemas.microsoft.com/office/drawing/2014/main" id="{20C13476-B165-C9B4-1D3B-9867B06DC271}"/>
              </a:ext>
            </a:extLst>
          </p:cNvPr>
          <p:cNvPicPr>
            <a:picLocks noChangeAspect="1"/>
          </p:cNvPicPr>
          <p:nvPr/>
        </p:nvPicPr>
        <p:blipFill>
          <a:blip r:embed="rId19">
            <a:biLevel thresh="25000"/>
            <a:extLst>
              <a:ext uri="{28A0092B-C50C-407E-A947-70E740481C1C}">
                <a14:useLocalDpi xmlns:a14="http://schemas.microsoft.com/office/drawing/2010/main" val="0"/>
              </a:ext>
            </a:extLst>
          </a:blip>
          <a:stretch>
            <a:fillRect/>
          </a:stretch>
        </p:blipFill>
        <p:spPr>
          <a:xfrm>
            <a:off x="524752" y="2534406"/>
            <a:ext cx="543104" cy="624569"/>
          </a:xfrm>
          <a:prstGeom prst="rect">
            <a:avLst/>
          </a:prstGeom>
        </p:spPr>
      </p:pic>
      <p:pic>
        <p:nvPicPr>
          <p:cNvPr id="8" name="Imagen 42" descr="Imagen que contiene dibujo, luz, alimentos&#10;&#10;Descripción generada automáticamente">
            <a:hlinkClick r:id="rId20" action="ppaction://hlinksldjump"/>
            <a:extLst>
              <a:ext uri="{FF2B5EF4-FFF2-40B4-BE49-F238E27FC236}">
                <a16:creationId xmlns:a16="http://schemas.microsoft.com/office/drawing/2014/main" id="{C129ACB9-6411-48E3-CC8C-D4E63D84B3A6}"/>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465611" y="3995532"/>
            <a:ext cx="690517" cy="690517"/>
          </a:xfrm>
          <a:prstGeom prst="rect">
            <a:avLst/>
          </a:prstGeom>
        </p:spPr>
      </p:pic>
      <p:pic>
        <p:nvPicPr>
          <p:cNvPr id="9" name="Imagen 43" descr="Imagen que contiene Icono&#10;&#10;Descripción generada automáticamente">
            <a:hlinkClick r:id="rId22" action="ppaction://hlinksldjump"/>
            <a:extLst>
              <a:ext uri="{FF2B5EF4-FFF2-40B4-BE49-F238E27FC236}">
                <a16:creationId xmlns:a16="http://schemas.microsoft.com/office/drawing/2014/main" id="{72C7E858-CABE-BB3A-80CF-DC53FCB525B0}"/>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10" name="Imagen 44" descr="Icono&#10;&#10;Descripción generada automáticamente">
            <a:hlinkClick r:id="rId24" action="ppaction://hlinksldjump"/>
            <a:extLst>
              <a:ext uri="{FF2B5EF4-FFF2-40B4-BE49-F238E27FC236}">
                <a16:creationId xmlns:a16="http://schemas.microsoft.com/office/drawing/2014/main" id="{E72C431F-C82F-BE4E-D7DE-AF7B3B779342}"/>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22848626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Imagen 16" descr="Imagen que contiene exterior, firmar, camino, calle&#10;&#10;Descripción generada automáticamente">
            <a:extLst>
              <a:ext uri="{FF2B5EF4-FFF2-40B4-BE49-F238E27FC236}">
                <a16:creationId xmlns:a16="http://schemas.microsoft.com/office/drawing/2014/main" id="{A9F536FD-1244-9858-D7A5-C5BC6BC95E16}"/>
              </a:ext>
            </a:extLst>
          </p:cNvPr>
          <p:cNvPicPr>
            <a:picLocks noChangeAspect="1"/>
          </p:cNvPicPr>
          <p:nvPr/>
        </p:nvPicPr>
        <p:blipFill>
          <a:blip r:embed="rId2"/>
          <a:stretch>
            <a:fillRect/>
          </a:stretch>
        </p:blipFill>
        <p:spPr>
          <a:xfrm>
            <a:off x="2624949" y="1660054"/>
            <a:ext cx="5506907" cy="4959684"/>
          </a:xfrm>
          <a:prstGeom prst="rect">
            <a:avLst/>
          </a:prstGeom>
        </p:spPr>
      </p:pic>
      <p:sp>
        <p:nvSpPr>
          <p:cNvPr id="67" name="Rectángulo 66">
            <a:extLst>
              <a:ext uri="{FF2B5EF4-FFF2-40B4-BE49-F238E27FC236}">
                <a16:creationId xmlns:a16="http://schemas.microsoft.com/office/drawing/2014/main" id="{46D1F979-207D-66B7-E336-590A3BEB13F1}"/>
              </a:ext>
            </a:extLst>
          </p:cNvPr>
          <p:cNvSpPr/>
          <p:nvPr/>
        </p:nvSpPr>
        <p:spPr>
          <a:xfrm>
            <a:off x="7041573" y="189653"/>
            <a:ext cx="4384844"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ÉNFASIS</a:t>
            </a:r>
          </a:p>
        </p:txBody>
      </p:sp>
      <p:sp>
        <p:nvSpPr>
          <p:cNvPr id="5" name="CuadroTexto 4">
            <a:extLst>
              <a:ext uri="{FF2B5EF4-FFF2-40B4-BE49-F238E27FC236}">
                <a16:creationId xmlns:a16="http://schemas.microsoft.com/office/drawing/2014/main" id="{ADF5947C-2702-1BD4-8FE0-87A566B9BBB3}"/>
              </a:ext>
            </a:extLst>
          </p:cNvPr>
          <p:cNvSpPr txBox="1"/>
          <p:nvPr/>
        </p:nvSpPr>
        <p:spPr>
          <a:xfrm>
            <a:off x="8534400" y="3850381"/>
            <a:ext cx="8313701" cy="2031325"/>
          </a:xfrm>
          <a:prstGeom prst="rect">
            <a:avLst/>
          </a:prstGeom>
          <a:noFill/>
        </p:spPr>
        <p:txBody>
          <a:bodyPr wrap="square" rtlCol="0">
            <a:spAutoFit/>
          </a:bodyPr>
          <a:lstStyle/>
          <a:p>
            <a:pPr defTabSz="1280096"/>
            <a:r>
              <a:rPr lang="es-CO" sz="2520" dirty="0">
                <a:latin typeface="Work Sans" pitchFamily="2" charset="77"/>
                <a:cs typeface="Poppins" panose="00000500000000000000" pitchFamily="2" charset="0"/>
              </a:rPr>
              <a:t>Las herramientas de la caja que vayas a utilizar dependerán de la complejidad de tu​ proyecto, la cual está determinada por múltiples factores, como el tipo de actividades de​ obra a ejecutar </a:t>
            </a:r>
          </a:p>
          <a:p>
            <a:pPr defTabSz="1280096"/>
            <a:r>
              <a:rPr lang="es-CO" sz="2520" dirty="0">
                <a:latin typeface="Work Sans" pitchFamily="2" charset="77"/>
                <a:cs typeface="Poppins" panose="00000500000000000000" pitchFamily="2" charset="0"/>
              </a:rPr>
              <a:t>y la sensibilidad ambiental.​</a:t>
            </a:r>
          </a:p>
        </p:txBody>
      </p:sp>
      <p:sp>
        <p:nvSpPr>
          <p:cNvPr id="25" name="Forma libre: forma 60">
            <a:extLst>
              <a:ext uri="{FF2B5EF4-FFF2-40B4-BE49-F238E27FC236}">
                <a16:creationId xmlns:a16="http://schemas.microsoft.com/office/drawing/2014/main" id="{47D8D82D-F085-266F-2306-FB31BEB86E89}"/>
              </a:ext>
            </a:extLst>
          </p:cNvPr>
          <p:cNvSpPr/>
          <p:nvPr/>
        </p:nvSpPr>
        <p:spPr>
          <a:xfrm rot="16200000">
            <a:off x="-4107159" y="4076993"/>
            <a:ext cx="9648806" cy="1472585"/>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0240057 w 40705200"/>
              <a:gd name="connsiteY0" fmla="*/ 942990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20240057 w 40705200"/>
              <a:gd name="connsiteY7" fmla="*/ 942990 h 1016609"/>
              <a:gd name="connsiteX0" fmla="*/ 20240057 w 20385200"/>
              <a:gd name="connsiteY0" fmla="*/ 942990 h 1016609"/>
              <a:gd name="connsiteX1" fmla="*/ 15971229 w 20385200"/>
              <a:gd name="connsiteY1" fmla="*/ 1015561 h 1016609"/>
              <a:gd name="connsiteX2" fmla="*/ 15307270 w 20385200"/>
              <a:gd name="connsiteY2" fmla="*/ 628786 h 1016609"/>
              <a:gd name="connsiteX3" fmla="*/ 14686071 w 20385200"/>
              <a:gd name="connsiteY3" fmla="*/ 1015561 h 1016609"/>
              <a:gd name="connsiteX4" fmla="*/ 0 w 20385200"/>
              <a:gd name="connsiteY4" fmla="*/ 1015561 h 1016609"/>
              <a:gd name="connsiteX5" fmla="*/ 0 w 20385200"/>
              <a:gd name="connsiteY5" fmla="*/ 0 h 1016609"/>
              <a:gd name="connsiteX6" fmla="*/ 20385200 w 20385200"/>
              <a:gd name="connsiteY6" fmla="*/ 0 h 1016609"/>
              <a:gd name="connsiteX7" fmla="*/ 20240057 w 20385200"/>
              <a:gd name="connsiteY7" fmla="*/ 942990 h 1016609"/>
              <a:gd name="connsiteX0" fmla="*/ 20240057 w 20385200"/>
              <a:gd name="connsiteY0" fmla="*/ 1015561 h 1089180"/>
              <a:gd name="connsiteX1" fmla="*/ 15971229 w 20385200"/>
              <a:gd name="connsiteY1" fmla="*/ 1088132 h 1089180"/>
              <a:gd name="connsiteX2" fmla="*/ 15307270 w 20385200"/>
              <a:gd name="connsiteY2" fmla="*/ 701357 h 1089180"/>
              <a:gd name="connsiteX3" fmla="*/ 14686071 w 20385200"/>
              <a:gd name="connsiteY3" fmla="*/ 1088132 h 1089180"/>
              <a:gd name="connsiteX4" fmla="*/ 0 w 20385200"/>
              <a:gd name="connsiteY4" fmla="*/ 1088132 h 1089180"/>
              <a:gd name="connsiteX5" fmla="*/ 13280571 w 20385200"/>
              <a:gd name="connsiteY5" fmla="*/ 0 h 1089180"/>
              <a:gd name="connsiteX6" fmla="*/ 20385200 w 20385200"/>
              <a:gd name="connsiteY6" fmla="*/ 72571 h 1089180"/>
              <a:gd name="connsiteX7" fmla="*/ 20240057 w 20385200"/>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145144 w 7104629"/>
              <a:gd name="connsiteY4" fmla="*/ 942990 h 1089180"/>
              <a:gd name="connsiteX5" fmla="*/ 0 w 7104629"/>
              <a:gd name="connsiteY5" fmla="*/ 0 h 1089180"/>
              <a:gd name="connsiteX6" fmla="*/ 7104629 w 7104629"/>
              <a:gd name="connsiteY6" fmla="*/ 72571 h 1089180"/>
              <a:gd name="connsiteX7" fmla="*/ 6959486 w 7104629"/>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213180 w 7104629"/>
              <a:gd name="connsiteY4" fmla="*/ 1065454 h 1089180"/>
              <a:gd name="connsiteX5" fmla="*/ 0 w 7104629"/>
              <a:gd name="connsiteY5" fmla="*/ 0 h 1089180"/>
              <a:gd name="connsiteX6" fmla="*/ 7104629 w 7104629"/>
              <a:gd name="connsiteY6" fmla="*/ 72571 h 1089180"/>
              <a:gd name="connsiteX7" fmla="*/ 6959486 w 7104629"/>
              <a:gd name="connsiteY7" fmla="*/ 1015561 h 1089180"/>
              <a:gd name="connsiteX0" fmla="*/ 6768986 w 6914129"/>
              <a:gd name="connsiteY0" fmla="*/ 1001954 h 1075573"/>
              <a:gd name="connsiteX1" fmla="*/ 2500158 w 6914129"/>
              <a:gd name="connsiteY1" fmla="*/ 1074525 h 1075573"/>
              <a:gd name="connsiteX2" fmla="*/ 1836199 w 6914129"/>
              <a:gd name="connsiteY2" fmla="*/ 687750 h 1075573"/>
              <a:gd name="connsiteX3" fmla="*/ 1215000 w 6914129"/>
              <a:gd name="connsiteY3" fmla="*/ 1074525 h 1075573"/>
              <a:gd name="connsiteX4" fmla="*/ 22680 w 6914129"/>
              <a:gd name="connsiteY4" fmla="*/ 1051847 h 1075573"/>
              <a:gd name="connsiteX5" fmla="*/ 0 w 6914129"/>
              <a:gd name="connsiteY5" fmla="*/ 0 h 1075573"/>
              <a:gd name="connsiteX6" fmla="*/ 6914129 w 6914129"/>
              <a:gd name="connsiteY6" fmla="*/ 58964 h 1075573"/>
              <a:gd name="connsiteX7" fmla="*/ 6768986 w 6914129"/>
              <a:gd name="connsiteY7" fmla="*/ 1001954 h 1075573"/>
              <a:gd name="connsiteX0" fmla="*/ 6823415 w 6914129"/>
              <a:gd name="connsiteY0" fmla="*/ 1083597 h 1083597"/>
              <a:gd name="connsiteX1" fmla="*/ 2500158 w 6914129"/>
              <a:gd name="connsiteY1" fmla="*/ 1074525 h 1083597"/>
              <a:gd name="connsiteX2" fmla="*/ 1836199 w 6914129"/>
              <a:gd name="connsiteY2" fmla="*/ 687750 h 1083597"/>
              <a:gd name="connsiteX3" fmla="*/ 1215000 w 6914129"/>
              <a:gd name="connsiteY3" fmla="*/ 1074525 h 1083597"/>
              <a:gd name="connsiteX4" fmla="*/ 22680 w 6914129"/>
              <a:gd name="connsiteY4" fmla="*/ 1051847 h 1083597"/>
              <a:gd name="connsiteX5" fmla="*/ 0 w 6914129"/>
              <a:gd name="connsiteY5" fmla="*/ 0 h 1083597"/>
              <a:gd name="connsiteX6" fmla="*/ 6914129 w 6914129"/>
              <a:gd name="connsiteY6" fmla="*/ 58964 h 1083597"/>
              <a:gd name="connsiteX7" fmla="*/ 6823415 w 6914129"/>
              <a:gd name="connsiteY7" fmla="*/ 1083597 h 1083597"/>
              <a:gd name="connsiteX0" fmla="*/ 6905058 w 6914129"/>
              <a:gd name="connsiteY0" fmla="*/ 1097204 h 1097204"/>
              <a:gd name="connsiteX1" fmla="*/ 2500158 w 6914129"/>
              <a:gd name="connsiteY1" fmla="*/ 1074525 h 1097204"/>
              <a:gd name="connsiteX2" fmla="*/ 1836199 w 6914129"/>
              <a:gd name="connsiteY2" fmla="*/ 687750 h 1097204"/>
              <a:gd name="connsiteX3" fmla="*/ 1215000 w 6914129"/>
              <a:gd name="connsiteY3" fmla="*/ 1074525 h 1097204"/>
              <a:gd name="connsiteX4" fmla="*/ 22680 w 6914129"/>
              <a:gd name="connsiteY4" fmla="*/ 1051847 h 1097204"/>
              <a:gd name="connsiteX5" fmla="*/ 0 w 6914129"/>
              <a:gd name="connsiteY5" fmla="*/ 0 h 1097204"/>
              <a:gd name="connsiteX6" fmla="*/ 6914129 w 6914129"/>
              <a:gd name="connsiteY6" fmla="*/ 58964 h 1097204"/>
              <a:gd name="connsiteX7" fmla="*/ 6905058 w 6914129"/>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86179 h 1097204"/>
              <a:gd name="connsiteX7" fmla="*/ 6905058 w 6905230"/>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72572 h 1097204"/>
              <a:gd name="connsiteX7" fmla="*/ 6905058 w 6905230"/>
              <a:gd name="connsiteY7" fmla="*/ 1097204 h 1097204"/>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45354 w 6882550"/>
              <a:gd name="connsiteY5" fmla="*/ 63500 h 1024632"/>
              <a:gd name="connsiteX6" fmla="*/ 6850628 w 6882550"/>
              <a:gd name="connsiteY6" fmla="*/ 0 h 1024632"/>
              <a:gd name="connsiteX7" fmla="*/ 6882378 w 6882550"/>
              <a:gd name="connsiteY7" fmla="*/ 1024632 h 1024632"/>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31747 w 6882550"/>
              <a:gd name="connsiteY5" fmla="*/ 9071 h 1024632"/>
              <a:gd name="connsiteX6" fmla="*/ 6850628 w 6882550"/>
              <a:gd name="connsiteY6" fmla="*/ 0 h 1024632"/>
              <a:gd name="connsiteX7" fmla="*/ 6882378 w 6882550"/>
              <a:gd name="connsiteY7" fmla="*/ 1024632 h 1024632"/>
              <a:gd name="connsiteX0" fmla="*/ 6850631 w 6850803"/>
              <a:gd name="connsiteY0" fmla="*/ 1024632 h 1024632"/>
              <a:gd name="connsiteX1" fmla="*/ 2445731 w 6850803"/>
              <a:gd name="connsiteY1" fmla="*/ 1001953 h 1024632"/>
              <a:gd name="connsiteX2" fmla="*/ 1781772 w 6850803"/>
              <a:gd name="connsiteY2" fmla="*/ 615178 h 1024632"/>
              <a:gd name="connsiteX3" fmla="*/ 1160573 w 6850803"/>
              <a:gd name="connsiteY3" fmla="*/ 1001953 h 1024632"/>
              <a:gd name="connsiteX4" fmla="*/ 9074 w 6850803"/>
              <a:gd name="connsiteY4" fmla="*/ 979275 h 1024632"/>
              <a:gd name="connsiteX5" fmla="*/ 0 w 6850803"/>
              <a:gd name="connsiteY5" fmla="*/ 9071 h 1024632"/>
              <a:gd name="connsiteX6" fmla="*/ 6818881 w 6850803"/>
              <a:gd name="connsiteY6" fmla="*/ 0 h 1024632"/>
              <a:gd name="connsiteX7" fmla="*/ 6850631 w 6850803"/>
              <a:gd name="connsiteY7" fmla="*/ 1024632 h 1024632"/>
              <a:gd name="connsiteX0" fmla="*/ 6905060 w 6905232"/>
              <a:gd name="connsiteY0" fmla="*/ 1029168 h 1029168"/>
              <a:gd name="connsiteX1" fmla="*/ 2500160 w 6905232"/>
              <a:gd name="connsiteY1" fmla="*/ 1006489 h 1029168"/>
              <a:gd name="connsiteX2" fmla="*/ 1836201 w 6905232"/>
              <a:gd name="connsiteY2" fmla="*/ 619714 h 1029168"/>
              <a:gd name="connsiteX3" fmla="*/ 1215002 w 6905232"/>
              <a:gd name="connsiteY3" fmla="*/ 1006489 h 1029168"/>
              <a:gd name="connsiteX4" fmla="*/ 63503 w 6905232"/>
              <a:gd name="connsiteY4" fmla="*/ 983811 h 1029168"/>
              <a:gd name="connsiteX5" fmla="*/ 0 w 6905232"/>
              <a:gd name="connsiteY5" fmla="*/ 0 h 1029168"/>
              <a:gd name="connsiteX6" fmla="*/ 6873310 w 6905232"/>
              <a:gd name="connsiteY6" fmla="*/ 4536 h 1029168"/>
              <a:gd name="connsiteX7" fmla="*/ 6905060 w 6905232"/>
              <a:gd name="connsiteY7" fmla="*/ 1029168 h 1029168"/>
              <a:gd name="connsiteX0" fmla="*/ 6905060 w 6905232"/>
              <a:gd name="connsiteY0" fmla="*/ 1029168 h 1029168"/>
              <a:gd name="connsiteX1" fmla="*/ 2500160 w 6905232"/>
              <a:gd name="connsiteY1" fmla="*/ 1006489 h 1029168"/>
              <a:gd name="connsiteX2" fmla="*/ 1836201 w 6905232"/>
              <a:gd name="connsiteY2" fmla="*/ 619714 h 1029168"/>
              <a:gd name="connsiteX3" fmla="*/ 1215002 w 6905232"/>
              <a:gd name="connsiteY3" fmla="*/ 1006489 h 1029168"/>
              <a:gd name="connsiteX4" fmla="*/ 22680 w 6905232"/>
              <a:gd name="connsiteY4" fmla="*/ 983811 h 1029168"/>
              <a:gd name="connsiteX5" fmla="*/ 0 w 6905232"/>
              <a:gd name="connsiteY5" fmla="*/ 0 h 1029168"/>
              <a:gd name="connsiteX6" fmla="*/ 6873310 w 6905232"/>
              <a:gd name="connsiteY6" fmla="*/ 4536 h 1029168"/>
              <a:gd name="connsiteX7" fmla="*/ 6905060 w 6905232"/>
              <a:gd name="connsiteY7" fmla="*/ 1029168 h 1029168"/>
              <a:gd name="connsiteX0" fmla="*/ 6891455 w 6891717"/>
              <a:gd name="connsiteY0" fmla="*/ 1029168 h 1029168"/>
              <a:gd name="connsiteX1" fmla="*/ 2500160 w 6891717"/>
              <a:gd name="connsiteY1" fmla="*/ 1006489 h 1029168"/>
              <a:gd name="connsiteX2" fmla="*/ 1836201 w 6891717"/>
              <a:gd name="connsiteY2" fmla="*/ 619714 h 1029168"/>
              <a:gd name="connsiteX3" fmla="*/ 1215002 w 6891717"/>
              <a:gd name="connsiteY3" fmla="*/ 1006489 h 1029168"/>
              <a:gd name="connsiteX4" fmla="*/ 22680 w 6891717"/>
              <a:gd name="connsiteY4" fmla="*/ 983811 h 1029168"/>
              <a:gd name="connsiteX5" fmla="*/ 0 w 6891717"/>
              <a:gd name="connsiteY5" fmla="*/ 0 h 1029168"/>
              <a:gd name="connsiteX6" fmla="*/ 6873310 w 6891717"/>
              <a:gd name="connsiteY6" fmla="*/ 4536 h 1029168"/>
              <a:gd name="connsiteX7" fmla="*/ 6891455 w 6891717"/>
              <a:gd name="connsiteY7" fmla="*/ 1029168 h 1029168"/>
              <a:gd name="connsiteX0" fmla="*/ 6891455 w 6892004"/>
              <a:gd name="connsiteY0" fmla="*/ 1051847 h 1051847"/>
              <a:gd name="connsiteX1" fmla="*/ 2500160 w 6892004"/>
              <a:gd name="connsiteY1" fmla="*/ 1029168 h 1051847"/>
              <a:gd name="connsiteX2" fmla="*/ 1836201 w 6892004"/>
              <a:gd name="connsiteY2" fmla="*/ 642393 h 1051847"/>
              <a:gd name="connsiteX3" fmla="*/ 1215002 w 6892004"/>
              <a:gd name="connsiteY3" fmla="*/ 1029168 h 1051847"/>
              <a:gd name="connsiteX4" fmla="*/ 22680 w 6892004"/>
              <a:gd name="connsiteY4" fmla="*/ 1006490 h 1051847"/>
              <a:gd name="connsiteX5" fmla="*/ 0 w 6892004"/>
              <a:gd name="connsiteY5" fmla="*/ 22679 h 1051847"/>
              <a:gd name="connsiteX6" fmla="*/ 6886917 w 6892004"/>
              <a:gd name="connsiteY6" fmla="*/ 0 h 1051847"/>
              <a:gd name="connsiteX7" fmla="*/ 6891455 w 6892004"/>
              <a:gd name="connsiteY7" fmla="*/ 1051847 h 1051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2004" h="1051847">
                <a:moveTo>
                  <a:pt x="6891455" y="1051847"/>
                </a:moveTo>
                <a:lnTo>
                  <a:pt x="2500160" y="1029168"/>
                </a:lnTo>
                <a:cubicBezTo>
                  <a:pt x="2277151" y="1053554"/>
                  <a:pt x="2299539" y="644508"/>
                  <a:pt x="1836201" y="642393"/>
                </a:cubicBezTo>
                <a:cubicBezTo>
                  <a:pt x="1372863" y="640278"/>
                  <a:pt x="1470604" y="1027517"/>
                  <a:pt x="1215002" y="1029168"/>
                </a:cubicBezTo>
                <a:lnTo>
                  <a:pt x="22680" y="1006490"/>
                </a:lnTo>
                <a:cubicBezTo>
                  <a:pt x="19655" y="683089"/>
                  <a:pt x="3025" y="346080"/>
                  <a:pt x="0" y="22679"/>
                </a:cubicBezTo>
                <a:lnTo>
                  <a:pt x="6886917" y="0"/>
                </a:lnTo>
                <a:cubicBezTo>
                  <a:pt x="6883893" y="346080"/>
                  <a:pt x="6894479" y="705767"/>
                  <a:pt x="6891455" y="1051847"/>
                </a:cubicBezTo>
                <a:close/>
              </a:path>
            </a:pathLst>
          </a:custGeom>
          <a:solidFill>
            <a:srgbClr val="FFBF78"/>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D4A5"/>
              </a:solidFill>
              <a:latin typeface="Calibri" panose="020F0502020204030204"/>
              <a:cs typeface="Calibri"/>
            </a:endParaRPr>
          </a:p>
        </p:txBody>
      </p:sp>
      <p:grpSp>
        <p:nvGrpSpPr>
          <p:cNvPr id="26" name="Grupo 4">
            <a:extLst>
              <a:ext uri="{FF2B5EF4-FFF2-40B4-BE49-F238E27FC236}">
                <a16:creationId xmlns:a16="http://schemas.microsoft.com/office/drawing/2014/main" id="{D247C32E-05D5-589C-04B2-15DBA8ECA059}"/>
              </a:ext>
            </a:extLst>
          </p:cNvPr>
          <p:cNvGrpSpPr/>
          <p:nvPr/>
        </p:nvGrpSpPr>
        <p:grpSpPr>
          <a:xfrm>
            <a:off x="-1369391" y="2043403"/>
            <a:ext cx="1149120" cy="1149120"/>
            <a:chOff x="3177144" y="1346133"/>
            <a:chExt cx="820800" cy="820800"/>
          </a:xfrm>
        </p:grpSpPr>
        <p:sp>
          <p:nvSpPr>
            <p:cNvPr id="27" name="Elipse 26">
              <a:extLst>
                <a:ext uri="{FF2B5EF4-FFF2-40B4-BE49-F238E27FC236}">
                  <a16:creationId xmlns:a16="http://schemas.microsoft.com/office/drawing/2014/main" id="{7EAF7110-6C0C-293B-CDF9-781A627C4AC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8" name="Google Shape;13057;p104">
              <a:extLst>
                <a:ext uri="{FF2B5EF4-FFF2-40B4-BE49-F238E27FC236}">
                  <a16:creationId xmlns:a16="http://schemas.microsoft.com/office/drawing/2014/main" id="{36E40AA3-895F-FC7F-B520-B3E31D5F69D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29" name="Google Shape;13058;p104">
                <a:extLst>
                  <a:ext uri="{FF2B5EF4-FFF2-40B4-BE49-F238E27FC236}">
                    <a16:creationId xmlns:a16="http://schemas.microsoft.com/office/drawing/2014/main" id="{D2C91E7F-AD21-41A1-5DD5-AFD1B6D097D4}"/>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0" name="Google Shape;13059;p104">
                <a:extLst>
                  <a:ext uri="{FF2B5EF4-FFF2-40B4-BE49-F238E27FC236}">
                    <a16:creationId xmlns:a16="http://schemas.microsoft.com/office/drawing/2014/main" id="{788CDCC5-BFCE-C761-DAD2-DD0A8E00D3E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1" name="Google Shape;13060;p104">
                <a:extLst>
                  <a:ext uri="{FF2B5EF4-FFF2-40B4-BE49-F238E27FC236}">
                    <a16:creationId xmlns:a16="http://schemas.microsoft.com/office/drawing/2014/main" id="{17EC39D6-199C-6816-5E23-649BFA47193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2" name="Google Shape;13061;p104">
                <a:extLst>
                  <a:ext uri="{FF2B5EF4-FFF2-40B4-BE49-F238E27FC236}">
                    <a16:creationId xmlns:a16="http://schemas.microsoft.com/office/drawing/2014/main" id="{63F78111-935D-003D-0C54-176799C468B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3" name="Google Shape;13062;p104">
                <a:extLst>
                  <a:ext uri="{FF2B5EF4-FFF2-40B4-BE49-F238E27FC236}">
                    <a16:creationId xmlns:a16="http://schemas.microsoft.com/office/drawing/2014/main" id="{8C8AC91A-91A8-4BCA-7C96-AE056FC67C3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4" name="Google Shape;13063;p104">
                <a:extLst>
                  <a:ext uri="{FF2B5EF4-FFF2-40B4-BE49-F238E27FC236}">
                    <a16:creationId xmlns:a16="http://schemas.microsoft.com/office/drawing/2014/main" id="{C6DED241-3234-4E99-3F40-50F22EB71DA7}"/>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5" name="Google Shape;13064;p104">
                <a:extLst>
                  <a:ext uri="{FF2B5EF4-FFF2-40B4-BE49-F238E27FC236}">
                    <a16:creationId xmlns:a16="http://schemas.microsoft.com/office/drawing/2014/main" id="{3345438F-77BE-978E-C74A-E107E468758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6" name="Google Shape;13065;p104">
                <a:extLst>
                  <a:ext uri="{FF2B5EF4-FFF2-40B4-BE49-F238E27FC236}">
                    <a16:creationId xmlns:a16="http://schemas.microsoft.com/office/drawing/2014/main" id="{CF37C304-E953-9808-9C24-54B0BF49C65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7" name="Google Shape;13066;p104">
                <a:extLst>
                  <a:ext uri="{FF2B5EF4-FFF2-40B4-BE49-F238E27FC236}">
                    <a16:creationId xmlns:a16="http://schemas.microsoft.com/office/drawing/2014/main" id="{C952E950-F368-2E75-6425-1872655E437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8" name="Google Shape;13067;p104">
                <a:extLst>
                  <a:ext uri="{FF2B5EF4-FFF2-40B4-BE49-F238E27FC236}">
                    <a16:creationId xmlns:a16="http://schemas.microsoft.com/office/drawing/2014/main" id="{DF982B4A-3C56-0DB4-A668-97E2ED3F7198}"/>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1" name="Group 28">
            <a:extLst>
              <a:ext uri="{FF2B5EF4-FFF2-40B4-BE49-F238E27FC236}">
                <a16:creationId xmlns:a16="http://schemas.microsoft.com/office/drawing/2014/main" id="{1BA017A1-341E-82FF-B3E3-824DE5A87115}"/>
              </a:ext>
            </a:extLst>
          </p:cNvPr>
          <p:cNvGrpSpPr/>
          <p:nvPr/>
        </p:nvGrpSpPr>
        <p:grpSpPr>
          <a:xfrm>
            <a:off x="-1374047" y="594804"/>
            <a:ext cx="1149120" cy="1149120"/>
            <a:chOff x="738225" y="2745837"/>
            <a:chExt cx="861840" cy="861840"/>
          </a:xfrm>
        </p:grpSpPr>
        <p:sp>
          <p:nvSpPr>
            <p:cNvPr id="52" name="Elipse 18">
              <a:extLst>
                <a:ext uri="{FF2B5EF4-FFF2-40B4-BE49-F238E27FC236}">
                  <a16:creationId xmlns:a16="http://schemas.microsoft.com/office/drawing/2014/main" id="{64802A31-F084-3915-217A-2E39ED38A75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53" name="Google Shape;10593;p100">
              <a:extLst>
                <a:ext uri="{FF2B5EF4-FFF2-40B4-BE49-F238E27FC236}">
                  <a16:creationId xmlns:a16="http://schemas.microsoft.com/office/drawing/2014/main" id="{DBB5D3F8-481C-7126-82D1-6EE20F3D8A9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54" name="Google Shape;10594;p100">
                <a:extLst>
                  <a:ext uri="{FF2B5EF4-FFF2-40B4-BE49-F238E27FC236}">
                    <a16:creationId xmlns:a16="http://schemas.microsoft.com/office/drawing/2014/main" id="{0CFE6997-58A3-DEA2-3801-8045B1FCF59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5" name="Google Shape;10595;p100">
                <a:extLst>
                  <a:ext uri="{FF2B5EF4-FFF2-40B4-BE49-F238E27FC236}">
                    <a16:creationId xmlns:a16="http://schemas.microsoft.com/office/drawing/2014/main" id="{26F3D351-FCB2-529E-A70A-7883400F117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56" name="Imagen 54" descr="Imagen que contiene firmar, calle, palo, alimentos&#10;&#10;Descripción generada automáticamente">
            <a:hlinkClick r:id="rId3" action="ppaction://hlinksldjump"/>
            <a:extLst>
              <a:ext uri="{FF2B5EF4-FFF2-40B4-BE49-F238E27FC236}">
                <a16:creationId xmlns:a16="http://schemas.microsoft.com/office/drawing/2014/main" id="{A25DC43F-3733-9468-6481-B1308B8F5A06}"/>
              </a:ext>
            </a:extLst>
          </p:cNvPr>
          <p:cNvPicPr>
            <a:picLocks noChangeAspect="1"/>
          </p:cNvPicPr>
          <p:nvPr/>
        </p:nvPicPr>
        <p:blipFill>
          <a:blip r:embed="rId4">
            <a:biLevel thresh="25000"/>
            <a:extLst>
              <a:ext uri="{28A0092B-C50C-407E-A947-70E740481C1C}">
                <a14:useLocalDpi xmlns:a14="http://schemas.microsoft.com/office/drawing/2010/main" val="0"/>
              </a:ext>
            </a:extLst>
          </a:blip>
          <a:stretch>
            <a:fillRect/>
          </a:stretch>
        </p:blipFill>
        <p:spPr>
          <a:xfrm>
            <a:off x="370027" y="2365753"/>
            <a:ext cx="543104" cy="624569"/>
          </a:xfrm>
          <a:prstGeom prst="rect">
            <a:avLst/>
          </a:prstGeom>
        </p:spPr>
      </p:pic>
      <p:grpSp>
        <p:nvGrpSpPr>
          <p:cNvPr id="57" name="Grupo 2">
            <a:extLst>
              <a:ext uri="{FF2B5EF4-FFF2-40B4-BE49-F238E27FC236}">
                <a16:creationId xmlns:a16="http://schemas.microsoft.com/office/drawing/2014/main" id="{3CBC48B9-A5A7-8F48-6A9F-50DBA18B43AD}"/>
              </a:ext>
            </a:extLst>
          </p:cNvPr>
          <p:cNvGrpSpPr/>
          <p:nvPr/>
        </p:nvGrpSpPr>
        <p:grpSpPr>
          <a:xfrm>
            <a:off x="-1356251" y="3591787"/>
            <a:ext cx="1149120" cy="1149120"/>
            <a:chOff x="6056787" y="1346133"/>
            <a:chExt cx="820800" cy="820800"/>
          </a:xfrm>
        </p:grpSpPr>
        <p:sp>
          <p:nvSpPr>
            <p:cNvPr id="58" name="Elipse 22">
              <a:extLst>
                <a:ext uri="{FF2B5EF4-FFF2-40B4-BE49-F238E27FC236}">
                  <a16:creationId xmlns:a16="http://schemas.microsoft.com/office/drawing/2014/main" id="{25C69D07-9AEB-3D1D-31C5-9516C47F24C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59" name="Google Shape;9696;p98">
              <a:extLst>
                <a:ext uri="{FF2B5EF4-FFF2-40B4-BE49-F238E27FC236}">
                  <a16:creationId xmlns:a16="http://schemas.microsoft.com/office/drawing/2014/main" id="{8914838C-8836-A5A5-31CF-676530E353D6}"/>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62" name="Google Shape;9697;p98">
                <a:extLst>
                  <a:ext uri="{FF2B5EF4-FFF2-40B4-BE49-F238E27FC236}">
                    <a16:creationId xmlns:a16="http://schemas.microsoft.com/office/drawing/2014/main" id="{5B3DE2DB-E73D-901A-5C05-66FB59D2A6F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8" name="Google Shape;9698;p98">
                <a:extLst>
                  <a:ext uri="{FF2B5EF4-FFF2-40B4-BE49-F238E27FC236}">
                    <a16:creationId xmlns:a16="http://schemas.microsoft.com/office/drawing/2014/main" id="{7FF50DED-2C5F-6194-03A5-2AD5F919954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9" name="Google Shape;9699;p98">
                <a:extLst>
                  <a:ext uri="{FF2B5EF4-FFF2-40B4-BE49-F238E27FC236}">
                    <a16:creationId xmlns:a16="http://schemas.microsoft.com/office/drawing/2014/main" id="{753C86E5-FDB7-1F11-39EB-287BFEB0F02B}"/>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700;p98">
                <a:extLst>
                  <a:ext uri="{FF2B5EF4-FFF2-40B4-BE49-F238E27FC236}">
                    <a16:creationId xmlns:a16="http://schemas.microsoft.com/office/drawing/2014/main" id="{573D8751-624F-A4AA-5B64-40EC50A3F4C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701;p98">
                <a:extLst>
                  <a:ext uri="{FF2B5EF4-FFF2-40B4-BE49-F238E27FC236}">
                    <a16:creationId xmlns:a16="http://schemas.microsoft.com/office/drawing/2014/main" id="{D613F9C0-9407-4109-C984-F14A921C37E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2;p98">
                <a:extLst>
                  <a:ext uri="{FF2B5EF4-FFF2-40B4-BE49-F238E27FC236}">
                    <a16:creationId xmlns:a16="http://schemas.microsoft.com/office/drawing/2014/main" id="{00C18884-99F9-2992-779E-A16FBE61AF7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3" name="Grupo 30">
            <a:extLst>
              <a:ext uri="{FF2B5EF4-FFF2-40B4-BE49-F238E27FC236}">
                <a16:creationId xmlns:a16="http://schemas.microsoft.com/office/drawing/2014/main" id="{8C15F695-56A0-5414-9FA8-F83DBE59A593}"/>
              </a:ext>
            </a:extLst>
          </p:cNvPr>
          <p:cNvGrpSpPr/>
          <p:nvPr/>
        </p:nvGrpSpPr>
        <p:grpSpPr>
          <a:xfrm>
            <a:off x="1070091" y="6473967"/>
            <a:ext cx="1149120" cy="1149120"/>
            <a:chOff x="6950009" y="1346133"/>
            <a:chExt cx="820800" cy="820800"/>
          </a:xfrm>
        </p:grpSpPr>
        <p:sp>
          <p:nvSpPr>
            <p:cNvPr id="74" name="Elipse 31">
              <a:extLst>
                <a:ext uri="{FF2B5EF4-FFF2-40B4-BE49-F238E27FC236}">
                  <a16:creationId xmlns:a16="http://schemas.microsoft.com/office/drawing/2014/main" id="{9F4910C6-EC17-8E8A-D363-D80B1A1DC16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5" name="Google Shape;11123;p100">
              <a:hlinkClick r:id="rId5" action="ppaction://hlinksldjump"/>
              <a:extLst>
                <a:ext uri="{FF2B5EF4-FFF2-40B4-BE49-F238E27FC236}">
                  <a16:creationId xmlns:a16="http://schemas.microsoft.com/office/drawing/2014/main" id="{108B3D4D-C334-3271-6BF2-E2670576F2B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nvGrpSpPr>
          <p:cNvPr id="76" name="Grupo 33">
            <a:extLst>
              <a:ext uri="{FF2B5EF4-FFF2-40B4-BE49-F238E27FC236}">
                <a16:creationId xmlns:a16="http://schemas.microsoft.com/office/drawing/2014/main" id="{A8FC99EF-DFCF-72EB-3E0A-4948EB71EE1D}"/>
              </a:ext>
            </a:extLst>
          </p:cNvPr>
          <p:cNvGrpSpPr/>
          <p:nvPr/>
        </p:nvGrpSpPr>
        <p:grpSpPr>
          <a:xfrm>
            <a:off x="-1388925" y="7825803"/>
            <a:ext cx="1149120" cy="1149120"/>
            <a:chOff x="7758040" y="1346133"/>
            <a:chExt cx="820800" cy="820800"/>
          </a:xfrm>
        </p:grpSpPr>
        <p:sp>
          <p:nvSpPr>
            <p:cNvPr id="77" name="Elipse 34">
              <a:extLst>
                <a:ext uri="{FF2B5EF4-FFF2-40B4-BE49-F238E27FC236}">
                  <a16:creationId xmlns:a16="http://schemas.microsoft.com/office/drawing/2014/main" id="{3A918C85-2688-BACF-20AB-234E6A1D126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8" name="Google Shape;11363;p101">
              <a:extLst>
                <a:ext uri="{FF2B5EF4-FFF2-40B4-BE49-F238E27FC236}">
                  <a16:creationId xmlns:a16="http://schemas.microsoft.com/office/drawing/2014/main" id="{7A7DA967-160F-B19D-45AF-822BBCDD109E}"/>
                </a:ext>
              </a:extLst>
            </p:cNvPr>
            <p:cNvGrpSpPr/>
            <p:nvPr/>
          </p:nvGrpSpPr>
          <p:grpSpPr>
            <a:xfrm>
              <a:off x="7983029" y="1492343"/>
              <a:ext cx="370652" cy="473306"/>
              <a:chOff x="5353403" y="3785609"/>
              <a:chExt cx="277992" cy="354974"/>
            </a:xfrm>
            <a:solidFill>
              <a:schemeClr val="tx1"/>
            </a:solidFill>
            <a:scene3d>
              <a:camera prst="orthographicFront">
                <a:rot lat="0" lon="0" rev="0"/>
              </a:camera>
              <a:lightRig rig="glow" dir="t">
                <a:rot lat="0" lon="0" rev="4800000"/>
              </a:lightRig>
            </a:scene3d>
          </p:grpSpPr>
          <p:sp>
            <p:nvSpPr>
              <p:cNvPr id="79" name="Google Shape;11364;p101">
                <a:extLst>
                  <a:ext uri="{FF2B5EF4-FFF2-40B4-BE49-F238E27FC236}">
                    <a16:creationId xmlns:a16="http://schemas.microsoft.com/office/drawing/2014/main" id="{876965AC-A979-C714-34F7-C02047F5D04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0" name="Google Shape;11365;p101">
                <a:extLst>
                  <a:ext uri="{FF2B5EF4-FFF2-40B4-BE49-F238E27FC236}">
                    <a16:creationId xmlns:a16="http://schemas.microsoft.com/office/drawing/2014/main" id="{60D5A96D-6D22-96F6-65F3-12F1AF78D90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1" name="Google Shape;11366;p101">
                <a:extLst>
                  <a:ext uri="{FF2B5EF4-FFF2-40B4-BE49-F238E27FC236}">
                    <a16:creationId xmlns:a16="http://schemas.microsoft.com/office/drawing/2014/main" id="{5AFCEF10-EFB8-FED8-64F4-3922C50C2E1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7;p101">
                <a:extLst>
                  <a:ext uri="{FF2B5EF4-FFF2-40B4-BE49-F238E27FC236}">
                    <a16:creationId xmlns:a16="http://schemas.microsoft.com/office/drawing/2014/main" id="{4DD651F3-F898-43BE-0E1D-22655F19328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8;p101">
                <a:extLst>
                  <a:ext uri="{FF2B5EF4-FFF2-40B4-BE49-F238E27FC236}">
                    <a16:creationId xmlns:a16="http://schemas.microsoft.com/office/drawing/2014/main" id="{9F309324-0D43-BAA5-C0E7-1735380990F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9;p101">
                <a:extLst>
                  <a:ext uri="{FF2B5EF4-FFF2-40B4-BE49-F238E27FC236}">
                    <a16:creationId xmlns:a16="http://schemas.microsoft.com/office/drawing/2014/main" id="{81BF8E65-A7F4-53FD-C86F-70A35FD7C98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85" name="Imagen 42" descr="Imagen que contiene dibujo, luz, alimentos&#10;&#10;Descripción generada automáticamente">
            <a:hlinkClick r:id="rId6" action="ppaction://hlinksldjump"/>
            <a:extLst>
              <a:ext uri="{FF2B5EF4-FFF2-40B4-BE49-F238E27FC236}">
                <a16:creationId xmlns:a16="http://schemas.microsoft.com/office/drawing/2014/main" id="{B1784EA3-6D76-7E50-96AE-F8EE5B609570}"/>
              </a:ext>
            </a:extLst>
          </p:cNvPr>
          <p:cNvPicPr>
            <a:picLocks noChangeAspect="1"/>
          </p:cNvPicPr>
          <p:nvPr/>
        </p:nvPicPr>
        <p:blipFill>
          <a:blip r:embed="rId7">
            <a:biLevel thresh="25000"/>
            <a:extLst>
              <a:ext uri="{28A0092B-C50C-407E-A947-70E740481C1C}">
                <a14:useLocalDpi xmlns:a14="http://schemas.microsoft.com/office/drawing/2010/main" val="0"/>
              </a:ext>
            </a:extLst>
          </a:blip>
          <a:stretch>
            <a:fillRect/>
          </a:stretch>
        </p:blipFill>
        <p:spPr>
          <a:xfrm>
            <a:off x="310884" y="3843135"/>
            <a:ext cx="690517" cy="690517"/>
          </a:xfrm>
          <a:prstGeom prst="rect">
            <a:avLst/>
          </a:prstGeom>
        </p:spPr>
      </p:pic>
      <p:pic>
        <p:nvPicPr>
          <p:cNvPr id="86" name="Imagen 43" descr="Imagen que contiene Icono&#10;&#10;Descripción generada automáticamente">
            <a:hlinkClick r:id="rId8" action="ppaction://hlinksldjump"/>
            <a:extLst>
              <a:ext uri="{FF2B5EF4-FFF2-40B4-BE49-F238E27FC236}">
                <a16:creationId xmlns:a16="http://schemas.microsoft.com/office/drawing/2014/main" id="{53DD08EC-F26A-EE82-BDAA-7EAE59E03979}"/>
              </a:ext>
            </a:extLst>
          </p:cNvPr>
          <p:cNvPicPr>
            <a:picLocks noChangeAspect="1"/>
          </p:cNvPicPr>
          <p:nvPr/>
        </p:nvPicPr>
        <p:blipFill>
          <a:blip r:embed="rId9">
            <a:biLevel thresh="25000"/>
            <a:extLst>
              <a:ext uri="{28A0092B-C50C-407E-A947-70E740481C1C}">
                <a14:useLocalDpi xmlns:a14="http://schemas.microsoft.com/office/drawing/2010/main" val="0"/>
              </a:ext>
            </a:extLst>
          </a:blip>
          <a:stretch>
            <a:fillRect/>
          </a:stretch>
        </p:blipFill>
        <p:spPr>
          <a:xfrm>
            <a:off x="-1144461" y="6778915"/>
            <a:ext cx="647844" cy="539224"/>
          </a:xfrm>
          <a:prstGeom prst="rect">
            <a:avLst/>
          </a:prstGeom>
        </p:spPr>
      </p:pic>
      <p:pic>
        <p:nvPicPr>
          <p:cNvPr id="87" name="Imagen 44" descr="Icono&#10;&#10;Descripción generada automáticamente">
            <a:hlinkClick r:id="rId10" action="ppaction://hlinksldjump"/>
            <a:extLst>
              <a:ext uri="{FF2B5EF4-FFF2-40B4-BE49-F238E27FC236}">
                <a16:creationId xmlns:a16="http://schemas.microsoft.com/office/drawing/2014/main" id="{06505089-D025-94CE-74C7-196C71C4ADA0}"/>
              </a:ext>
            </a:extLst>
          </p:cNvPr>
          <p:cNvPicPr>
            <a:picLocks noChangeAspect="1"/>
          </p:cNvPicPr>
          <p:nvPr/>
        </p:nvPicPr>
        <p:blipFill>
          <a:blip r:embed="rId11">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grpSp>
        <p:nvGrpSpPr>
          <p:cNvPr id="88" name="Grupo 45">
            <a:extLst>
              <a:ext uri="{FF2B5EF4-FFF2-40B4-BE49-F238E27FC236}">
                <a16:creationId xmlns:a16="http://schemas.microsoft.com/office/drawing/2014/main" id="{CE81F578-6DEC-6726-08FD-9A10A4769F8A}"/>
              </a:ext>
            </a:extLst>
          </p:cNvPr>
          <p:cNvGrpSpPr/>
          <p:nvPr/>
        </p:nvGrpSpPr>
        <p:grpSpPr>
          <a:xfrm>
            <a:off x="-1395099" y="5016444"/>
            <a:ext cx="1149120" cy="1149120"/>
            <a:chOff x="-1026884" y="3852288"/>
            <a:chExt cx="861840" cy="861840"/>
          </a:xfrm>
        </p:grpSpPr>
        <p:sp>
          <p:nvSpPr>
            <p:cNvPr id="89" name="Elipse 46">
              <a:extLst>
                <a:ext uri="{FF2B5EF4-FFF2-40B4-BE49-F238E27FC236}">
                  <a16:creationId xmlns:a16="http://schemas.microsoft.com/office/drawing/2014/main" id="{4335571E-066C-FB64-CA1F-D776992DD6D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0" name="Google Shape;11648;p101">
              <a:extLst>
                <a:ext uri="{FF2B5EF4-FFF2-40B4-BE49-F238E27FC236}">
                  <a16:creationId xmlns:a16="http://schemas.microsoft.com/office/drawing/2014/main" id="{B0FE4070-9951-AF34-8982-58BED5D45D1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 useBgFill="1">
        <p:nvSpPr>
          <p:cNvPr id="91" name="Google Shape;11648;p101">
            <a:hlinkClick r:id="rId12" action="ppaction://hlinksldjump"/>
            <a:extLst>
              <a:ext uri="{FF2B5EF4-FFF2-40B4-BE49-F238E27FC236}">
                <a16:creationId xmlns:a16="http://schemas.microsoft.com/office/drawing/2014/main" id="{C02B4D74-0CBF-61CF-B19E-E3D8C646CC48}"/>
              </a:ext>
            </a:extLst>
          </p:cNvPr>
          <p:cNvSpPr/>
          <p:nvPr/>
        </p:nvSpPr>
        <p:spPr>
          <a:xfrm>
            <a:off x="302501" y="52536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92" name="Imagen 173" descr="Icono&#10;&#10;Descripción generada automáticamente">
            <a:hlinkClick r:id="rId13" action="ppaction://hlinksldjump"/>
            <a:extLst>
              <a:ext uri="{FF2B5EF4-FFF2-40B4-BE49-F238E27FC236}">
                <a16:creationId xmlns:a16="http://schemas.microsoft.com/office/drawing/2014/main" id="{AFC04B46-C45A-A3E8-5510-4E338AC16171}"/>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327365" y="909102"/>
            <a:ext cx="620691" cy="527585"/>
          </a:xfrm>
          <a:prstGeom prst="rect">
            <a:avLst/>
          </a:prstGeom>
        </p:spPr>
      </p:pic>
      <p:sp>
        <p:nvSpPr>
          <p:cNvPr id="2" name="Complejidades">
            <a:extLst>
              <a:ext uri="{FF2B5EF4-FFF2-40B4-BE49-F238E27FC236}">
                <a16:creationId xmlns:a16="http://schemas.microsoft.com/office/drawing/2014/main" id="{423CD0A8-AF0C-80C4-3A7E-FB9A44C6C6A3}"/>
              </a:ext>
            </a:extLst>
          </p:cNvPr>
          <p:cNvSpPr/>
          <p:nvPr/>
        </p:nvSpPr>
        <p:spPr>
          <a:xfrm>
            <a:off x="2138601" y="6823569"/>
            <a:ext cx="2357840" cy="466065"/>
          </a:xfrm>
          <a:prstGeom prst="rect">
            <a:avLst/>
          </a:prstGeom>
          <a:solidFill>
            <a:srgbClr val="FFBF7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hlinkClick r:id="rId15" action="ppaction://hlinksldjump">
                  <a:extLst>
                    <a:ext uri="{A12FA001-AC4F-418D-AE19-62706E023703}">
                      <ahyp:hlinkClr xmlns:ahyp="http://schemas.microsoft.com/office/drawing/2018/hyperlinkcolor" val="tx"/>
                    </a:ext>
                  </a:extLst>
                </a:hlinkClick>
              </a:rPr>
              <a:t>ÉNFASIS</a:t>
            </a:r>
            <a:endParaRPr lang="es-MX" sz="1540" dirty="0">
              <a:solidFill>
                <a:schemeClr val="tx1"/>
              </a:solidFill>
              <a:latin typeface="Work Sans ExtraBold" panose="020B0604020202020204" pitchFamily="2" charset="0"/>
              <a:cs typeface="Poppins Black" panose="00000A00000000000000" pitchFamily="2" charset="0"/>
            </a:endParaRPr>
          </a:p>
        </p:txBody>
      </p:sp>
    </p:spTree>
    <p:extLst>
      <p:ext uri="{BB962C8B-B14F-4D97-AF65-F5344CB8AC3E}">
        <p14:creationId xmlns:p14="http://schemas.microsoft.com/office/powerpoint/2010/main" val="20131338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6" name="Imagen 54" descr="Imagen que contiene firmar, calle, palo, alimentos&#10;&#10;Descripción generada automáticamente">
            <a:hlinkClick r:id="rId2" action="ppaction://hlinksldjump"/>
            <a:extLst>
              <a:ext uri="{FF2B5EF4-FFF2-40B4-BE49-F238E27FC236}">
                <a16:creationId xmlns:a16="http://schemas.microsoft.com/office/drawing/2014/main" id="{A25DC43F-3733-9468-6481-B1308B8F5A06}"/>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370027" y="2365753"/>
            <a:ext cx="543104" cy="624569"/>
          </a:xfrm>
          <a:prstGeom prst="rect">
            <a:avLst/>
          </a:prstGeom>
        </p:spPr>
      </p:pic>
      <p:grpSp>
        <p:nvGrpSpPr>
          <p:cNvPr id="73" name="Grupo 30">
            <a:extLst>
              <a:ext uri="{FF2B5EF4-FFF2-40B4-BE49-F238E27FC236}">
                <a16:creationId xmlns:a16="http://schemas.microsoft.com/office/drawing/2014/main" id="{8C15F695-56A0-5414-9FA8-F83DBE59A593}"/>
              </a:ext>
            </a:extLst>
          </p:cNvPr>
          <p:cNvGrpSpPr/>
          <p:nvPr/>
        </p:nvGrpSpPr>
        <p:grpSpPr>
          <a:xfrm>
            <a:off x="1070091" y="6473967"/>
            <a:ext cx="1149120" cy="1149120"/>
            <a:chOff x="6950009" y="1346133"/>
            <a:chExt cx="820800" cy="820800"/>
          </a:xfrm>
        </p:grpSpPr>
        <p:sp>
          <p:nvSpPr>
            <p:cNvPr id="74" name="Elipse 31">
              <a:extLst>
                <a:ext uri="{FF2B5EF4-FFF2-40B4-BE49-F238E27FC236}">
                  <a16:creationId xmlns:a16="http://schemas.microsoft.com/office/drawing/2014/main" id="{9F4910C6-EC17-8E8A-D363-D80B1A1DC16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5" name="Google Shape;11123;p100">
              <a:hlinkClick r:id="rId4" action="ppaction://hlinksldjump"/>
              <a:extLst>
                <a:ext uri="{FF2B5EF4-FFF2-40B4-BE49-F238E27FC236}">
                  <a16:creationId xmlns:a16="http://schemas.microsoft.com/office/drawing/2014/main" id="{108B3D4D-C334-3271-6BF2-E2670576F2B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pic>
        <p:nvPicPr>
          <p:cNvPr id="85" name="Imagen 42" descr="Imagen que contiene dibujo, luz, alimentos&#10;&#10;Descripción generada automáticamente">
            <a:hlinkClick r:id="rId5" action="ppaction://hlinksldjump"/>
            <a:extLst>
              <a:ext uri="{FF2B5EF4-FFF2-40B4-BE49-F238E27FC236}">
                <a16:creationId xmlns:a16="http://schemas.microsoft.com/office/drawing/2014/main" id="{B1784EA3-6D76-7E50-96AE-F8EE5B609570}"/>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310884" y="3843135"/>
            <a:ext cx="690517" cy="690517"/>
          </a:xfrm>
          <a:prstGeom prst="rect">
            <a:avLst/>
          </a:prstGeom>
        </p:spPr>
      </p:pic>
      <p:pic>
        <p:nvPicPr>
          <p:cNvPr id="86" name="Imagen 43" descr="Imagen que contiene Icono&#10;&#10;Descripción generada automáticamente">
            <a:hlinkClick r:id="rId7" action="ppaction://hlinksldjump"/>
            <a:extLst>
              <a:ext uri="{FF2B5EF4-FFF2-40B4-BE49-F238E27FC236}">
                <a16:creationId xmlns:a16="http://schemas.microsoft.com/office/drawing/2014/main" id="{53DD08EC-F26A-EE82-BDAA-7EAE59E03979}"/>
              </a:ext>
            </a:extLst>
          </p:cNvPr>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1144461" y="6778915"/>
            <a:ext cx="647844" cy="539224"/>
          </a:xfrm>
          <a:prstGeom prst="rect">
            <a:avLst/>
          </a:prstGeom>
        </p:spPr>
      </p:pic>
      <p:pic>
        <p:nvPicPr>
          <p:cNvPr id="87" name="Imagen 44" descr="Icono&#10;&#10;Descripción generada automáticamente">
            <a:hlinkClick r:id="rId9" action="ppaction://hlinksldjump"/>
            <a:extLst>
              <a:ext uri="{FF2B5EF4-FFF2-40B4-BE49-F238E27FC236}">
                <a16:creationId xmlns:a16="http://schemas.microsoft.com/office/drawing/2014/main" id="{06505089-D025-94CE-74C7-196C71C4ADA0}"/>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91" name="Google Shape;11648;p101">
            <a:hlinkClick r:id="rId11" action="ppaction://hlinksldjump"/>
            <a:extLst>
              <a:ext uri="{FF2B5EF4-FFF2-40B4-BE49-F238E27FC236}">
                <a16:creationId xmlns:a16="http://schemas.microsoft.com/office/drawing/2014/main" id="{C02B4D74-0CBF-61CF-B19E-E3D8C646CC48}"/>
              </a:ext>
            </a:extLst>
          </p:cNvPr>
          <p:cNvSpPr/>
          <p:nvPr/>
        </p:nvSpPr>
        <p:spPr>
          <a:xfrm>
            <a:off x="302501" y="52536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92" name="Imagen 173" descr="Icono&#10;&#10;Descripción generada automáticamente">
            <a:hlinkClick r:id="rId12" action="ppaction://hlinksldjump"/>
            <a:extLst>
              <a:ext uri="{FF2B5EF4-FFF2-40B4-BE49-F238E27FC236}">
                <a16:creationId xmlns:a16="http://schemas.microsoft.com/office/drawing/2014/main" id="{AFC04B46-C45A-A3E8-5510-4E338AC16171}"/>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327365" y="909102"/>
            <a:ext cx="620691" cy="527585"/>
          </a:xfrm>
          <a:prstGeom prst="rect">
            <a:avLst/>
          </a:prstGeom>
        </p:spPr>
      </p:pic>
      <p:graphicFrame>
        <p:nvGraphicFramePr>
          <p:cNvPr id="2" name="Google Shape;488;p26">
            <a:extLst>
              <a:ext uri="{FF2B5EF4-FFF2-40B4-BE49-F238E27FC236}">
                <a16:creationId xmlns:a16="http://schemas.microsoft.com/office/drawing/2014/main" id="{64B9EEBB-6F6B-CD4C-A91F-4BC6FEAE781A}"/>
              </a:ext>
            </a:extLst>
          </p:cNvPr>
          <p:cNvGraphicFramePr/>
          <p:nvPr>
            <p:extLst>
              <p:ext uri="{D42A27DB-BD31-4B8C-83A1-F6EECF244321}">
                <p14:modId xmlns:p14="http://schemas.microsoft.com/office/powerpoint/2010/main" val="4207647475"/>
              </p:ext>
            </p:extLst>
          </p:nvPr>
        </p:nvGraphicFramePr>
        <p:xfrm>
          <a:off x="3289301" y="1143000"/>
          <a:ext cx="12358092" cy="7357559"/>
        </p:xfrm>
        <a:graphic>
          <a:graphicData uri="http://schemas.openxmlformats.org/drawingml/2006/table">
            <a:tbl>
              <a:tblPr>
                <a:noFill/>
              </a:tblPr>
              <a:tblGrid>
                <a:gridCol w="5663589">
                  <a:extLst>
                    <a:ext uri="{9D8B030D-6E8A-4147-A177-3AD203B41FA5}">
                      <a16:colId xmlns:a16="http://schemas.microsoft.com/office/drawing/2014/main" val="20000"/>
                    </a:ext>
                  </a:extLst>
                </a:gridCol>
                <a:gridCol w="1488009">
                  <a:extLst>
                    <a:ext uri="{9D8B030D-6E8A-4147-A177-3AD203B41FA5}">
                      <a16:colId xmlns:a16="http://schemas.microsoft.com/office/drawing/2014/main" val="20001"/>
                    </a:ext>
                  </a:extLst>
                </a:gridCol>
                <a:gridCol w="1735498">
                  <a:extLst>
                    <a:ext uri="{9D8B030D-6E8A-4147-A177-3AD203B41FA5}">
                      <a16:colId xmlns:a16="http://schemas.microsoft.com/office/drawing/2014/main" val="20002"/>
                    </a:ext>
                  </a:extLst>
                </a:gridCol>
                <a:gridCol w="1735498">
                  <a:extLst>
                    <a:ext uri="{9D8B030D-6E8A-4147-A177-3AD203B41FA5}">
                      <a16:colId xmlns:a16="http://schemas.microsoft.com/office/drawing/2014/main" val="307942478"/>
                    </a:ext>
                  </a:extLst>
                </a:gridCol>
                <a:gridCol w="1735498">
                  <a:extLst>
                    <a:ext uri="{9D8B030D-6E8A-4147-A177-3AD203B41FA5}">
                      <a16:colId xmlns:a16="http://schemas.microsoft.com/office/drawing/2014/main" val="438214086"/>
                    </a:ext>
                  </a:extLst>
                </a:gridCol>
              </a:tblGrid>
              <a:tr h="511549">
                <a:tc>
                  <a:txBody>
                    <a:bodyPr/>
                    <a:lstStyle/>
                    <a:p>
                      <a:pPr marL="0" lvl="0" indent="0" algn="ctr" rtl="0">
                        <a:spcBef>
                          <a:spcPts val="0"/>
                        </a:spcBef>
                        <a:spcAft>
                          <a:spcPts val="0"/>
                        </a:spcAft>
                        <a:buNone/>
                      </a:pPr>
                      <a:endParaRPr lang="es-CO"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dirty="0">
                          <a:solidFill>
                            <a:schemeClr val="tx1"/>
                          </a:solidFill>
                          <a:latin typeface="Poppins" panose="00000500000000000000" pitchFamily="2" charset="0"/>
                          <a:ea typeface="Roboto"/>
                          <a:cs typeface="Poppins" panose="00000500000000000000" pitchFamily="2" charset="0"/>
                          <a:sym typeface="Roboto"/>
                        </a:rPr>
                        <a:t>Ambiental</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1200" b="1" dirty="0">
                          <a:solidFill>
                            <a:schemeClr val="tx1"/>
                          </a:solidFill>
                          <a:latin typeface="Poppins" panose="00000500000000000000" pitchFamily="2" charset="0"/>
                          <a:ea typeface="Roboto"/>
                          <a:cs typeface="Poppins" panose="00000500000000000000" pitchFamily="2" charset="0"/>
                          <a:sym typeface="Roboto"/>
                        </a:rPr>
                        <a:t>Social</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1" dirty="0">
                          <a:solidFill>
                            <a:schemeClr val="tx1"/>
                          </a:solidFill>
                          <a:latin typeface="Poppins" panose="00000500000000000000" pitchFamily="2" charset="0"/>
                          <a:ea typeface="Roboto"/>
                          <a:cs typeface="Poppins" panose="00000500000000000000" pitchFamily="2" charset="0"/>
                          <a:sym typeface="Roboto"/>
                        </a:rPr>
                        <a:t>Técnico</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1" dirty="0">
                          <a:solidFill>
                            <a:schemeClr val="tx1"/>
                          </a:solidFill>
                          <a:latin typeface="Poppins" panose="00000500000000000000" pitchFamily="2" charset="0"/>
                          <a:ea typeface="Roboto"/>
                          <a:cs typeface="Poppins" panose="00000500000000000000" pitchFamily="2" charset="0"/>
                          <a:sym typeface="Roboto"/>
                        </a:rPr>
                        <a:t>Gobernanza</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0000"/>
                  </a:ext>
                </a:extLst>
              </a:tr>
              <a:tr h="401059">
                <a:tc>
                  <a:txBody>
                    <a:bodyPr/>
                    <a:lstStyle/>
                    <a:p>
                      <a:pPr algn="l" fontAlgn="b"/>
                      <a:r>
                        <a:rPr lang="es-MX" sz="1400" b="0" i="0" u="none" strike="noStrike">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Empoderamiento femenino desde los negocios verdes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196"/>
                      </a:srgbClr>
                    </a:solidFill>
                  </a:tcPr>
                </a:tc>
                <a:extLst>
                  <a:ext uri="{0D108BD9-81ED-4DB2-BD59-A6C34878D82A}">
                    <a16:rowId xmlns:a16="http://schemas.microsoft.com/office/drawing/2014/main" val="10001"/>
                  </a:ext>
                </a:extLst>
              </a:tr>
              <a:tr h="401059">
                <a:tc>
                  <a:txBody>
                    <a:bodyPr/>
                    <a:lstStyle/>
                    <a:p>
                      <a:pPr algn="l" fontAlgn="b"/>
                      <a:r>
                        <a:rPr lang="es-MX" sz="1400" b="0" i="0" u="none" strike="noStrike">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Protectores de la seguridad vial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401059">
                <a:tc>
                  <a:txBody>
                    <a:bodyPr/>
                    <a:lstStyle/>
                    <a:p>
                      <a:pPr algn="l" fontAlgn="b"/>
                      <a:r>
                        <a:rPr lang="es-CO" sz="1400" b="0" i="0" u="none" strike="noStrike">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Taller escuelas verdes: Sembrando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2068653085"/>
                  </a:ext>
                </a:extLst>
              </a:tr>
              <a:tr h="401059">
                <a:tc>
                  <a:txBody>
                    <a:bodyPr/>
                    <a:lstStyle/>
                    <a:p>
                      <a:pPr algn="l" fontAlgn="b"/>
                      <a:r>
                        <a:rPr lang="es-CO" sz="1400" b="0" i="0" u="none" strike="noStrike">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Taller de escenarios prospectivos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133669655"/>
                  </a:ext>
                </a:extLst>
              </a:tr>
              <a:tr h="401059">
                <a:tc>
                  <a:txBody>
                    <a:bodyPr/>
                    <a:lstStyle/>
                    <a:p>
                      <a:pPr algn="l" fontAlgn="b"/>
                      <a:r>
                        <a:rPr lang="es-MX" sz="1400" b="0" i="0" u="none" strike="noStrike">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Capacitación en reconocimiento patrimonial y mediación comunitaria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4182677931"/>
                  </a:ext>
                </a:extLst>
              </a:tr>
              <a:tr h="401059">
                <a:tc>
                  <a:txBody>
                    <a:bodyPr/>
                    <a:lstStyle/>
                    <a:p>
                      <a:pPr algn="l" fontAlgn="b"/>
                      <a:r>
                        <a:rPr lang="es-CO" sz="1400" b="0" i="0" u="none" strike="noStrike">
                          <a:solidFill>
                            <a:schemeClr val="tx1"/>
                          </a:solidFill>
                          <a:effectLst/>
                          <a:latin typeface="Work Sans" pitchFamily="2" charset="0"/>
                          <a:hlinkClick r:id="rId19" action="ppaction://hlinksldjump">
                            <a:extLst>
                              <a:ext uri="{A12FA001-AC4F-418D-AE19-62706E023703}">
                                <ahyp:hlinkClr xmlns:ahyp="http://schemas.microsoft.com/office/drawing/2018/hyperlinkcolor" val="tx"/>
                              </a:ext>
                            </a:extLst>
                          </a:hlinkClick>
                        </a:rPr>
                        <a:t>Seguimiento de efectividad de actividades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42048486"/>
                  </a:ext>
                </a:extLst>
              </a:tr>
              <a:tr h="401059">
                <a:tc>
                  <a:txBody>
                    <a:bodyPr/>
                    <a:lstStyle/>
                    <a:p>
                      <a:pPr algn="l" fontAlgn="b"/>
                      <a:r>
                        <a:rPr lang="es-MX" sz="1400" b="0" i="0" u="none" strike="noStrike">
                          <a:solidFill>
                            <a:schemeClr val="tx1"/>
                          </a:solidFill>
                          <a:effectLst/>
                          <a:latin typeface="Work Sans" pitchFamily="2" charset="0"/>
                          <a:hlinkClick r:id="rId20" action="ppaction://hlinksldjump">
                            <a:extLst>
                              <a:ext uri="{A12FA001-AC4F-418D-AE19-62706E023703}">
                                <ahyp:hlinkClr xmlns:ahyp="http://schemas.microsoft.com/office/drawing/2018/hyperlinkcolor" val="tx"/>
                              </a:ext>
                            </a:extLst>
                          </a:hlinkClick>
                        </a:rPr>
                        <a:t>Recorramos el área de influencia del proyecto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3793999312"/>
                  </a:ext>
                </a:extLst>
              </a:tr>
              <a:tr h="401059">
                <a:tc>
                  <a:txBody>
                    <a:bodyPr/>
                    <a:lstStyle/>
                    <a:p>
                      <a:pPr algn="l" fontAlgn="b"/>
                      <a:r>
                        <a:rPr lang="es-CO" sz="1400" b="0" i="0" u="none" strike="noStrike">
                          <a:solidFill>
                            <a:schemeClr val="tx1"/>
                          </a:solidFill>
                          <a:effectLst/>
                          <a:latin typeface="Work Sans" pitchFamily="2" charset="0"/>
                          <a:hlinkClick r:id="rId21" action="ppaction://hlinksldjump">
                            <a:extLst>
                              <a:ext uri="{A12FA001-AC4F-418D-AE19-62706E023703}">
                                <ahyp:hlinkClr xmlns:ahyp="http://schemas.microsoft.com/office/drawing/2018/hyperlinkcolor" val="tx"/>
                              </a:ext>
                            </a:extLst>
                          </a:hlinkClick>
                        </a:rPr>
                        <a:t>Todos somos un equipo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10236235"/>
                  </a:ext>
                </a:extLst>
              </a:tr>
              <a:tr h="401059">
                <a:tc>
                  <a:txBody>
                    <a:bodyPr/>
                    <a:lstStyle/>
                    <a:p>
                      <a:pPr algn="l" fontAlgn="b"/>
                      <a:r>
                        <a:rPr lang="es-MX" sz="1400" b="0" i="0" u="none" strike="noStrike">
                          <a:solidFill>
                            <a:schemeClr val="tx1"/>
                          </a:solidFill>
                          <a:effectLst/>
                          <a:latin typeface="Work Sans" pitchFamily="2" charset="0"/>
                          <a:hlinkClick r:id="rId22" action="ppaction://hlinksldjump">
                            <a:extLst>
                              <a:ext uri="{A12FA001-AC4F-418D-AE19-62706E023703}">
                                <ahyp:hlinkClr xmlns:ahyp="http://schemas.microsoft.com/office/drawing/2018/hyperlinkcolor" val="tx"/>
                              </a:ext>
                            </a:extLst>
                          </a:hlinkClick>
                        </a:rPr>
                        <a:t>Pasa la voz y muévete seguro con INVÍAS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1771627172"/>
                  </a:ext>
                </a:extLst>
              </a:tr>
              <a:tr h="401059">
                <a:tc>
                  <a:txBody>
                    <a:bodyPr/>
                    <a:lstStyle/>
                    <a:p>
                      <a:pPr algn="l" fontAlgn="b"/>
                      <a:r>
                        <a:rPr lang="es-CO" sz="1400" b="0" i="0" u="none" strike="noStrike">
                          <a:solidFill>
                            <a:schemeClr val="tx1"/>
                          </a:solidFill>
                          <a:effectLst/>
                          <a:latin typeface="Work Sans" pitchFamily="2" charset="0"/>
                          <a:hlinkClick r:id="rId23" action="ppaction://hlinksldjump">
                            <a:extLst>
                              <a:ext uri="{A12FA001-AC4F-418D-AE19-62706E023703}">
                                <ahyp:hlinkClr xmlns:ahyp="http://schemas.microsoft.com/office/drawing/2018/hyperlinkcolor" val="tx"/>
                              </a:ext>
                            </a:extLst>
                          </a:hlinkClick>
                        </a:rPr>
                        <a:t>Clasificados de obra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960706219"/>
                  </a:ext>
                </a:extLst>
              </a:tr>
              <a:tr h="401059">
                <a:tc>
                  <a:txBody>
                    <a:bodyPr/>
                    <a:lstStyle/>
                    <a:p>
                      <a:pPr algn="l" fontAlgn="b"/>
                      <a:r>
                        <a:rPr lang="es-MX" sz="1400" b="0" i="0" u="none" strike="noStrike">
                          <a:solidFill>
                            <a:schemeClr val="tx1"/>
                          </a:solidFill>
                          <a:effectLst/>
                          <a:latin typeface="Work Sans" pitchFamily="2" charset="0"/>
                          <a:hlinkClick r:id="rId24" action="ppaction://hlinksldjump">
                            <a:extLst>
                              <a:ext uri="{A12FA001-AC4F-418D-AE19-62706E023703}">
                                <ahyp:hlinkClr xmlns:ahyp="http://schemas.microsoft.com/office/drawing/2018/hyperlinkcolor" val="tx"/>
                              </a:ext>
                            </a:extLst>
                          </a:hlinkClick>
                        </a:rPr>
                        <a:t>Protocolo de identificación, caracterización y manejo de partes interesadas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3906036837"/>
                  </a:ext>
                </a:extLst>
              </a:tr>
              <a:tr h="401059">
                <a:tc>
                  <a:txBody>
                    <a:bodyPr/>
                    <a:lstStyle/>
                    <a:p>
                      <a:pPr algn="l" fontAlgn="b"/>
                      <a:r>
                        <a:rPr lang="es-CO" sz="1400" b="0" i="0" u="none" strike="noStrike">
                          <a:solidFill>
                            <a:schemeClr val="tx1"/>
                          </a:solidFill>
                          <a:effectLst/>
                          <a:latin typeface="Work Sans" pitchFamily="2" charset="0"/>
                          <a:hlinkClick r:id="rId25" action="ppaction://hlinksldjump">
                            <a:extLst>
                              <a:ext uri="{A12FA001-AC4F-418D-AE19-62706E023703}">
                                <ahyp:hlinkClr xmlns:ahyp="http://schemas.microsoft.com/office/drawing/2018/hyperlinkcolor" val="tx"/>
                              </a:ext>
                            </a:extLst>
                          </a:hlinkClick>
                        </a:rPr>
                        <a:t>Protocolo de acercamiento a grupos o minorías étnicas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175457552"/>
                  </a:ext>
                </a:extLst>
              </a:tr>
              <a:tr h="401059">
                <a:tc>
                  <a:txBody>
                    <a:bodyPr/>
                    <a:lstStyle/>
                    <a:p>
                      <a:pPr algn="l" fontAlgn="b"/>
                      <a:r>
                        <a:rPr lang="es-MX" sz="1400" b="0" i="0" u="none" strike="noStrike">
                          <a:solidFill>
                            <a:schemeClr val="tx1"/>
                          </a:solidFill>
                          <a:effectLst/>
                          <a:latin typeface="Work Sans" pitchFamily="2" charset="0"/>
                          <a:hlinkClick r:id="rId26" action="ppaction://hlinksldjump">
                            <a:extLst>
                              <a:ext uri="{A12FA001-AC4F-418D-AE19-62706E023703}">
                                <ahyp:hlinkClr xmlns:ahyp="http://schemas.microsoft.com/office/drawing/2018/hyperlinkcolor" val="tx"/>
                              </a:ext>
                            </a:extLst>
                          </a:hlinkClick>
                        </a:rPr>
                        <a:t>Protocolo de interlocución con los actores del AI</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extLst>
                  <a:ext uri="{0D108BD9-81ED-4DB2-BD59-A6C34878D82A}">
                    <a16:rowId xmlns:a16="http://schemas.microsoft.com/office/drawing/2014/main" val="12968174"/>
                  </a:ext>
                </a:extLst>
              </a:tr>
              <a:tr h="401059">
                <a:tc>
                  <a:txBody>
                    <a:bodyPr/>
                    <a:lstStyle/>
                    <a:p>
                      <a:pPr algn="l" fontAlgn="b"/>
                      <a:r>
                        <a:rPr lang="es-MX" sz="1400" b="0" i="0" u="none" strike="noStrike">
                          <a:solidFill>
                            <a:schemeClr val="tx1"/>
                          </a:solidFill>
                          <a:effectLst/>
                          <a:latin typeface="Work Sans" pitchFamily="2" charset="0"/>
                          <a:hlinkClick r:id="rId27" action="ppaction://hlinksldjump">
                            <a:extLst>
                              <a:ext uri="{A12FA001-AC4F-418D-AE19-62706E023703}">
                                <ahyp:hlinkClr xmlns:ahyp="http://schemas.microsoft.com/office/drawing/2018/hyperlinkcolor" val="tx"/>
                              </a:ext>
                            </a:extLst>
                          </a:hlinkClick>
                        </a:rPr>
                        <a:t>Guía de manejo de los medios de comunicación local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766469488"/>
                  </a:ext>
                </a:extLst>
              </a:tr>
              <a:tr h="401059">
                <a:tc>
                  <a:txBody>
                    <a:bodyPr/>
                    <a:lstStyle/>
                    <a:p>
                      <a:pPr algn="l" fontAlgn="b"/>
                      <a:r>
                        <a:rPr lang="es-MX" sz="1400" b="0" i="0" u="none" strike="noStrike">
                          <a:solidFill>
                            <a:schemeClr val="tx1"/>
                          </a:solidFill>
                          <a:effectLst/>
                          <a:latin typeface="Work Sans" pitchFamily="2" charset="0"/>
                          <a:hlinkClick r:id="rId28" action="ppaction://hlinksldjump">
                            <a:extLst>
                              <a:ext uri="{A12FA001-AC4F-418D-AE19-62706E023703}">
                                <ahyp:hlinkClr xmlns:ahyp="http://schemas.microsoft.com/office/drawing/2018/hyperlinkcolor" val="tx"/>
                              </a:ext>
                            </a:extLst>
                          </a:hlinkClick>
                        </a:rPr>
                        <a:t>Contratación de mano de obra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DFBB"/>
                    </a:solidFill>
                  </a:tcPr>
                </a:tc>
                <a:extLst>
                  <a:ext uri="{0D108BD9-81ED-4DB2-BD59-A6C34878D82A}">
                    <a16:rowId xmlns:a16="http://schemas.microsoft.com/office/drawing/2014/main" val="1585237778"/>
                  </a:ext>
                </a:extLst>
              </a:tr>
              <a:tr h="401059">
                <a:tc>
                  <a:txBody>
                    <a:bodyPr/>
                    <a:lstStyle/>
                    <a:p>
                      <a:pPr algn="l" fontAlgn="b"/>
                      <a:r>
                        <a:rPr lang="es-MX" sz="1400" b="0" i="0" u="none" strike="noStrike" dirty="0">
                          <a:solidFill>
                            <a:schemeClr val="tx1"/>
                          </a:solidFill>
                          <a:effectLst/>
                          <a:latin typeface="Work Sans" pitchFamily="2" charset="0"/>
                          <a:hlinkClick r:id="rId29" action="ppaction://hlinksldjump">
                            <a:extLst>
                              <a:ext uri="{A12FA001-AC4F-418D-AE19-62706E023703}">
                                <ahyp:hlinkClr xmlns:ahyp="http://schemas.microsoft.com/office/drawing/2018/hyperlinkcolor" val="tx"/>
                              </a:ext>
                            </a:extLst>
                          </a:hlinkClick>
                        </a:rPr>
                        <a:t>Taller para la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779426967"/>
                  </a:ext>
                </a:extLst>
              </a:tr>
            </a:tbl>
          </a:graphicData>
        </a:graphic>
      </p:graphicFrame>
      <p:sp>
        <p:nvSpPr>
          <p:cNvPr id="60" name="Rectángulo 59">
            <a:extLst>
              <a:ext uri="{FF2B5EF4-FFF2-40B4-BE49-F238E27FC236}">
                <a16:creationId xmlns:a16="http://schemas.microsoft.com/office/drawing/2014/main" id="{8256A87F-15D4-6540-B36D-5B7147FB66FB}"/>
              </a:ext>
            </a:extLst>
          </p:cNvPr>
          <p:cNvSpPr/>
          <p:nvPr/>
        </p:nvSpPr>
        <p:spPr>
          <a:xfrm>
            <a:off x="6341978" y="222772"/>
            <a:ext cx="4384844"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ÉNFASIS</a:t>
            </a:r>
          </a:p>
        </p:txBody>
      </p:sp>
      <p:sp>
        <p:nvSpPr>
          <p:cNvPr id="3" name="CuadroTexto 2">
            <a:extLst>
              <a:ext uri="{FF2B5EF4-FFF2-40B4-BE49-F238E27FC236}">
                <a16:creationId xmlns:a16="http://schemas.microsoft.com/office/drawing/2014/main" id="{2B64F534-1EDC-6613-8970-888A6477491E}"/>
              </a:ext>
            </a:extLst>
          </p:cNvPr>
          <p:cNvSpPr txBox="1"/>
          <p:nvPr/>
        </p:nvSpPr>
        <p:spPr>
          <a:xfrm>
            <a:off x="15849600" y="908038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5" name="Flecha: a la derecha 4">
            <a:hlinkClick r:id="rId30" action="ppaction://hlinksldjump"/>
            <a:extLst>
              <a:ext uri="{FF2B5EF4-FFF2-40B4-BE49-F238E27FC236}">
                <a16:creationId xmlns:a16="http://schemas.microsoft.com/office/drawing/2014/main" id="{C912F95B-3BC7-5847-DC9A-98EE45BAA6E1}"/>
              </a:ext>
            </a:extLst>
          </p:cNvPr>
          <p:cNvSpPr/>
          <p:nvPr/>
        </p:nvSpPr>
        <p:spPr>
          <a:xfrm>
            <a:off x="16365472" y="872038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Forma libre: forma 60">
            <a:extLst>
              <a:ext uri="{FF2B5EF4-FFF2-40B4-BE49-F238E27FC236}">
                <a16:creationId xmlns:a16="http://schemas.microsoft.com/office/drawing/2014/main" id="{2C34F057-F6A0-9178-AC6D-CFECF04E713F}"/>
              </a:ext>
            </a:extLst>
          </p:cNvPr>
          <p:cNvSpPr/>
          <p:nvPr/>
        </p:nvSpPr>
        <p:spPr>
          <a:xfrm rot="16200000">
            <a:off x="-4059267" y="4048683"/>
            <a:ext cx="9591124" cy="1434484"/>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0240057 w 40705200"/>
              <a:gd name="connsiteY0" fmla="*/ 942990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20240057 w 40705200"/>
              <a:gd name="connsiteY7" fmla="*/ 942990 h 1016609"/>
              <a:gd name="connsiteX0" fmla="*/ 20240057 w 20385200"/>
              <a:gd name="connsiteY0" fmla="*/ 942990 h 1016609"/>
              <a:gd name="connsiteX1" fmla="*/ 15971229 w 20385200"/>
              <a:gd name="connsiteY1" fmla="*/ 1015561 h 1016609"/>
              <a:gd name="connsiteX2" fmla="*/ 15307270 w 20385200"/>
              <a:gd name="connsiteY2" fmla="*/ 628786 h 1016609"/>
              <a:gd name="connsiteX3" fmla="*/ 14686071 w 20385200"/>
              <a:gd name="connsiteY3" fmla="*/ 1015561 h 1016609"/>
              <a:gd name="connsiteX4" fmla="*/ 0 w 20385200"/>
              <a:gd name="connsiteY4" fmla="*/ 1015561 h 1016609"/>
              <a:gd name="connsiteX5" fmla="*/ 0 w 20385200"/>
              <a:gd name="connsiteY5" fmla="*/ 0 h 1016609"/>
              <a:gd name="connsiteX6" fmla="*/ 20385200 w 20385200"/>
              <a:gd name="connsiteY6" fmla="*/ 0 h 1016609"/>
              <a:gd name="connsiteX7" fmla="*/ 20240057 w 20385200"/>
              <a:gd name="connsiteY7" fmla="*/ 942990 h 1016609"/>
              <a:gd name="connsiteX0" fmla="*/ 20240057 w 20385200"/>
              <a:gd name="connsiteY0" fmla="*/ 1015561 h 1089180"/>
              <a:gd name="connsiteX1" fmla="*/ 15971229 w 20385200"/>
              <a:gd name="connsiteY1" fmla="*/ 1088132 h 1089180"/>
              <a:gd name="connsiteX2" fmla="*/ 15307270 w 20385200"/>
              <a:gd name="connsiteY2" fmla="*/ 701357 h 1089180"/>
              <a:gd name="connsiteX3" fmla="*/ 14686071 w 20385200"/>
              <a:gd name="connsiteY3" fmla="*/ 1088132 h 1089180"/>
              <a:gd name="connsiteX4" fmla="*/ 0 w 20385200"/>
              <a:gd name="connsiteY4" fmla="*/ 1088132 h 1089180"/>
              <a:gd name="connsiteX5" fmla="*/ 13280571 w 20385200"/>
              <a:gd name="connsiteY5" fmla="*/ 0 h 1089180"/>
              <a:gd name="connsiteX6" fmla="*/ 20385200 w 20385200"/>
              <a:gd name="connsiteY6" fmla="*/ 72571 h 1089180"/>
              <a:gd name="connsiteX7" fmla="*/ 20240057 w 20385200"/>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145144 w 7104629"/>
              <a:gd name="connsiteY4" fmla="*/ 942990 h 1089180"/>
              <a:gd name="connsiteX5" fmla="*/ 0 w 7104629"/>
              <a:gd name="connsiteY5" fmla="*/ 0 h 1089180"/>
              <a:gd name="connsiteX6" fmla="*/ 7104629 w 7104629"/>
              <a:gd name="connsiteY6" fmla="*/ 72571 h 1089180"/>
              <a:gd name="connsiteX7" fmla="*/ 6959486 w 7104629"/>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213180 w 7104629"/>
              <a:gd name="connsiteY4" fmla="*/ 1065454 h 1089180"/>
              <a:gd name="connsiteX5" fmla="*/ 0 w 7104629"/>
              <a:gd name="connsiteY5" fmla="*/ 0 h 1089180"/>
              <a:gd name="connsiteX6" fmla="*/ 7104629 w 7104629"/>
              <a:gd name="connsiteY6" fmla="*/ 72571 h 1089180"/>
              <a:gd name="connsiteX7" fmla="*/ 6959486 w 7104629"/>
              <a:gd name="connsiteY7" fmla="*/ 1015561 h 1089180"/>
              <a:gd name="connsiteX0" fmla="*/ 6768986 w 6914129"/>
              <a:gd name="connsiteY0" fmla="*/ 1001954 h 1075573"/>
              <a:gd name="connsiteX1" fmla="*/ 2500158 w 6914129"/>
              <a:gd name="connsiteY1" fmla="*/ 1074525 h 1075573"/>
              <a:gd name="connsiteX2" fmla="*/ 1836199 w 6914129"/>
              <a:gd name="connsiteY2" fmla="*/ 687750 h 1075573"/>
              <a:gd name="connsiteX3" fmla="*/ 1215000 w 6914129"/>
              <a:gd name="connsiteY3" fmla="*/ 1074525 h 1075573"/>
              <a:gd name="connsiteX4" fmla="*/ 22680 w 6914129"/>
              <a:gd name="connsiteY4" fmla="*/ 1051847 h 1075573"/>
              <a:gd name="connsiteX5" fmla="*/ 0 w 6914129"/>
              <a:gd name="connsiteY5" fmla="*/ 0 h 1075573"/>
              <a:gd name="connsiteX6" fmla="*/ 6914129 w 6914129"/>
              <a:gd name="connsiteY6" fmla="*/ 58964 h 1075573"/>
              <a:gd name="connsiteX7" fmla="*/ 6768986 w 6914129"/>
              <a:gd name="connsiteY7" fmla="*/ 1001954 h 1075573"/>
              <a:gd name="connsiteX0" fmla="*/ 6823415 w 6914129"/>
              <a:gd name="connsiteY0" fmla="*/ 1083597 h 1083597"/>
              <a:gd name="connsiteX1" fmla="*/ 2500158 w 6914129"/>
              <a:gd name="connsiteY1" fmla="*/ 1074525 h 1083597"/>
              <a:gd name="connsiteX2" fmla="*/ 1836199 w 6914129"/>
              <a:gd name="connsiteY2" fmla="*/ 687750 h 1083597"/>
              <a:gd name="connsiteX3" fmla="*/ 1215000 w 6914129"/>
              <a:gd name="connsiteY3" fmla="*/ 1074525 h 1083597"/>
              <a:gd name="connsiteX4" fmla="*/ 22680 w 6914129"/>
              <a:gd name="connsiteY4" fmla="*/ 1051847 h 1083597"/>
              <a:gd name="connsiteX5" fmla="*/ 0 w 6914129"/>
              <a:gd name="connsiteY5" fmla="*/ 0 h 1083597"/>
              <a:gd name="connsiteX6" fmla="*/ 6914129 w 6914129"/>
              <a:gd name="connsiteY6" fmla="*/ 58964 h 1083597"/>
              <a:gd name="connsiteX7" fmla="*/ 6823415 w 6914129"/>
              <a:gd name="connsiteY7" fmla="*/ 1083597 h 1083597"/>
              <a:gd name="connsiteX0" fmla="*/ 6905058 w 6914129"/>
              <a:gd name="connsiteY0" fmla="*/ 1097204 h 1097204"/>
              <a:gd name="connsiteX1" fmla="*/ 2500158 w 6914129"/>
              <a:gd name="connsiteY1" fmla="*/ 1074525 h 1097204"/>
              <a:gd name="connsiteX2" fmla="*/ 1836199 w 6914129"/>
              <a:gd name="connsiteY2" fmla="*/ 687750 h 1097204"/>
              <a:gd name="connsiteX3" fmla="*/ 1215000 w 6914129"/>
              <a:gd name="connsiteY3" fmla="*/ 1074525 h 1097204"/>
              <a:gd name="connsiteX4" fmla="*/ 22680 w 6914129"/>
              <a:gd name="connsiteY4" fmla="*/ 1051847 h 1097204"/>
              <a:gd name="connsiteX5" fmla="*/ 0 w 6914129"/>
              <a:gd name="connsiteY5" fmla="*/ 0 h 1097204"/>
              <a:gd name="connsiteX6" fmla="*/ 6914129 w 6914129"/>
              <a:gd name="connsiteY6" fmla="*/ 58964 h 1097204"/>
              <a:gd name="connsiteX7" fmla="*/ 6905058 w 6914129"/>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86179 h 1097204"/>
              <a:gd name="connsiteX7" fmla="*/ 6905058 w 6905230"/>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72572 h 1097204"/>
              <a:gd name="connsiteX7" fmla="*/ 6905058 w 6905230"/>
              <a:gd name="connsiteY7" fmla="*/ 1097204 h 1097204"/>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45354 w 6882550"/>
              <a:gd name="connsiteY5" fmla="*/ 63500 h 1024632"/>
              <a:gd name="connsiteX6" fmla="*/ 6850628 w 6882550"/>
              <a:gd name="connsiteY6" fmla="*/ 0 h 1024632"/>
              <a:gd name="connsiteX7" fmla="*/ 6882378 w 6882550"/>
              <a:gd name="connsiteY7" fmla="*/ 1024632 h 1024632"/>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31747 w 6882550"/>
              <a:gd name="connsiteY5" fmla="*/ 9071 h 1024632"/>
              <a:gd name="connsiteX6" fmla="*/ 6850628 w 6882550"/>
              <a:gd name="connsiteY6" fmla="*/ 0 h 1024632"/>
              <a:gd name="connsiteX7" fmla="*/ 6882378 w 6882550"/>
              <a:gd name="connsiteY7" fmla="*/ 1024632 h 1024632"/>
              <a:gd name="connsiteX0" fmla="*/ 6850631 w 6850803"/>
              <a:gd name="connsiteY0" fmla="*/ 1024632 h 1024632"/>
              <a:gd name="connsiteX1" fmla="*/ 2445731 w 6850803"/>
              <a:gd name="connsiteY1" fmla="*/ 1001953 h 1024632"/>
              <a:gd name="connsiteX2" fmla="*/ 1781772 w 6850803"/>
              <a:gd name="connsiteY2" fmla="*/ 615178 h 1024632"/>
              <a:gd name="connsiteX3" fmla="*/ 1160573 w 6850803"/>
              <a:gd name="connsiteY3" fmla="*/ 1001953 h 1024632"/>
              <a:gd name="connsiteX4" fmla="*/ 9074 w 6850803"/>
              <a:gd name="connsiteY4" fmla="*/ 979275 h 1024632"/>
              <a:gd name="connsiteX5" fmla="*/ 0 w 6850803"/>
              <a:gd name="connsiteY5" fmla="*/ 9071 h 1024632"/>
              <a:gd name="connsiteX6" fmla="*/ 6818881 w 6850803"/>
              <a:gd name="connsiteY6" fmla="*/ 0 h 1024632"/>
              <a:gd name="connsiteX7" fmla="*/ 6850631 w 6850803"/>
              <a:gd name="connsiteY7" fmla="*/ 1024632 h 102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0803" h="1024632">
                <a:moveTo>
                  <a:pt x="6850631" y="1024632"/>
                </a:moveTo>
                <a:lnTo>
                  <a:pt x="2445731" y="1001953"/>
                </a:lnTo>
                <a:cubicBezTo>
                  <a:pt x="2222722" y="1026339"/>
                  <a:pt x="2245110" y="617293"/>
                  <a:pt x="1781772" y="615178"/>
                </a:cubicBezTo>
                <a:cubicBezTo>
                  <a:pt x="1318434" y="613063"/>
                  <a:pt x="1416175" y="1000302"/>
                  <a:pt x="1160573" y="1001953"/>
                </a:cubicBezTo>
                <a:lnTo>
                  <a:pt x="9074" y="979275"/>
                </a:lnTo>
                <a:cubicBezTo>
                  <a:pt x="6049" y="655874"/>
                  <a:pt x="3025" y="332472"/>
                  <a:pt x="0" y="9071"/>
                </a:cubicBezTo>
                <a:lnTo>
                  <a:pt x="6818881" y="0"/>
                </a:lnTo>
                <a:cubicBezTo>
                  <a:pt x="6815857" y="346080"/>
                  <a:pt x="6853655" y="678552"/>
                  <a:pt x="6850631" y="1024632"/>
                </a:cubicBezTo>
                <a:close/>
              </a:path>
            </a:pathLst>
          </a:custGeom>
          <a:solidFill>
            <a:srgbClr val="FFBF78"/>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D4A5"/>
              </a:solidFill>
              <a:latin typeface="Calibri" panose="020F0502020204030204"/>
              <a:cs typeface="Calibri"/>
            </a:endParaRPr>
          </a:p>
        </p:txBody>
      </p:sp>
      <p:pic>
        <p:nvPicPr>
          <p:cNvPr id="6" name="Imagen 173" descr="Icono&#10;&#10;Descripción generada automáticamente">
            <a:hlinkClick r:id="rId12" action="ppaction://hlinksldjump"/>
            <a:extLst>
              <a:ext uri="{FF2B5EF4-FFF2-40B4-BE49-F238E27FC236}">
                <a16:creationId xmlns:a16="http://schemas.microsoft.com/office/drawing/2014/main" id="{4F846370-8589-CC76-E1E9-B4ADB97684CD}"/>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479765" y="1061502"/>
            <a:ext cx="620691" cy="527585"/>
          </a:xfrm>
          <a:prstGeom prst="rect">
            <a:avLst/>
          </a:prstGeom>
        </p:spPr>
      </p:pic>
      <p:pic>
        <p:nvPicPr>
          <p:cNvPr id="9" name="Imagen 54" descr="Imagen que contiene firmar, calle, palo, alimentos&#10;&#10;Descripción generada automáticamente">
            <a:hlinkClick r:id="rId2" action="ppaction://hlinksldjump"/>
            <a:extLst>
              <a:ext uri="{FF2B5EF4-FFF2-40B4-BE49-F238E27FC236}">
                <a16:creationId xmlns:a16="http://schemas.microsoft.com/office/drawing/2014/main" id="{38B6C7D1-9DCA-8E36-978A-2697FEF07731}"/>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522427" y="2518153"/>
            <a:ext cx="543104" cy="624569"/>
          </a:xfrm>
          <a:prstGeom prst="rect">
            <a:avLst/>
          </a:prstGeom>
        </p:spPr>
      </p:pic>
      <p:pic>
        <p:nvPicPr>
          <p:cNvPr id="10" name="Imagen 42" descr="Imagen que contiene dibujo, luz, alimentos&#10;&#10;Descripción generada automáticamente">
            <a:hlinkClick r:id="rId5" action="ppaction://hlinksldjump"/>
            <a:extLst>
              <a:ext uri="{FF2B5EF4-FFF2-40B4-BE49-F238E27FC236}">
                <a16:creationId xmlns:a16="http://schemas.microsoft.com/office/drawing/2014/main" id="{AEE0510B-952E-B341-BB8B-840A43FE7F2E}"/>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463284" y="3995535"/>
            <a:ext cx="690517" cy="690517"/>
          </a:xfrm>
          <a:prstGeom prst="rect">
            <a:avLst/>
          </a:prstGeom>
        </p:spPr>
      </p:pic>
      <p:sp useBgFill="1">
        <p:nvSpPr>
          <p:cNvPr id="11" name="Google Shape;11648;p101">
            <a:hlinkClick r:id="rId11" action="ppaction://hlinksldjump"/>
            <a:extLst>
              <a:ext uri="{FF2B5EF4-FFF2-40B4-BE49-F238E27FC236}">
                <a16:creationId xmlns:a16="http://schemas.microsoft.com/office/drawing/2014/main" id="{377DCD19-8B36-8188-F3A1-92DB1464FB41}"/>
              </a:ext>
            </a:extLst>
          </p:cNvPr>
          <p:cNvSpPr/>
          <p:nvPr/>
        </p:nvSpPr>
        <p:spPr>
          <a:xfrm>
            <a:off x="454901" y="54060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2" name="Imagen 44" descr="Icono&#10;&#10;Descripción generada automáticamente">
            <a:hlinkClick r:id="rId9" action="ppaction://hlinksldjump"/>
            <a:extLst>
              <a:ext uri="{FF2B5EF4-FFF2-40B4-BE49-F238E27FC236}">
                <a16:creationId xmlns:a16="http://schemas.microsoft.com/office/drawing/2014/main" id="{D46280FA-8CEE-4841-62F7-64EA5E153768}"/>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4143714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6" name="Imagen 54" descr="Imagen que contiene firmar, calle, palo, alimentos&#10;&#10;Descripción generada automáticamente">
            <a:hlinkClick r:id="rId2" action="ppaction://hlinksldjump"/>
            <a:extLst>
              <a:ext uri="{FF2B5EF4-FFF2-40B4-BE49-F238E27FC236}">
                <a16:creationId xmlns:a16="http://schemas.microsoft.com/office/drawing/2014/main" id="{A25DC43F-3733-9468-6481-B1308B8F5A06}"/>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370027" y="2365753"/>
            <a:ext cx="543104" cy="624569"/>
          </a:xfrm>
          <a:prstGeom prst="rect">
            <a:avLst/>
          </a:prstGeom>
        </p:spPr>
      </p:pic>
      <p:grpSp>
        <p:nvGrpSpPr>
          <p:cNvPr id="73" name="Grupo 30">
            <a:extLst>
              <a:ext uri="{FF2B5EF4-FFF2-40B4-BE49-F238E27FC236}">
                <a16:creationId xmlns:a16="http://schemas.microsoft.com/office/drawing/2014/main" id="{8C15F695-56A0-5414-9FA8-F83DBE59A593}"/>
              </a:ext>
            </a:extLst>
          </p:cNvPr>
          <p:cNvGrpSpPr/>
          <p:nvPr/>
        </p:nvGrpSpPr>
        <p:grpSpPr>
          <a:xfrm>
            <a:off x="1070091" y="6473967"/>
            <a:ext cx="1149120" cy="1149120"/>
            <a:chOff x="6950009" y="1346133"/>
            <a:chExt cx="820800" cy="820800"/>
          </a:xfrm>
        </p:grpSpPr>
        <p:sp>
          <p:nvSpPr>
            <p:cNvPr id="74" name="Elipse 31">
              <a:extLst>
                <a:ext uri="{FF2B5EF4-FFF2-40B4-BE49-F238E27FC236}">
                  <a16:creationId xmlns:a16="http://schemas.microsoft.com/office/drawing/2014/main" id="{9F4910C6-EC17-8E8A-D363-D80B1A1DC16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5" name="Google Shape;11123;p100">
              <a:hlinkClick r:id="rId4" action="ppaction://hlinksldjump"/>
              <a:extLst>
                <a:ext uri="{FF2B5EF4-FFF2-40B4-BE49-F238E27FC236}">
                  <a16:creationId xmlns:a16="http://schemas.microsoft.com/office/drawing/2014/main" id="{108B3D4D-C334-3271-6BF2-E2670576F2B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pic>
        <p:nvPicPr>
          <p:cNvPr id="85" name="Imagen 42" descr="Imagen que contiene dibujo, luz, alimentos&#10;&#10;Descripción generada automáticamente">
            <a:hlinkClick r:id="rId5" action="ppaction://hlinksldjump"/>
            <a:extLst>
              <a:ext uri="{FF2B5EF4-FFF2-40B4-BE49-F238E27FC236}">
                <a16:creationId xmlns:a16="http://schemas.microsoft.com/office/drawing/2014/main" id="{B1784EA3-6D76-7E50-96AE-F8EE5B609570}"/>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310884" y="3843135"/>
            <a:ext cx="690517" cy="690517"/>
          </a:xfrm>
          <a:prstGeom prst="rect">
            <a:avLst/>
          </a:prstGeom>
        </p:spPr>
      </p:pic>
      <p:pic>
        <p:nvPicPr>
          <p:cNvPr id="86" name="Imagen 43" descr="Imagen que contiene Icono&#10;&#10;Descripción generada automáticamente">
            <a:hlinkClick r:id="rId7" action="ppaction://hlinksldjump"/>
            <a:extLst>
              <a:ext uri="{FF2B5EF4-FFF2-40B4-BE49-F238E27FC236}">
                <a16:creationId xmlns:a16="http://schemas.microsoft.com/office/drawing/2014/main" id="{53DD08EC-F26A-EE82-BDAA-7EAE59E03979}"/>
              </a:ext>
            </a:extLst>
          </p:cNvPr>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1144461" y="6778915"/>
            <a:ext cx="647844" cy="539224"/>
          </a:xfrm>
          <a:prstGeom prst="rect">
            <a:avLst/>
          </a:prstGeom>
        </p:spPr>
      </p:pic>
      <p:pic>
        <p:nvPicPr>
          <p:cNvPr id="87" name="Imagen 44" descr="Icono&#10;&#10;Descripción generada automáticamente">
            <a:hlinkClick r:id="rId9" action="ppaction://hlinksldjump"/>
            <a:extLst>
              <a:ext uri="{FF2B5EF4-FFF2-40B4-BE49-F238E27FC236}">
                <a16:creationId xmlns:a16="http://schemas.microsoft.com/office/drawing/2014/main" id="{06505089-D025-94CE-74C7-196C71C4ADA0}"/>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91" name="Google Shape;11648;p101">
            <a:hlinkClick r:id="rId11" action="ppaction://hlinksldjump"/>
            <a:extLst>
              <a:ext uri="{FF2B5EF4-FFF2-40B4-BE49-F238E27FC236}">
                <a16:creationId xmlns:a16="http://schemas.microsoft.com/office/drawing/2014/main" id="{C02B4D74-0CBF-61CF-B19E-E3D8C646CC48}"/>
              </a:ext>
            </a:extLst>
          </p:cNvPr>
          <p:cNvSpPr/>
          <p:nvPr/>
        </p:nvSpPr>
        <p:spPr>
          <a:xfrm>
            <a:off x="302501" y="52536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92" name="Imagen 173" descr="Icono&#10;&#10;Descripción generada automáticamente">
            <a:hlinkClick r:id="rId12" action="ppaction://hlinksldjump"/>
            <a:extLst>
              <a:ext uri="{FF2B5EF4-FFF2-40B4-BE49-F238E27FC236}">
                <a16:creationId xmlns:a16="http://schemas.microsoft.com/office/drawing/2014/main" id="{AFC04B46-C45A-A3E8-5510-4E338AC16171}"/>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327365" y="909102"/>
            <a:ext cx="620691" cy="527585"/>
          </a:xfrm>
          <a:prstGeom prst="rect">
            <a:avLst/>
          </a:prstGeom>
        </p:spPr>
      </p:pic>
      <p:graphicFrame>
        <p:nvGraphicFramePr>
          <p:cNvPr id="2" name="Google Shape;488;p26">
            <a:extLst>
              <a:ext uri="{FF2B5EF4-FFF2-40B4-BE49-F238E27FC236}">
                <a16:creationId xmlns:a16="http://schemas.microsoft.com/office/drawing/2014/main" id="{64B9EEBB-6F6B-CD4C-A91F-4BC6FEAE781A}"/>
              </a:ext>
            </a:extLst>
          </p:cNvPr>
          <p:cNvGraphicFramePr/>
          <p:nvPr>
            <p:extLst>
              <p:ext uri="{D42A27DB-BD31-4B8C-83A1-F6EECF244321}">
                <p14:modId xmlns:p14="http://schemas.microsoft.com/office/powerpoint/2010/main" val="1588718865"/>
              </p:ext>
            </p:extLst>
          </p:nvPr>
        </p:nvGraphicFramePr>
        <p:xfrm>
          <a:off x="3289301" y="1143000"/>
          <a:ext cx="12103100" cy="7135392"/>
        </p:xfrm>
        <a:graphic>
          <a:graphicData uri="http://schemas.openxmlformats.org/drawingml/2006/table">
            <a:tbl>
              <a:tblPr>
                <a:noFill/>
              </a:tblPr>
              <a:tblGrid>
                <a:gridCol w="5546730">
                  <a:extLst>
                    <a:ext uri="{9D8B030D-6E8A-4147-A177-3AD203B41FA5}">
                      <a16:colId xmlns:a16="http://schemas.microsoft.com/office/drawing/2014/main" val="20000"/>
                    </a:ext>
                  </a:extLst>
                </a:gridCol>
                <a:gridCol w="1457306">
                  <a:extLst>
                    <a:ext uri="{9D8B030D-6E8A-4147-A177-3AD203B41FA5}">
                      <a16:colId xmlns:a16="http://schemas.microsoft.com/office/drawing/2014/main" val="20001"/>
                    </a:ext>
                  </a:extLst>
                </a:gridCol>
                <a:gridCol w="1699688">
                  <a:extLst>
                    <a:ext uri="{9D8B030D-6E8A-4147-A177-3AD203B41FA5}">
                      <a16:colId xmlns:a16="http://schemas.microsoft.com/office/drawing/2014/main" val="20002"/>
                    </a:ext>
                  </a:extLst>
                </a:gridCol>
                <a:gridCol w="1699688">
                  <a:extLst>
                    <a:ext uri="{9D8B030D-6E8A-4147-A177-3AD203B41FA5}">
                      <a16:colId xmlns:a16="http://schemas.microsoft.com/office/drawing/2014/main" val="307942478"/>
                    </a:ext>
                  </a:extLst>
                </a:gridCol>
                <a:gridCol w="1699688">
                  <a:extLst>
                    <a:ext uri="{9D8B030D-6E8A-4147-A177-3AD203B41FA5}">
                      <a16:colId xmlns:a16="http://schemas.microsoft.com/office/drawing/2014/main" val="438214086"/>
                    </a:ext>
                  </a:extLst>
                </a:gridCol>
              </a:tblGrid>
              <a:tr h="583197">
                <a:tc>
                  <a:txBody>
                    <a:bodyPr/>
                    <a:lstStyle/>
                    <a:p>
                      <a:pPr marL="0" lvl="0" indent="0" algn="ctr" rtl="0">
                        <a:spcBef>
                          <a:spcPts val="0"/>
                        </a:spcBef>
                        <a:spcAft>
                          <a:spcPts val="0"/>
                        </a:spcAft>
                        <a:buNone/>
                      </a:pPr>
                      <a:endParaRPr sz="120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dirty="0">
                          <a:solidFill>
                            <a:schemeClr val="tx1"/>
                          </a:solidFill>
                          <a:latin typeface="Poppins" panose="00000500000000000000" pitchFamily="2" charset="0"/>
                          <a:ea typeface="Roboto"/>
                          <a:cs typeface="Poppins" panose="00000500000000000000" pitchFamily="2" charset="0"/>
                          <a:sym typeface="Roboto"/>
                        </a:rPr>
                        <a:t>Ambiental</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1200" b="1" dirty="0">
                          <a:solidFill>
                            <a:schemeClr val="tx1"/>
                          </a:solidFill>
                          <a:latin typeface="Poppins" panose="00000500000000000000" pitchFamily="2" charset="0"/>
                          <a:ea typeface="Roboto"/>
                          <a:cs typeface="Poppins" panose="00000500000000000000" pitchFamily="2" charset="0"/>
                          <a:sym typeface="Roboto"/>
                        </a:rPr>
                        <a:t>Social</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1" dirty="0">
                          <a:solidFill>
                            <a:schemeClr val="tx1"/>
                          </a:solidFill>
                          <a:latin typeface="Poppins" panose="00000500000000000000" pitchFamily="2" charset="0"/>
                          <a:ea typeface="Roboto"/>
                          <a:cs typeface="Poppins" panose="00000500000000000000" pitchFamily="2" charset="0"/>
                          <a:sym typeface="Roboto"/>
                        </a:rPr>
                        <a:t>Técnico</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1" dirty="0">
                          <a:solidFill>
                            <a:schemeClr val="tx1"/>
                          </a:solidFill>
                          <a:latin typeface="Poppins" panose="00000500000000000000" pitchFamily="2" charset="0"/>
                          <a:ea typeface="Roboto"/>
                          <a:cs typeface="Poppins" panose="00000500000000000000" pitchFamily="2" charset="0"/>
                          <a:sym typeface="Roboto"/>
                        </a:rPr>
                        <a:t>Institucional</a:t>
                      </a:r>
                      <a:endParaRPr sz="1200" b="1"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0000"/>
                  </a:ext>
                </a:extLst>
              </a:tr>
              <a:tr h="436813">
                <a:tc>
                  <a:txBody>
                    <a:bodyPr/>
                    <a:lstStyle/>
                    <a:p>
                      <a:pPr algn="l" fontAlgn="b"/>
                      <a:r>
                        <a:rPr lang="es-MX"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Taller El Poder de la Comunicación</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196"/>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196"/>
                      </a:srgbClr>
                    </a:solidFill>
                  </a:tcPr>
                </a:tc>
                <a:extLst>
                  <a:ext uri="{0D108BD9-81ED-4DB2-BD59-A6C34878D82A}">
                    <a16:rowId xmlns:a16="http://schemas.microsoft.com/office/drawing/2014/main" val="10001"/>
                  </a:ext>
                </a:extLst>
              </a:tr>
              <a:tr h="436813">
                <a:tc>
                  <a:txBody>
                    <a:bodyPr/>
                    <a:lstStyle/>
                    <a:p>
                      <a:pPr algn="l" fontAlgn="b"/>
                      <a:r>
                        <a:rPr lang="es-CO"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Lista de verificación</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436813">
                <a:tc>
                  <a:txBody>
                    <a:bodyPr/>
                    <a:lstStyle/>
                    <a:p>
                      <a:pPr algn="l" fontAlgn="b"/>
                      <a:r>
                        <a:rPr lang="es-CO"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Reporteritos en la vía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2068653085"/>
                  </a:ext>
                </a:extLst>
              </a:tr>
              <a:tr h="436813">
                <a:tc>
                  <a:txBody>
                    <a:bodyPr/>
                    <a:lstStyle/>
                    <a:p>
                      <a:pPr algn="l" fontAlgn="b"/>
                      <a:r>
                        <a:rPr lang="es-CO"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Taller presente y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133669655"/>
                  </a:ext>
                </a:extLst>
              </a:tr>
              <a:tr h="436813">
                <a:tc>
                  <a:txBody>
                    <a:bodyPr/>
                    <a:lstStyle/>
                    <a:p>
                      <a:pPr algn="l" fontAlgn="b"/>
                      <a:r>
                        <a:rPr lang="es-MX" sz="1400" b="0" i="0" u="none" strike="noStrike" dirty="0">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Taller contexto en la vía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4182677931"/>
                  </a:ext>
                </a:extLst>
              </a:tr>
              <a:tr h="436813">
                <a:tc>
                  <a:txBody>
                    <a:bodyPr/>
                    <a:lstStyle/>
                    <a:p>
                      <a:pPr algn="l" fontAlgn="b"/>
                      <a:r>
                        <a:rPr lang="es-MX" sz="1400" b="0" i="0" u="none" strike="noStrike" dirty="0">
                          <a:solidFill>
                            <a:schemeClr val="tx1"/>
                          </a:solidFill>
                          <a:effectLst/>
                          <a:latin typeface="Work Sans" pitchFamily="2" charset="0"/>
                          <a:hlinkClick r:id="rId19" action="ppaction://hlinksldjump">
                            <a:extLst>
                              <a:ext uri="{A12FA001-AC4F-418D-AE19-62706E023703}">
                                <ahyp:hlinkClr xmlns:ahyp="http://schemas.microsoft.com/office/drawing/2018/hyperlinkcolor" val="tx"/>
                              </a:ext>
                            </a:extLst>
                          </a:hlinkClick>
                        </a:rPr>
                        <a:t>Taller de enfoque de intervención temprana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42048486"/>
                  </a:ext>
                </a:extLst>
              </a:tr>
              <a:tr h="436813">
                <a:tc>
                  <a:txBody>
                    <a:bodyPr/>
                    <a:lstStyle/>
                    <a:p>
                      <a:pPr algn="l" fontAlgn="b"/>
                      <a:r>
                        <a:rPr lang="es-MX" sz="1400" b="0" i="0" u="none" strike="noStrike" dirty="0">
                          <a:solidFill>
                            <a:schemeClr val="tx1"/>
                          </a:solidFill>
                          <a:effectLst/>
                          <a:latin typeface="Work Sans" pitchFamily="2" charset="0"/>
                          <a:hlinkClick r:id="rId20" action="ppaction://hlinksldjump">
                            <a:extLst>
                              <a:ext uri="{A12FA001-AC4F-418D-AE19-62706E023703}">
                                <ahyp:hlinkClr xmlns:ahyp="http://schemas.microsoft.com/office/drawing/2018/hyperlinkcolor" val="tx"/>
                              </a:ext>
                            </a:extLst>
                          </a:hlinkClick>
                        </a:rPr>
                        <a:t>Taller de levantamiento y caracterización de la línea base</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3793999312"/>
                  </a:ext>
                </a:extLst>
              </a:tr>
              <a:tr h="436813">
                <a:tc>
                  <a:txBody>
                    <a:bodyPr/>
                    <a:lstStyle/>
                    <a:p>
                      <a:pPr algn="l" fontAlgn="b"/>
                      <a:r>
                        <a:rPr lang="es-CO" sz="1400" b="0" i="0" u="none" strike="noStrike" dirty="0">
                          <a:solidFill>
                            <a:schemeClr val="tx1"/>
                          </a:solidFill>
                          <a:effectLst/>
                          <a:latin typeface="Work Sans" pitchFamily="2" charset="0"/>
                          <a:hlinkClick r:id="rId21" action="ppaction://hlinksldjump">
                            <a:extLst>
                              <a:ext uri="{A12FA001-AC4F-418D-AE19-62706E023703}">
                                <ahyp:hlinkClr xmlns:ahyp="http://schemas.microsoft.com/office/drawing/2018/hyperlinkcolor" val="tx"/>
                              </a:ext>
                            </a:extLst>
                          </a:hlinkClick>
                        </a:rPr>
                        <a:t>Taller de enfoque diferencial</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10236235"/>
                  </a:ext>
                </a:extLst>
              </a:tr>
              <a:tr h="436813">
                <a:tc>
                  <a:txBody>
                    <a:bodyPr/>
                    <a:lstStyle/>
                    <a:p>
                      <a:pPr algn="l" fontAlgn="b"/>
                      <a:r>
                        <a:rPr lang="es-MX" sz="1400" b="0" i="0" u="none" strike="noStrike" dirty="0">
                          <a:solidFill>
                            <a:schemeClr val="tx1"/>
                          </a:solidFill>
                          <a:effectLst/>
                          <a:latin typeface="Work Sans" pitchFamily="2" charset="0"/>
                          <a:hlinkClick r:id="rId22" action="ppaction://hlinksldjump">
                            <a:extLst>
                              <a:ext uri="{A12FA001-AC4F-418D-AE19-62706E023703}">
                                <ahyp:hlinkClr xmlns:ahyp="http://schemas.microsoft.com/office/drawing/2018/hyperlinkcolor" val="tx"/>
                              </a:ext>
                            </a:extLst>
                          </a:hlinkClick>
                        </a:rPr>
                        <a:t>Taller de violencia basada en género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1771627172"/>
                  </a:ext>
                </a:extLst>
              </a:tr>
              <a:tr h="436813">
                <a:tc>
                  <a:txBody>
                    <a:bodyPr/>
                    <a:lstStyle/>
                    <a:p>
                      <a:pPr algn="l" fontAlgn="b"/>
                      <a:r>
                        <a:rPr lang="es-MX" sz="1400" b="0" i="0" u="none" strike="noStrike" dirty="0">
                          <a:solidFill>
                            <a:schemeClr val="tx1"/>
                          </a:solidFill>
                          <a:effectLst/>
                          <a:latin typeface="Work Sans" pitchFamily="2" charset="0"/>
                          <a:hlinkClick r:id="rId23" action="ppaction://hlinksldjump">
                            <a:extLst>
                              <a:ext uri="{A12FA001-AC4F-418D-AE19-62706E023703}">
                                <ahyp:hlinkClr xmlns:ahyp="http://schemas.microsoft.com/office/drawing/2018/hyperlinkcolor" val="tx"/>
                              </a:ext>
                            </a:extLst>
                          </a:hlinkClick>
                        </a:rPr>
                        <a:t>Taller de habilidades blandas -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extLst>
                  <a:ext uri="{0D108BD9-81ED-4DB2-BD59-A6C34878D82A}">
                    <a16:rowId xmlns:a16="http://schemas.microsoft.com/office/drawing/2014/main" val="914479503"/>
                  </a:ext>
                </a:extLst>
              </a:tr>
              <a:tr h="436813">
                <a:tc>
                  <a:txBody>
                    <a:bodyPr/>
                    <a:lstStyle/>
                    <a:p>
                      <a:pPr algn="l" fontAlgn="b"/>
                      <a:r>
                        <a:rPr lang="es-MX" sz="1400" b="0" i="0" u="none" strike="noStrike" dirty="0">
                          <a:solidFill>
                            <a:schemeClr val="tx1"/>
                          </a:solidFill>
                          <a:effectLst/>
                          <a:latin typeface="Work Sans" pitchFamily="2" charset="0"/>
                          <a:hlinkClick r:id="rId24" action="ppaction://hlinksldjump">
                            <a:extLst>
                              <a:ext uri="{A12FA001-AC4F-418D-AE19-62706E023703}">
                                <ahyp:hlinkClr xmlns:ahyp="http://schemas.microsoft.com/office/drawing/2018/hyperlinkcolor" val="tx"/>
                              </a:ext>
                            </a:extLst>
                          </a:hlinkClick>
                        </a:rPr>
                        <a:t>Taller de habilidades blandas - Comunicación asertiva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1827123500"/>
                  </a:ext>
                </a:extLst>
              </a:tr>
              <a:tr h="436813">
                <a:tc>
                  <a:txBody>
                    <a:bodyPr/>
                    <a:lstStyle/>
                    <a:p>
                      <a:pPr algn="l" fontAlgn="b"/>
                      <a:r>
                        <a:rPr lang="es-CO" sz="1400" b="0" i="0" u="none" strike="noStrike" dirty="0">
                          <a:solidFill>
                            <a:schemeClr val="tx1"/>
                          </a:solidFill>
                          <a:effectLst/>
                          <a:latin typeface="Work Sans" pitchFamily="2" charset="0"/>
                          <a:hlinkClick r:id="rId25" action="ppaction://hlinksldjump">
                            <a:extLst>
                              <a:ext uri="{A12FA001-AC4F-418D-AE19-62706E023703}">
                                <ahyp:hlinkClr xmlns:ahyp="http://schemas.microsoft.com/office/drawing/2018/hyperlinkcolor" val="tx"/>
                              </a:ext>
                            </a:extLst>
                          </a:hlinkClick>
                        </a:rPr>
                        <a:t>Taller de habilidades blandas - Empatía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extLst>
                  <a:ext uri="{0D108BD9-81ED-4DB2-BD59-A6C34878D82A}">
                    <a16:rowId xmlns:a16="http://schemas.microsoft.com/office/drawing/2014/main" val="1178429875"/>
                  </a:ext>
                </a:extLst>
              </a:tr>
              <a:tr h="436813">
                <a:tc>
                  <a:txBody>
                    <a:bodyPr/>
                    <a:lstStyle/>
                    <a:p>
                      <a:pPr algn="l" fontAlgn="b"/>
                      <a:r>
                        <a:rPr lang="es-MX" sz="1400" b="0" i="0" u="none" strike="noStrike" dirty="0">
                          <a:solidFill>
                            <a:schemeClr val="tx1"/>
                          </a:solidFill>
                          <a:effectLst/>
                          <a:latin typeface="Work Sans" pitchFamily="2" charset="0"/>
                          <a:hlinkClick r:id="rId26" action="ppaction://hlinksldjump">
                            <a:extLst>
                              <a:ext uri="{A12FA001-AC4F-418D-AE19-62706E023703}">
                                <ahyp:hlinkClr xmlns:ahyp="http://schemas.microsoft.com/office/drawing/2018/hyperlinkcolor" val="tx"/>
                              </a:ext>
                            </a:extLst>
                          </a:hlinkClick>
                        </a:rPr>
                        <a:t>Taller de habilidades blandas - Trabajo en equipo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306499616"/>
                  </a:ext>
                </a:extLst>
              </a:tr>
              <a:tr h="436813">
                <a:tc>
                  <a:txBody>
                    <a:bodyPr/>
                    <a:lstStyle/>
                    <a:p>
                      <a:pPr algn="l" fontAlgn="b"/>
                      <a:r>
                        <a:rPr lang="es-MX" sz="1400" b="0" i="0" u="none" strike="noStrike" dirty="0">
                          <a:solidFill>
                            <a:schemeClr val="tx1"/>
                          </a:solidFill>
                          <a:effectLst/>
                          <a:latin typeface="Work Sans" pitchFamily="2" charset="0"/>
                          <a:hlinkClick r:id="rId27" action="ppaction://hlinksldjump">
                            <a:extLst>
                              <a:ext uri="{A12FA001-AC4F-418D-AE19-62706E023703}">
                                <ahyp:hlinkClr xmlns:ahyp="http://schemas.microsoft.com/office/drawing/2018/hyperlinkcolor" val="tx"/>
                              </a:ext>
                            </a:extLst>
                          </a:hlinkClick>
                        </a:rPr>
                        <a:t>Taller de pequeños exploradores ambientales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000"/>
                      </a:schemeClr>
                    </a:solidFill>
                  </a:tcPr>
                </a:tc>
                <a:extLst>
                  <a:ext uri="{0D108BD9-81ED-4DB2-BD59-A6C34878D82A}">
                    <a16:rowId xmlns:a16="http://schemas.microsoft.com/office/drawing/2014/main" val="3437933404"/>
                  </a:ext>
                </a:extLst>
              </a:tr>
              <a:tr h="436813">
                <a:tc>
                  <a:txBody>
                    <a:bodyPr/>
                    <a:lstStyle/>
                    <a:p>
                      <a:pPr algn="l" fontAlgn="b"/>
                      <a:r>
                        <a:rPr lang="es-CO" sz="1400" b="0" i="0" u="none" strike="noStrike" dirty="0">
                          <a:solidFill>
                            <a:schemeClr val="tx1"/>
                          </a:solidFill>
                          <a:effectLst/>
                          <a:latin typeface="Work Sans" pitchFamily="2" charset="0"/>
                          <a:hlinkClick r:id="rId28" action="ppaction://hlinksldjump">
                            <a:extLst>
                              <a:ext uri="{A12FA001-AC4F-418D-AE19-62706E023703}">
                                <ahyp:hlinkClr xmlns:ahyp="http://schemas.microsoft.com/office/drawing/2018/hyperlinkcolor" val="tx"/>
                              </a:ext>
                            </a:extLst>
                          </a:hlinkClick>
                        </a:rPr>
                        <a:t>Instructivo acompañamiento consulta previa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FFBF78">
                        <a:alpha val="50000"/>
                      </a:srgbClr>
                    </a:solidFill>
                  </a:tcPr>
                </a:tc>
                <a:extLst>
                  <a:ext uri="{0D108BD9-81ED-4DB2-BD59-A6C34878D82A}">
                    <a16:rowId xmlns:a16="http://schemas.microsoft.com/office/drawing/2014/main" val="349410543"/>
                  </a:ext>
                </a:extLst>
              </a:tr>
            </a:tbl>
          </a:graphicData>
        </a:graphic>
      </p:graphicFrame>
      <p:grpSp>
        <p:nvGrpSpPr>
          <p:cNvPr id="5" name="Grupo 4">
            <a:extLst>
              <a:ext uri="{FF2B5EF4-FFF2-40B4-BE49-F238E27FC236}">
                <a16:creationId xmlns:a16="http://schemas.microsoft.com/office/drawing/2014/main" id="{F81EC63E-5F4E-1FED-1872-CE2224F78233}"/>
              </a:ext>
            </a:extLst>
          </p:cNvPr>
          <p:cNvGrpSpPr/>
          <p:nvPr/>
        </p:nvGrpSpPr>
        <p:grpSpPr>
          <a:xfrm>
            <a:off x="9065798" y="8571121"/>
            <a:ext cx="608963" cy="569739"/>
            <a:chOff x="3162170" y="1092042"/>
            <a:chExt cx="6462846" cy="6868114"/>
          </a:xfrm>
        </p:grpSpPr>
        <p:sp>
          <p:nvSpPr>
            <p:cNvPr id="6" name="Rectángulo 5">
              <a:extLst>
                <a:ext uri="{FF2B5EF4-FFF2-40B4-BE49-F238E27FC236}">
                  <a16:creationId xmlns:a16="http://schemas.microsoft.com/office/drawing/2014/main" id="{A3F4AE87-9BAF-30C0-F0D5-2B0D83F1E34F}"/>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 name="Rectángulo 6">
              <a:extLst>
                <a:ext uri="{FF2B5EF4-FFF2-40B4-BE49-F238E27FC236}">
                  <a16:creationId xmlns:a16="http://schemas.microsoft.com/office/drawing/2014/main" id="{19BB7FCD-118D-7199-4218-AE2741F53BFE}"/>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 name="Rectángulo 7">
              <a:extLst>
                <a:ext uri="{FF2B5EF4-FFF2-40B4-BE49-F238E27FC236}">
                  <a16:creationId xmlns:a16="http://schemas.microsoft.com/office/drawing/2014/main" id="{F92ECFB4-B2A4-9F02-9993-B6718CA9F368}"/>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hlinkClick r:id="rId4" action="ppaction://hlinksldjump"/>
              <a:extLst>
                <a:ext uri="{FF2B5EF4-FFF2-40B4-BE49-F238E27FC236}">
                  <a16:creationId xmlns:a16="http://schemas.microsoft.com/office/drawing/2014/main" id="{7C76900A-5E63-CD28-0DD2-D3817D646020}"/>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0" name="Rectángulo 9">
              <a:extLst>
                <a:ext uri="{FF2B5EF4-FFF2-40B4-BE49-F238E27FC236}">
                  <a16:creationId xmlns:a16="http://schemas.microsoft.com/office/drawing/2014/main" id="{1B79449D-A7DC-73D3-56C4-050EF93EFFC6}"/>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 name="Grupo 10">
              <a:extLst>
                <a:ext uri="{FF2B5EF4-FFF2-40B4-BE49-F238E27FC236}">
                  <a16:creationId xmlns:a16="http://schemas.microsoft.com/office/drawing/2014/main" id="{D4EF224B-F013-68E3-EC9D-305AC236C813}"/>
                </a:ext>
              </a:extLst>
            </p:cNvPr>
            <p:cNvGrpSpPr/>
            <p:nvPr/>
          </p:nvGrpSpPr>
          <p:grpSpPr>
            <a:xfrm>
              <a:off x="3162170" y="3400662"/>
              <a:ext cx="3780000" cy="3780000"/>
              <a:chOff x="2708595" y="2775804"/>
              <a:chExt cx="2221200" cy="2221200"/>
            </a:xfrm>
            <a:solidFill>
              <a:srgbClr val="6699FF"/>
            </a:solidFill>
          </p:grpSpPr>
          <p:sp>
            <p:nvSpPr>
              <p:cNvPr id="12" name="Rectángulo 11">
                <a:extLst>
                  <a:ext uri="{FF2B5EF4-FFF2-40B4-BE49-F238E27FC236}">
                    <a16:creationId xmlns:a16="http://schemas.microsoft.com/office/drawing/2014/main" id="{6523BD53-C7EE-E7EC-B83E-EAE7370552EF}"/>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13" name="Imagen 12">
                <a:extLst>
                  <a:ext uri="{FF2B5EF4-FFF2-40B4-BE49-F238E27FC236}">
                    <a16:creationId xmlns:a16="http://schemas.microsoft.com/office/drawing/2014/main" id="{4FD484CC-F2F7-2D48-D9C9-CE4BB57F949A}"/>
                  </a:ext>
                </a:extLst>
              </p:cNvPr>
              <p:cNvPicPr>
                <a:picLocks noChangeAspect="1"/>
              </p:cNvPicPr>
              <p:nvPr/>
            </p:nvPicPr>
            <p:blipFill>
              <a:blip r:embed="rId29">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14" name="CuadroTexto 13">
            <a:extLst>
              <a:ext uri="{FF2B5EF4-FFF2-40B4-BE49-F238E27FC236}">
                <a16:creationId xmlns:a16="http://schemas.microsoft.com/office/drawing/2014/main" id="{BC028AAF-BC0A-9ABE-61BF-4254416AC769}"/>
              </a:ext>
            </a:extLst>
          </p:cNvPr>
          <p:cNvSpPr txBox="1"/>
          <p:nvPr/>
        </p:nvSpPr>
        <p:spPr>
          <a:xfrm>
            <a:off x="8674408" y="9071637"/>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sp>
        <p:nvSpPr>
          <p:cNvPr id="66" name="Rectángulo 65">
            <a:extLst>
              <a:ext uri="{FF2B5EF4-FFF2-40B4-BE49-F238E27FC236}">
                <a16:creationId xmlns:a16="http://schemas.microsoft.com/office/drawing/2014/main" id="{BB95CD30-2003-2A49-AFC4-9DA306C54147}"/>
              </a:ext>
            </a:extLst>
          </p:cNvPr>
          <p:cNvSpPr/>
          <p:nvPr/>
        </p:nvSpPr>
        <p:spPr>
          <a:xfrm>
            <a:off x="6481986" y="317395"/>
            <a:ext cx="4384844"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ÉNFASIS</a:t>
            </a:r>
          </a:p>
        </p:txBody>
      </p:sp>
      <p:sp>
        <p:nvSpPr>
          <p:cNvPr id="15" name="CuadroTexto 14">
            <a:extLst>
              <a:ext uri="{FF2B5EF4-FFF2-40B4-BE49-F238E27FC236}">
                <a16:creationId xmlns:a16="http://schemas.microsoft.com/office/drawing/2014/main" id="{FAE1433E-6580-CE13-6968-5CDCC725833E}"/>
              </a:ext>
            </a:extLst>
          </p:cNvPr>
          <p:cNvSpPr txBox="1"/>
          <p:nvPr/>
        </p:nvSpPr>
        <p:spPr>
          <a:xfrm>
            <a:off x="15849600" y="913711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16" name="Flecha: a la derecha 15">
            <a:hlinkClick r:id="rId30" action="ppaction://hlinksldjump"/>
            <a:extLst>
              <a:ext uri="{FF2B5EF4-FFF2-40B4-BE49-F238E27FC236}">
                <a16:creationId xmlns:a16="http://schemas.microsoft.com/office/drawing/2014/main" id="{B19B568A-7826-3CE0-111B-CC833971D651}"/>
              </a:ext>
            </a:extLst>
          </p:cNvPr>
          <p:cNvSpPr/>
          <p:nvPr/>
        </p:nvSpPr>
        <p:spPr>
          <a:xfrm flipH="1">
            <a:off x="16365472" y="873507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3" name="Forma libre: forma 60">
            <a:extLst>
              <a:ext uri="{FF2B5EF4-FFF2-40B4-BE49-F238E27FC236}">
                <a16:creationId xmlns:a16="http://schemas.microsoft.com/office/drawing/2014/main" id="{E7912BAD-C214-2983-DF89-817EF85A72E0}"/>
              </a:ext>
            </a:extLst>
          </p:cNvPr>
          <p:cNvSpPr/>
          <p:nvPr/>
        </p:nvSpPr>
        <p:spPr>
          <a:xfrm rot="16200000">
            <a:off x="-4059267" y="4048683"/>
            <a:ext cx="9591124" cy="1434484"/>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0240057 w 40705200"/>
              <a:gd name="connsiteY0" fmla="*/ 942990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20240057 w 40705200"/>
              <a:gd name="connsiteY7" fmla="*/ 942990 h 1016609"/>
              <a:gd name="connsiteX0" fmla="*/ 20240057 w 20385200"/>
              <a:gd name="connsiteY0" fmla="*/ 942990 h 1016609"/>
              <a:gd name="connsiteX1" fmla="*/ 15971229 w 20385200"/>
              <a:gd name="connsiteY1" fmla="*/ 1015561 h 1016609"/>
              <a:gd name="connsiteX2" fmla="*/ 15307270 w 20385200"/>
              <a:gd name="connsiteY2" fmla="*/ 628786 h 1016609"/>
              <a:gd name="connsiteX3" fmla="*/ 14686071 w 20385200"/>
              <a:gd name="connsiteY3" fmla="*/ 1015561 h 1016609"/>
              <a:gd name="connsiteX4" fmla="*/ 0 w 20385200"/>
              <a:gd name="connsiteY4" fmla="*/ 1015561 h 1016609"/>
              <a:gd name="connsiteX5" fmla="*/ 0 w 20385200"/>
              <a:gd name="connsiteY5" fmla="*/ 0 h 1016609"/>
              <a:gd name="connsiteX6" fmla="*/ 20385200 w 20385200"/>
              <a:gd name="connsiteY6" fmla="*/ 0 h 1016609"/>
              <a:gd name="connsiteX7" fmla="*/ 20240057 w 20385200"/>
              <a:gd name="connsiteY7" fmla="*/ 942990 h 1016609"/>
              <a:gd name="connsiteX0" fmla="*/ 20240057 w 20385200"/>
              <a:gd name="connsiteY0" fmla="*/ 1015561 h 1089180"/>
              <a:gd name="connsiteX1" fmla="*/ 15971229 w 20385200"/>
              <a:gd name="connsiteY1" fmla="*/ 1088132 h 1089180"/>
              <a:gd name="connsiteX2" fmla="*/ 15307270 w 20385200"/>
              <a:gd name="connsiteY2" fmla="*/ 701357 h 1089180"/>
              <a:gd name="connsiteX3" fmla="*/ 14686071 w 20385200"/>
              <a:gd name="connsiteY3" fmla="*/ 1088132 h 1089180"/>
              <a:gd name="connsiteX4" fmla="*/ 0 w 20385200"/>
              <a:gd name="connsiteY4" fmla="*/ 1088132 h 1089180"/>
              <a:gd name="connsiteX5" fmla="*/ 13280571 w 20385200"/>
              <a:gd name="connsiteY5" fmla="*/ 0 h 1089180"/>
              <a:gd name="connsiteX6" fmla="*/ 20385200 w 20385200"/>
              <a:gd name="connsiteY6" fmla="*/ 72571 h 1089180"/>
              <a:gd name="connsiteX7" fmla="*/ 20240057 w 20385200"/>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145144 w 7104629"/>
              <a:gd name="connsiteY4" fmla="*/ 942990 h 1089180"/>
              <a:gd name="connsiteX5" fmla="*/ 0 w 7104629"/>
              <a:gd name="connsiteY5" fmla="*/ 0 h 1089180"/>
              <a:gd name="connsiteX6" fmla="*/ 7104629 w 7104629"/>
              <a:gd name="connsiteY6" fmla="*/ 72571 h 1089180"/>
              <a:gd name="connsiteX7" fmla="*/ 6959486 w 7104629"/>
              <a:gd name="connsiteY7" fmla="*/ 1015561 h 1089180"/>
              <a:gd name="connsiteX0" fmla="*/ 6959486 w 7104629"/>
              <a:gd name="connsiteY0" fmla="*/ 1015561 h 1089180"/>
              <a:gd name="connsiteX1" fmla="*/ 2690658 w 7104629"/>
              <a:gd name="connsiteY1" fmla="*/ 1088132 h 1089180"/>
              <a:gd name="connsiteX2" fmla="*/ 2026699 w 7104629"/>
              <a:gd name="connsiteY2" fmla="*/ 701357 h 1089180"/>
              <a:gd name="connsiteX3" fmla="*/ 1405500 w 7104629"/>
              <a:gd name="connsiteY3" fmla="*/ 1088132 h 1089180"/>
              <a:gd name="connsiteX4" fmla="*/ 213180 w 7104629"/>
              <a:gd name="connsiteY4" fmla="*/ 1065454 h 1089180"/>
              <a:gd name="connsiteX5" fmla="*/ 0 w 7104629"/>
              <a:gd name="connsiteY5" fmla="*/ 0 h 1089180"/>
              <a:gd name="connsiteX6" fmla="*/ 7104629 w 7104629"/>
              <a:gd name="connsiteY6" fmla="*/ 72571 h 1089180"/>
              <a:gd name="connsiteX7" fmla="*/ 6959486 w 7104629"/>
              <a:gd name="connsiteY7" fmla="*/ 1015561 h 1089180"/>
              <a:gd name="connsiteX0" fmla="*/ 6768986 w 6914129"/>
              <a:gd name="connsiteY0" fmla="*/ 1001954 h 1075573"/>
              <a:gd name="connsiteX1" fmla="*/ 2500158 w 6914129"/>
              <a:gd name="connsiteY1" fmla="*/ 1074525 h 1075573"/>
              <a:gd name="connsiteX2" fmla="*/ 1836199 w 6914129"/>
              <a:gd name="connsiteY2" fmla="*/ 687750 h 1075573"/>
              <a:gd name="connsiteX3" fmla="*/ 1215000 w 6914129"/>
              <a:gd name="connsiteY3" fmla="*/ 1074525 h 1075573"/>
              <a:gd name="connsiteX4" fmla="*/ 22680 w 6914129"/>
              <a:gd name="connsiteY4" fmla="*/ 1051847 h 1075573"/>
              <a:gd name="connsiteX5" fmla="*/ 0 w 6914129"/>
              <a:gd name="connsiteY5" fmla="*/ 0 h 1075573"/>
              <a:gd name="connsiteX6" fmla="*/ 6914129 w 6914129"/>
              <a:gd name="connsiteY6" fmla="*/ 58964 h 1075573"/>
              <a:gd name="connsiteX7" fmla="*/ 6768986 w 6914129"/>
              <a:gd name="connsiteY7" fmla="*/ 1001954 h 1075573"/>
              <a:gd name="connsiteX0" fmla="*/ 6823415 w 6914129"/>
              <a:gd name="connsiteY0" fmla="*/ 1083597 h 1083597"/>
              <a:gd name="connsiteX1" fmla="*/ 2500158 w 6914129"/>
              <a:gd name="connsiteY1" fmla="*/ 1074525 h 1083597"/>
              <a:gd name="connsiteX2" fmla="*/ 1836199 w 6914129"/>
              <a:gd name="connsiteY2" fmla="*/ 687750 h 1083597"/>
              <a:gd name="connsiteX3" fmla="*/ 1215000 w 6914129"/>
              <a:gd name="connsiteY3" fmla="*/ 1074525 h 1083597"/>
              <a:gd name="connsiteX4" fmla="*/ 22680 w 6914129"/>
              <a:gd name="connsiteY4" fmla="*/ 1051847 h 1083597"/>
              <a:gd name="connsiteX5" fmla="*/ 0 w 6914129"/>
              <a:gd name="connsiteY5" fmla="*/ 0 h 1083597"/>
              <a:gd name="connsiteX6" fmla="*/ 6914129 w 6914129"/>
              <a:gd name="connsiteY6" fmla="*/ 58964 h 1083597"/>
              <a:gd name="connsiteX7" fmla="*/ 6823415 w 6914129"/>
              <a:gd name="connsiteY7" fmla="*/ 1083597 h 1083597"/>
              <a:gd name="connsiteX0" fmla="*/ 6905058 w 6914129"/>
              <a:gd name="connsiteY0" fmla="*/ 1097204 h 1097204"/>
              <a:gd name="connsiteX1" fmla="*/ 2500158 w 6914129"/>
              <a:gd name="connsiteY1" fmla="*/ 1074525 h 1097204"/>
              <a:gd name="connsiteX2" fmla="*/ 1836199 w 6914129"/>
              <a:gd name="connsiteY2" fmla="*/ 687750 h 1097204"/>
              <a:gd name="connsiteX3" fmla="*/ 1215000 w 6914129"/>
              <a:gd name="connsiteY3" fmla="*/ 1074525 h 1097204"/>
              <a:gd name="connsiteX4" fmla="*/ 22680 w 6914129"/>
              <a:gd name="connsiteY4" fmla="*/ 1051847 h 1097204"/>
              <a:gd name="connsiteX5" fmla="*/ 0 w 6914129"/>
              <a:gd name="connsiteY5" fmla="*/ 0 h 1097204"/>
              <a:gd name="connsiteX6" fmla="*/ 6914129 w 6914129"/>
              <a:gd name="connsiteY6" fmla="*/ 58964 h 1097204"/>
              <a:gd name="connsiteX7" fmla="*/ 6905058 w 6914129"/>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86179 h 1097204"/>
              <a:gd name="connsiteX7" fmla="*/ 6905058 w 6905230"/>
              <a:gd name="connsiteY7" fmla="*/ 1097204 h 1097204"/>
              <a:gd name="connsiteX0" fmla="*/ 6905058 w 6905230"/>
              <a:gd name="connsiteY0" fmla="*/ 1097204 h 1097204"/>
              <a:gd name="connsiteX1" fmla="*/ 2500158 w 6905230"/>
              <a:gd name="connsiteY1" fmla="*/ 1074525 h 1097204"/>
              <a:gd name="connsiteX2" fmla="*/ 1836199 w 6905230"/>
              <a:gd name="connsiteY2" fmla="*/ 687750 h 1097204"/>
              <a:gd name="connsiteX3" fmla="*/ 1215000 w 6905230"/>
              <a:gd name="connsiteY3" fmla="*/ 1074525 h 1097204"/>
              <a:gd name="connsiteX4" fmla="*/ 22680 w 6905230"/>
              <a:gd name="connsiteY4" fmla="*/ 1051847 h 1097204"/>
              <a:gd name="connsiteX5" fmla="*/ 0 w 6905230"/>
              <a:gd name="connsiteY5" fmla="*/ 0 h 1097204"/>
              <a:gd name="connsiteX6" fmla="*/ 6873308 w 6905230"/>
              <a:gd name="connsiteY6" fmla="*/ 72572 h 1097204"/>
              <a:gd name="connsiteX7" fmla="*/ 6905058 w 6905230"/>
              <a:gd name="connsiteY7" fmla="*/ 1097204 h 1097204"/>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45354 w 6882550"/>
              <a:gd name="connsiteY5" fmla="*/ 63500 h 1024632"/>
              <a:gd name="connsiteX6" fmla="*/ 6850628 w 6882550"/>
              <a:gd name="connsiteY6" fmla="*/ 0 h 1024632"/>
              <a:gd name="connsiteX7" fmla="*/ 6882378 w 6882550"/>
              <a:gd name="connsiteY7" fmla="*/ 1024632 h 1024632"/>
              <a:gd name="connsiteX0" fmla="*/ 6882378 w 6882550"/>
              <a:gd name="connsiteY0" fmla="*/ 1024632 h 1024632"/>
              <a:gd name="connsiteX1" fmla="*/ 2477478 w 6882550"/>
              <a:gd name="connsiteY1" fmla="*/ 1001953 h 1024632"/>
              <a:gd name="connsiteX2" fmla="*/ 1813519 w 6882550"/>
              <a:gd name="connsiteY2" fmla="*/ 615178 h 1024632"/>
              <a:gd name="connsiteX3" fmla="*/ 1192320 w 6882550"/>
              <a:gd name="connsiteY3" fmla="*/ 1001953 h 1024632"/>
              <a:gd name="connsiteX4" fmla="*/ 0 w 6882550"/>
              <a:gd name="connsiteY4" fmla="*/ 979275 h 1024632"/>
              <a:gd name="connsiteX5" fmla="*/ 31747 w 6882550"/>
              <a:gd name="connsiteY5" fmla="*/ 9071 h 1024632"/>
              <a:gd name="connsiteX6" fmla="*/ 6850628 w 6882550"/>
              <a:gd name="connsiteY6" fmla="*/ 0 h 1024632"/>
              <a:gd name="connsiteX7" fmla="*/ 6882378 w 6882550"/>
              <a:gd name="connsiteY7" fmla="*/ 1024632 h 1024632"/>
              <a:gd name="connsiteX0" fmla="*/ 6850631 w 6850803"/>
              <a:gd name="connsiteY0" fmla="*/ 1024632 h 1024632"/>
              <a:gd name="connsiteX1" fmla="*/ 2445731 w 6850803"/>
              <a:gd name="connsiteY1" fmla="*/ 1001953 h 1024632"/>
              <a:gd name="connsiteX2" fmla="*/ 1781772 w 6850803"/>
              <a:gd name="connsiteY2" fmla="*/ 615178 h 1024632"/>
              <a:gd name="connsiteX3" fmla="*/ 1160573 w 6850803"/>
              <a:gd name="connsiteY3" fmla="*/ 1001953 h 1024632"/>
              <a:gd name="connsiteX4" fmla="*/ 9074 w 6850803"/>
              <a:gd name="connsiteY4" fmla="*/ 979275 h 1024632"/>
              <a:gd name="connsiteX5" fmla="*/ 0 w 6850803"/>
              <a:gd name="connsiteY5" fmla="*/ 9071 h 1024632"/>
              <a:gd name="connsiteX6" fmla="*/ 6818881 w 6850803"/>
              <a:gd name="connsiteY6" fmla="*/ 0 h 1024632"/>
              <a:gd name="connsiteX7" fmla="*/ 6850631 w 6850803"/>
              <a:gd name="connsiteY7" fmla="*/ 1024632 h 102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0803" h="1024632">
                <a:moveTo>
                  <a:pt x="6850631" y="1024632"/>
                </a:moveTo>
                <a:lnTo>
                  <a:pt x="2445731" y="1001953"/>
                </a:lnTo>
                <a:cubicBezTo>
                  <a:pt x="2222722" y="1026339"/>
                  <a:pt x="2245110" y="617293"/>
                  <a:pt x="1781772" y="615178"/>
                </a:cubicBezTo>
                <a:cubicBezTo>
                  <a:pt x="1318434" y="613063"/>
                  <a:pt x="1416175" y="1000302"/>
                  <a:pt x="1160573" y="1001953"/>
                </a:cubicBezTo>
                <a:lnTo>
                  <a:pt x="9074" y="979275"/>
                </a:lnTo>
                <a:cubicBezTo>
                  <a:pt x="6049" y="655874"/>
                  <a:pt x="3025" y="332472"/>
                  <a:pt x="0" y="9071"/>
                </a:cubicBezTo>
                <a:lnTo>
                  <a:pt x="6818881" y="0"/>
                </a:lnTo>
                <a:cubicBezTo>
                  <a:pt x="6815857" y="346080"/>
                  <a:pt x="6853655" y="678552"/>
                  <a:pt x="6850631" y="1024632"/>
                </a:cubicBezTo>
                <a:close/>
              </a:path>
            </a:pathLst>
          </a:custGeom>
          <a:solidFill>
            <a:srgbClr val="FFBF78"/>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D4A5"/>
              </a:solidFill>
              <a:latin typeface="Calibri" panose="020F0502020204030204"/>
              <a:cs typeface="Calibri"/>
            </a:endParaRPr>
          </a:p>
        </p:txBody>
      </p:sp>
      <p:pic>
        <p:nvPicPr>
          <p:cNvPr id="4" name="Imagen 173" descr="Icono&#10;&#10;Descripción generada automáticamente">
            <a:hlinkClick r:id="rId12" action="ppaction://hlinksldjump"/>
            <a:extLst>
              <a:ext uri="{FF2B5EF4-FFF2-40B4-BE49-F238E27FC236}">
                <a16:creationId xmlns:a16="http://schemas.microsoft.com/office/drawing/2014/main" id="{9078F3A3-67B1-3755-9596-5F7A563BAF33}"/>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479765" y="1061502"/>
            <a:ext cx="620691" cy="527585"/>
          </a:xfrm>
          <a:prstGeom prst="rect">
            <a:avLst/>
          </a:prstGeom>
        </p:spPr>
      </p:pic>
      <p:pic>
        <p:nvPicPr>
          <p:cNvPr id="17" name="Imagen 54" descr="Imagen que contiene firmar, calle, palo, alimentos&#10;&#10;Descripción generada automáticamente">
            <a:hlinkClick r:id="rId2" action="ppaction://hlinksldjump"/>
            <a:extLst>
              <a:ext uri="{FF2B5EF4-FFF2-40B4-BE49-F238E27FC236}">
                <a16:creationId xmlns:a16="http://schemas.microsoft.com/office/drawing/2014/main" id="{1B5E3807-EF60-638D-0067-3A6CE803F258}"/>
              </a:ext>
            </a:extLst>
          </p:cNvPr>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522427" y="2518153"/>
            <a:ext cx="543104" cy="624569"/>
          </a:xfrm>
          <a:prstGeom prst="rect">
            <a:avLst/>
          </a:prstGeom>
        </p:spPr>
      </p:pic>
      <p:pic>
        <p:nvPicPr>
          <p:cNvPr id="18" name="Imagen 42" descr="Imagen que contiene dibujo, luz, alimentos&#10;&#10;Descripción generada automáticamente">
            <a:hlinkClick r:id="rId5" action="ppaction://hlinksldjump"/>
            <a:extLst>
              <a:ext uri="{FF2B5EF4-FFF2-40B4-BE49-F238E27FC236}">
                <a16:creationId xmlns:a16="http://schemas.microsoft.com/office/drawing/2014/main" id="{F08F5FD6-A188-60BE-615A-F9B1FB44D933}"/>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463284" y="3995535"/>
            <a:ext cx="690517" cy="690517"/>
          </a:xfrm>
          <a:prstGeom prst="rect">
            <a:avLst/>
          </a:prstGeom>
        </p:spPr>
      </p:pic>
      <p:sp useBgFill="1">
        <p:nvSpPr>
          <p:cNvPr id="19" name="Google Shape;11648;p101">
            <a:hlinkClick r:id="rId11" action="ppaction://hlinksldjump"/>
            <a:extLst>
              <a:ext uri="{FF2B5EF4-FFF2-40B4-BE49-F238E27FC236}">
                <a16:creationId xmlns:a16="http://schemas.microsoft.com/office/drawing/2014/main" id="{A25652D2-D849-27E9-7EB7-5C900E683D1E}"/>
              </a:ext>
            </a:extLst>
          </p:cNvPr>
          <p:cNvSpPr/>
          <p:nvPr/>
        </p:nvSpPr>
        <p:spPr>
          <a:xfrm>
            <a:off x="454901" y="54060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20" name="Imagen 44" descr="Icono&#10;&#10;Descripción generada automáticamente">
            <a:hlinkClick r:id="rId9" action="ppaction://hlinksldjump"/>
            <a:extLst>
              <a:ext uri="{FF2B5EF4-FFF2-40B4-BE49-F238E27FC236}">
                <a16:creationId xmlns:a16="http://schemas.microsoft.com/office/drawing/2014/main" id="{6A06ABF7-6CCE-B377-CD48-7024E80CFEF6}"/>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15585172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ángulo 62">
            <a:extLst>
              <a:ext uri="{FF2B5EF4-FFF2-40B4-BE49-F238E27FC236}">
                <a16:creationId xmlns:a16="http://schemas.microsoft.com/office/drawing/2014/main" id="{CF143E41-9397-1D70-DFDA-9AE3ACB61373}"/>
              </a:ext>
            </a:extLst>
          </p:cNvPr>
          <p:cNvSpPr/>
          <p:nvPr/>
        </p:nvSpPr>
        <p:spPr>
          <a:xfrm>
            <a:off x="5082991" y="251904"/>
            <a:ext cx="8302008"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solidFill>
                  <a:schemeClr val="tx1"/>
                </a:solidFill>
                <a:latin typeface="Poppins" pitchFamily="2" charset="77"/>
                <a:cs typeface="Poppins" pitchFamily="2" charset="77"/>
              </a:rPr>
              <a:t>ENFOQUES DE TRABAJO</a:t>
            </a:r>
          </a:p>
        </p:txBody>
      </p:sp>
      <p:pic>
        <p:nvPicPr>
          <p:cNvPr id="84" name="Audio 6 Enfoques de trabajo">
            <a:hlinkClick r:id="" action="ppaction://media"/>
            <a:extLst>
              <a:ext uri="{FF2B5EF4-FFF2-40B4-BE49-F238E27FC236}">
                <a16:creationId xmlns:a16="http://schemas.microsoft.com/office/drawing/2014/main" id="{E0CC8DCF-D0B5-B1DD-9931-C0A8F93B3E2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768275" y="6781053"/>
            <a:ext cx="812800" cy="812800"/>
          </a:xfrm>
          <a:prstGeom prst="rect">
            <a:avLst/>
          </a:prstGeom>
        </p:spPr>
      </p:pic>
      <p:sp>
        <p:nvSpPr>
          <p:cNvPr id="23" name="CuadroTexto 22">
            <a:extLst>
              <a:ext uri="{FF2B5EF4-FFF2-40B4-BE49-F238E27FC236}">
                <a16:creationId xmlns:a16="http://schemas.microsoft.com/office/drawing/2014/main" id="{8871BC25-0761-E1BB-1D2B-6E2FB448B86D}"/>
              </a:ext>
            </a:extLst>
          </p:cNvPr>
          <p:cNvSpPr txBox="1"/>
          <p:nvPr/>
        </p:nvSpPr>
        <p:spPr>
          <a:xfrm>
            <a:off x="1471213" y="4099687"/>
            <a:ext cx="5112121" cy="867930"/>
          </a:xfrm>
          <a:prstGeom prst="rect">
            <a:avLst/>
          </a:prstGeom>
          <a:noFill/>
        </p:spPr>
        <p:txBody>
          <a:bodyPr wrap="square" lIns="128016" tIns="64008" rIns="128016" bIns="64008" rtlCol="0" anchor="t">
            <a:spAutoFit/>
          </a:bodyPr>
          <a:lstStyle/>
          <a:p>
            <a:pPr algn="ctr" defTabSz="1280096"/>
            <a:r>
              <a:rPr lang="es-MX" sz="1600" dirty="0">
                <a:latin typeface="Work Sans" pitchFamily="2" charset="77"/>
                <a:cs typeface="Poppins"/>
              </a:rPr>
              <a:t>Dentro de los proyectos de INVÍAS, ¿Desarrollas tus conocimientos con la comunidad, o con otros colegas al interior del Instituto?</a:t>
            </a:r>
            <a:endParaRPr lang="es-MX" sz="1600" dirty="0">
              <a:latin typeface="Work Sans" pitchFamily="2" charset="77"/>
              <a:cs typeface="Poppins" panose="00000500000000000000" pitchFamily="2" charset="0"/>
            </a:endParaRPr>
          </a:p>
        </p:txBody>
      </p:sp>
      <p:sp>
        <p:nvSpPr>
          <p:cNvPr id="29" name="Forma libre: forma 60">
            <a:extLst>
              <a:ext uri="{FF2B5EF4-FFF2-40B4-BE49-F238E27FC236}">
                <a16:creationId xmlns:a16="http://schemas.microsoft.com/office/drawing/2014/main" id="{E2612DFD-62E5-7FDA-BEC4-B8FE21D966F8}"/>
              </a:ext>
            </a:extLst>
          </p:cNvPr>
          <p:cNvSpPr/>
          <p:nvPr/>
        </p:nvSpPr>
        <p:spPr>
          <a:xfrm rot="16200000">
            <a:off x="-4086989" y="4097435"/>
            <a:ext cx="9597231" cy="1423252"/>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20965771 w 40705200"/>
              <a:gd name="connsiteY6" fmla="*/ 0 h 1016609"/>
              <a:gd name="connsiteX7" fmla="*/ 40705200 w 40705200"/>
              <a:gd name="connsiteY7" fmla="*/ 1015561 h 1016609"/>
              <a:gd name="connsiteX0" fmla="*/ 20893200 w 20965771"/>
              <a:gd name="connsiteY0" fmla="*/ 942990 h 1016609"/>
              <a:gd name="connsiteX1" fmla="*/ 15971229 w 20965771"/>
              <a:gd name="connsiteY1" fmla="*/ 1015561 h 1016609"/>
              <a:gd name="connsiteX2" fmla="*/ 15307270 w 20965771"/>
              <a:gd name="connsiteY2" fmla="*/ 628786 h 1016609"/>
              <a:gd name="connsiteX3" fmla="*/ 14686071 w 20965771"/>
              <a:gd name="connsiteY3" fmla="*/ 1015561 h 1016609"/>
              <a:gd name="connsiteX4" fmla="*/ 0 w 20965771"/>
              <a:gd name="connsiteY4" fmla="*/ 1015561 h 1016609"/>
              <a:gd name="connsiteX5" fmla="*/ 0 w 20965771"/>
              <a:gd name="connsiteY5" fmla="*/ 0 h 1016609"/>
              <a:gd name="connsiteX6" fmla="*/ 20965771 w 20965771"/>
              <a:gd name="connsiteY6" fmla="*/ 0 h 1016609"/>
              <a:gd name="connsiteX7" fmla="*/ 20893200 w 20965771"/>
              <a:gd name="connsiteY7" fmla="*/ 942990 h 1016609"/>
              <a:gd name="connsiteX0" fmla="*/ 20893200 w 20965771"/>
              <a:gd name="connsiteY0" fmla="*/ 942990 h 1016609"/>
              <a:gd name="connsiteX1" fmla="*/ 15971229 w 20965771"/>
              <a:gd name="connsiteY1" fmla="*/ 1015561 h 1016609"/>
              <a:gd name="connsiteX2" fmla="*/ 15307270 w 20965771"/>
              <a:gd name="connsiteY2" fmla="*/ 628786 h 1016609"/>
              <a:gd name="connsiteX3" fmla="*/ 14686071 w 20965771"/>
              <a:gd name="connsiteY3" fmla="*/ 1015561 h 1016609"/>
              <a:gd name="connsiteX4" fmla="*/ 0 w 20965771"/>
              <a:gd name="connsiteY4" fmla="*/ 1015561 h 1016609"/>
              <a:gd name="connsiteX5" fmla="*/ 14369143 w 20965771"/>
              <a:gd name="connsiteY5" fmla="*/ 0 h 1016609"/>
              <a:gd name="connsiteX6" fmla="*/ 20965771 w 20965771"/>
              <a:gd name="connsiteY6" fmla="*/ 0 h 1016609"/>
              <a:gd name="connsiteX7" fmla="*/ 20893200 w 20965771"/>
              <a:gd name="connsiteY7" fmla="*/ 942990 h 1016609"/>
              <a:gd name="connsiteX0" fmla="*/ 6814342 w 6886913"/>
              <a:gd name="connsiteY0" fmla="*/ 942990 h 1016609"/>
              <a:gd name="connsiteX1" fmla="*/ 1892371 w 6886913"/>
              <a:gd name="connsiteY1" fmla="*/ 1015561 h 1016609"/>
              <a:gd name="connsiteX2" fmla="*/ 1228412 w 6886913"/>
              <a:gd name="connsiteY2" fmla="*/ 628786 h 1016609"/>
              <a:gd name="connsiteX3" fmla="*/ 607213 w 6886913"/>
              <a:gd name="connsiteY3" fmla="*/ 1015561 h 1016609"/>
              <a:gd name="connsiteX4" fmla="*/ 0 w 6886913"/>
              <a:gd name="connsiteY4" fmla="*/ 1015561 h 1016609"/>
              <a:gd name="connsiteX5" fmla="*/ 290285 w 6886913"/>
              <a:gd name="connsiteY5" fmla="*/ 0 h 1016609"/>
              <a:gd name="connsiteX6" fmla="*/ 6886913 w 6886913"/>
              <a:gd name="connsiteY6" fmla="*/ 0 h 1016609"/>
              <a:gd name="connsiteX7" fmla="*/ 6814342 w 6886913"/>
              <a:gd name="connsiteY7" fmla="*/ 942990 h 1016609"/>
              <a:gd name="connsiteX0" fmla="*/ 6524057 w 6596628"/>
              <a:gd name="connsiteY0" fmla="*/ 942990 h 1016609"/>
              <a:gd name="connsiteX1" fmla="*/ 1602086 w 6596628"/>
              <a:gd name="connsiteY1" fmla="*/ 1015561 h 1016609"/>
              <a:gd name="connsiteX2" fmla="*/ 938127 w 6596628"/>
              <a:gd name="connsiteY2" fmla="*/ 628786 h 1016609"/>
              <a:gd name="connsiteX3" fmla="*/ 316928 w 6596628"/>
              <a:gd name="connsiteY3" fmla="*/ 1015561 h 1016609"/>
              <a:gd name="connsiteX4" fmla="*/ 131536 w 6596628"/>
              <a:gd name="connsiteY4" fmla="*/ 1015561 h 1016609"/>
              <a:gd name="connsiteX5" fmla="*/ 0 w 6596628"/>
              <a:gd name="connsiteY5" fmla="*/ 0 h 1016609"/>
              <a:gd name="connsiteX6" fmla="*/ 6596628 w 6596628"/>
              <a:gd name="connsiteY6" fmla="*/ 0 h 1016609"/>
              <a:gd name="connsiteX7" fmla="*/ 6524057 w 6596628"/>
              <a:gd name="connsiteY7" fmla="*/ 942990 h 1016609"/>
              <a:gd name="connsiteX0" fmla="*/ 6428809 w 6501380"/>
              <a:gd name="connsiteY0" fmla="*/ 942990 h 1016609"/>
              <a:gd name="connsiteX1" fmla="*/ 1506838 w 6501380"/>
              <a:gd name="connsiteY1" fmla="*/ 1015561 h 1016609"/>
              <a:gd name="connsiteX2" fmla="*/ 842879 w 6501380"/>
              <a:gd name="connsiteY2" fmla="*/ 628786 h 1016609"/>
              <a:gd name="connsiteX3" fmla="*/ 221680 w 6501380"/>
              <a:gd name="connsiteY3" fmla="*/ 1015561 h 1016609"/>
              <a:gd name="connsiteX4" fmla="*/ 36288 w 6501380"/>
              <a:gd name="connsiteY4" fmla="*/ 1015561 h 1016609"/>
              <a:gd name="connsiteX5" fmla="*/ 0 w 6501380"/>
              <a:gd name="connsiteY5" fmla="*/ 0 h 1016609"/>
              <a:gd name="connsiteX6" fmla="*/ 6501380 w 6501380"/>
              <a:gd name="connsiteY6" fmla="*/ 0 h 1016609"/>
              <a:gd name="connsiteX7" fmla="*/ 6428809 w 6501380"/>
              <a:gd name="connsiteY7" fmla="*/ 942990 h 1016609"/>
              <a:gd name="connsiteX0" fmla="*/ 6392521 w 6465092"/>
              <a:gd name="connsiteY0" fmla="*/ 942990 h 1016609"/>
              <a:gd name="connsiteX1" fmla="*/ 1470550 w 6465092"/>
              <a:gd name="connsiteY1" fmla="*/ 1015561 h 1016609"/>
              <a:gd name="connsiteX2" fmla="*/ 806591 w 6465092"/>
              <a:gd name="connsiteY2" fmla="*/ 628786 h 1016609"/>
              <a:gd name="connsiteX3" fmla="*/ 185392 w 6465092"/>
              <a:gd name="connsiteY3" fmla="*/ 1015561 h 1016609"/>
              <a:gd name="connsiteX4" fmla="*/ 0 w 6465092"/>
              <a:gd name="connsiteY4" fmla="*/ 1015561 h 1016609"/>
              <a:gd name="connsiteX5" fmla="*/ 4533 w 6465092"/>
              <a:gd name="connsiteY5" fmla="*/ 0 h 1016609"/>
              <a:gd name="connsiteX6" fmla="*/ 6465092 w 6465092"/>
              <a:gd name="connsiteY6" fmla="*/ 0 h 1016609"/>
              <a:gd name="connsiteX7" fmla="*/ 6392521 w 6465092"/>
              <a:gd name="connsiteY7" fmla="*/ 942990 h 1016609"/>
              <a:gd name="connsiteX0" fmla="*/ 6882380 w 6882380"/>
              <a:gd name="connsiteY0" fmla="*/ 983811 h 1016609"/>
              <a:gd name="connsiteX1" fmla="*/ 1470550 w 6882380"/>
              <a:gd name="connsiteY1" fmla="*/ 1015561 h 1016609"/>
              <a:gd name="connsiteX2" fmla="*/ 806591 w 6882380"/>
              <a:gd name="connsiteY2" fmla="*/ 628786 h 1016609"/>
              <a:gd name="connsiteX3" fmla="*/ 185392 w 6882380"/>
              <a:gd name="connsiteY3" fmla="*/ 1015561 h 1016609"/>
              <a:gd name="connsiteX4" fmla="*/ 0 w 6882380"/>
              <a:gd name="connsiteY4" fmla="*/ 1015561 h 1016609"/>
              <a:gd name="connsiteX5" fmla="*/ 4533 w 6882380"/>
              <a:gd name="connsiteY5" fmla="*/ 0 h 1016609"/>
              <a:gd name="connsiteX6" fmla="*/ 6465092 w 6882380"/>
              <a:gd name="connsiteY6" fmla="*/ 0 h 1016609"/>
              <a:gd name="connsiteX7" fmla="*/ 6882380 w 6882380"/>
              <a:gd name="connsiteY7" fmla="*/ 983811 h 1016609"/>
              <a:gd name="connsiteX0" fmla="*/ 6882380 w 6882380"/>
              <a:gd name="connsiteY0" fmla="*/ 983811 h 1016609"/>
              <a:gd name="connsiteX1" fmla="*/ 1470550 w 6882380"/>
              <a:gd name="connsiteY1" fmla="*/ 1015561 h 1016609"/>
              <a:gd name="connsiteX2" fmla="*/ 806591 w 6882380"/>
              <a:gd name="connsiteY2" fmla="*/ 628786 h 1016609"/>
              <a:gd name="connsiteX3" fmla="*/ 185392 w 6882380"/>
              <a:gd name="connsiteY3" fmla="*/ 1015561 h 1016609"/>
              <a:gd name="connsiteX4" fmla="*/ 0 w 6882380"/>
              <a:gd name="connsiteY4" fmla="*/ 1015561 h 1016609"/>
              <a:gd name="connsiteX5" fmla="*/ 4533 w 6882380"/>
              <a:gd name="connsiteY5" fmla="*/ 0 h 1016609"/>
              <a:gd name="connsiteX6" fmla="*/ 6846092 w 6882380"/>
              <a:gd name="connsiteY6" fmla="*/ 0 h 1016609"/>
              <a:gd name="connsiteX7" fmla="*/ 6882380 w 6882380"/>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66236 w 6866236"/>
              <a:gd name="connsiteY0" fmla="*/ 1017022 h 1017022"/>
              <a:gd name="connsiteX1" fmla="*/ 1470550 w 6866236"/>
              <a:gd name="connsiteY1" fmla="*/ 1015561 h 1017022"/>
              <a:gd name="connsiteX2" fmla="*/ 806591 w 6866236"/>
              <a:gd name="connsiteY2" fmla="*/ 628786 h 1017022"/>
              <a:gd name="connsiteX3" fmla="*/ 185392 w 6866236"/>
              <a:gd name="connsiteY3" fmla="*/ 1015561 h 1017022"/>
              <a:gd name="connsiteX4" fmla="*/ 0 w 6866236"/>
              <a:gd name="connsiteY4" fmla="*/ 1015561 h 1017022"/>
              <a:gd name="connsiteX5" fmla="*/ 4533 w 6866236"/>
              <a:gd name="connsiteY5" fmla="*/ 0 h 1017022"/>
              <a:gd name="connsiteX6" fmla="*/ 6846092 w 6866236"/>
              <a:gd name="connsiteY6" fmla="*/ 0 h 1017022"/>
              <a:gd name="connsiteX7" fmla="*/ 6866236 w 6866236"/>
              <a:gd name="connsiteY7" fmla="*/ 1017022 h 1017022"/>
              <a:gd name="connsiteX0" fmla="*/ 6844095 w 6846784"/>
              <a:gd name="connsiteY0" fmla="*/ 994882 h 1016609"/>
              <a:gd name="connsiteX1" fmla="*/ 1470550 w 6846784"/>
              <a:gd name="connsiteY1" fmla="*/ 1015561 h 1016609"/>
              <a:gd name="connsiteX2" fmla="*/ 806591 w 6846784"/>
              <a:gd name="connsiteY2" fmla="*/ 628786 h 1016609"/>
              <a:gd name="connsiteX3" fmla="*/ 185392 w 6846784"/>
              <a:gd name="connsiteY3" fmla="*/ 1015561 h 1016609"/>
              <a:gd name="connsiteX4" fmla="*/ 0 w 6846784"/>
              <a:gd name="connsiteY4" fmla="*/ 1015561 h 1016609"/>
              <a:gd name="connsiteX5" fmla="*/ 4533 w 6846784"/>
              <a:gd name="connsiteY5" fmla="*/ 0 h 1016609"/>
              <a:gd name="connsiteX6" fmla="*/ 6846092 w 6846784"/>
              <a:gd name="connsiteY6" fmla="*/ 0 h 1016609"/>
              <a:gd name="connsiteX7" fmla="*/ 6844095 w 6846784"/>
              <a:gd name="connsiteY7" fmla="*/ 994882 h 1016609"/>
              <a:gd name="connsiteX0" fmla="*/ 6844095 w 6846783"/>
              <a:gd name="connsiteY0" fmla="*/ 994882 h 1016609"/>
              <a:gd name="connsiteX1" fmla="*/ 1470550 w 6846783"/>
              <a:gd name="connsiteY1" fmla="*/ 1015561 h 1016609"/>
              <a:gd name="connsiteX2" fmla="*/ 806591 w 6846783"/>
              <a:gd name="connsiteY2" fmla="*/ 628786 h 1016609"/>
              <a:gd name="connsiteX3" fmla="*/ 185392 w 6846783"/>
              <a:gd name="connsiteY3" fmla="*/ 1015561 h 1016609"/>
              <a:gd name="connsiteX4" fmla="*/ 0 w 6846783"/>
              <a:gd name="connsiteY4" fmla="*/ 1015561 h 1016609"/>
              <a:gd name="connsiteX5" fmla="*/ 4533 w 6846783"/>
              <a:gd name="connsiteY5" fmla="*/ 0 h 1016609"/>
              <a:gd name="connsiteX6" fmla="*/ 6846091 w 6846783"/>
              <a:gd name="connsiteY6" fmla="*/ 0 h 1016609"/>
              <a:gd name="connsiteX7" fmla="*/ 6844095 w 6846783"/>
              <a:gd name="connsiteY7" fmla="*/ 994882 h 1016609"/>
              <a:gd name="connsiteX0" fmla="*/ 6855165 w 6855165"/>
              <a:gd name="connsiteY0" fmla="*/ 994882 h 1016609"/>
              <a:gd name="connsiteX1" fmla="*/ 1470550 w 6855165"/>
              <a:gd name="connsiteY1" fmla="*/ 1015561 h 1016609"/>
              <a:gd name="connsiteX2" fmla="*/ 806591 w 6855165"/>
              <a:gd name="connsiteY2" fmla="*/ 628786 h 1016609"/>
              <a:gd name="connsiteX3" fmla="*/ 185392 w 6855165"/>
              <a:gd name="connsiteY3" fmla="*/ 1015561 h 1016609"/>
              <a:gd name="connsiteX4" fmla="*/ 0 w 6855165"/>
              <a:gd name="connsiteY4" fmla="*/ 1015561 h 1016609"/>
              <a:gd name="connsiteX5" fmla="*/ 4533 w 6855165"/>
              <a:gd name="connsiteY5" fmla="*/ 0 h 1016609"/>
              <a:gd name="connsiteX6" fmla="*/ 6846091 w 6855165"/>
              <a:gd name="connsiteY6" fmla="*/ 0 h 1016609"/>
              <a:gd name="connsiteX7" fmla="*/ 6855165 w 6855165"/>
              <a:gd name="connsiteY7" fmla="*/ 994882 h 10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5165" h="1016609">
                <a:moveTo>
                  <a:pt x="6855165" y="994882"/>
                </a:moveTo>
                <a:lnTo>
                  <a:pt x="1470550" y="1015561"/>
                </a:lnTo>
                <a:cubicBezTo>
                  <a:pt x="1247541" y="1039947"/>
                  <a:pt x="1269929" y="630901"/>
                  <a:pt x="806591" y="628786"/>
                </a:cubicBezTo>
                <a:cubicBezTo>
                  <a:pt x="343253" y="626671"/>
                  <a:pt x="440994" y="1013910"/>
                  <a:pt x="185392" y="1015561"/>
                </a:cubicBezTo>
                <a:lnTo>
                  <a:pt x="0" y="1015561"/>
                </a:lnTo>
                <a:lnTo>
                  <a:pt x="4533" y="0"/>
                </a:lnTo>
                <a:lnTo>
                  <a:pt x="6846091" y="0"/>
                </a:lnTo>
                <a:cubicBezTo>
                  <a:pt x="6849116" y="327937"/>
                  <a:pt x="6852140" y="666945"/>
                  <a:pt x="6855165" y="994882"/>
                </a:cubicBezTo>
                <a:close/>
              </a:path>
            </a:pathLst>
          </a:custGeom>
          <a:solidFill>
            <a:srgbClr val="9EBFFF"/>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D4A5"/>
              </a:solidFill>
              <a:latin typeface="Calibri" panose="020F0502020204030204"/>
              <a:cs typeface="Calibri"/>
            </a:endParaRPr>
          </a:p>
        </p:txBody>
      </p:sp>
      <p:pic>
        <p:nvPicPr>
          <p:cNvPr id="61" name="Imagen 54" descr="Imagen que contiene firmar, calle, palo, alimentos&#10;&#10;Descripción generada automáticamente">
            <a:hlinkClick r:id="rId5" action="ppaction://hlinksldjump"/>
            <a:extLst>
              <a:ext uri="{FF2B5EF4-FFF2-40B4-BE49-F238E27FC236}">
                <a16:creationId xmlns:a16="http://schemas.microsoft.com/office/drawing/2014/main" id="{4EE4B0E2-0F61-4F54-66DA-E44CE4F9C599}"/>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370027" y="2365753"/>
            <a:ext cx="543104" cy="624569"/>
          </a:xfrm>
          <a:prstGeom prst="rect">
            <a:avLst/>
          </a:prstGeom>
        </p:spPr>
      </p:pic>
      <p:grpSp>
        <p:nvGrpSpPr>
          <p:cNvPr id="94" name="Grupo 33">
            <a:extLst>
              <a:ext uri="{FF2B5EF4-FFF2-40B4-BE49-F238E27FC236}">
                <a16:creationId xmlns:a16="http://schemas.microsoft.com/office/drawing/2014/main" id="{688C95F6-7B1E-AD1F-0AF6-0867B4DBDD1A}"/>
              </a:ext>
            </a:extLst>
          </p:cNvPr>
          <p:cNvGrpSpPr/>
          <p:nvPr/>
        </p:nvGrpSpPr>
        <p:grpSpPr>
          <a:xfrm>
            <a:off x="1001401" y="7696200"/>
            <a:ext cx="1149120" cy="1149120"/>
            <a:chOff x="7758040" y="1346133"/>
            <a:chExt cx="820800" cy="820800"/>
          </a:xfrm>
        </p:grpSpPr>
        <p:sp>
          <p:nvSpPr>
            <p:cNvPr id="95" name="Elipse 34">
              <a:extLst>
                <a:ext uri="{FF2B5EF4-FFF2-40B4-BE49-F238E27FC236}">
                  <a16:creationId xmlns:a16="http://schemas.microsoft.com/office/drawing/2014/main" id="{9D543624-7469-2BD9-8840-C9F23489EBE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6" name="Google Shape;11363;p101">
              <a:extLst>
                <a:ext uri="{FF2B5EF4-FFF2-40B4-BE49-F238E27FC236}">
                  <a16:creationId xmlns:a16="http://schemas.microsoft.com/office/drawing/2014/main" id="{FBE2AC11-A8E7-EBE4-B780-4C7AAAA2966B}"/>
                </a:ext>
              </a:extLst>
            </p:cNvPr>
            <p:cNvGrpSpPr/>
            <p:nvPr/>
          </p:nvGrpSpPr>
          <p:grpSpPr>
            <a:xfrm>
              <a:off x="7983029" y="1492343"/>
              <a:ext cx="370652" cy="473306"/>
              <a:chOff x="5353403" y="3785609"/>
              <a:chExt cx="277992" cy="354974"/>
            </a:xfrm>
            <a:solidFill>
              <a:schemeClr val="tx1"/>
            </a:solidFill>
            <a:scene3d>
              <a:camera prst="orthographicFront">
                <a:rot lat="0" lon="0" rev="0"/>
              </a:camera>
              <a:lightRig rig="glow" dir="t">
                <a:rot lat="0" lon="0" rev="4800000"/>
              </a:lightRig>
            </a:scene3d>
          </p:grpSpPr>
          <p:sp>
            <p:nvSpPr>
              <p:cNvPr id="97" name="Google Shape;11364;p101">
                <a:extLst>
                  <a:ext uri="{FF2B5EF4-FFF2-40B4-BE49-F238E27FC236}">
                    <a16:creationId xmlns:a16="http://schemas.microsoft.com/office/drawing/2014/main" id="{39FAD91B-A5A9-7359-16F0-43D057F90A8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1365;p101">
                <a:extLst>
                  <a:ext uri="{FF2B5EF4-FFF2-40B4-BE49-F238E27FC236}">
                    <a16:creationId xmlns:a16="http://schemas.microsoft.com/office/drawing/2014/main" id="{8E1D2676-6B0F-9D56-64F1-971D69AEAA9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1366;p101">
                <a:extLst>
                  <a:ext uri="{FF2B5EF4-FFF2-40B4-BE49-F238E27FC236}">
                    <a16:creationId xmlns:a16="http://schemas.microsoft.com/office/drawing/2014/main" id="{D5EC902A-D107-F2CE-846F-C23DC8C74E7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1367;p101">
                <a:hlinkClick r:id="rId7" action="ppaction://hlinksldjump"/>
                <a:extLst>
                  <a:ext uri="{FF2B5EF4-FFF2-40B4-BE49-F238E27FC236}">
                    <a16:creationId xmlns:a16="http://schemas.microsoft.com/office/drawing/2014/main" id="{E54FAED1-E36A-0112-A335-A71B36DB1A4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1368;p101">
                <a:extLst>
                  <a:ext uri="{FF2B5EF4-FFF2-40B4-BE49-F238E27FC236}">
                    <a16:creationId xmlns:a16="http://schemas.microsoft.com/office/drawing/2014/main" id="{53A261E9-2F81-A710-41C1-C61CCAA9556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1369;p101">
                <a:extLst>
                  <a:ext uri="{FF2B5EF4-FFF2-40B4-BE49-F238E27FC236}">
                    <a16:creationId xmlns:a16="http://schemas.microsoft.com/office/drawing/2014/main" id="{FC272CCD-5C53-36ED-4C39-ACD251C89C1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103" name="Imagen 42" descr="Imagen que contiene dibujo, luz, alimentos&#10;&#10;Descripción generada automáticamente">
            <a:hlinkClick r:id="rId8" action="ppaction://hlinksldjump"/>
            <a:extLst>
              <a:ext uri="{FF2B5EF4-FFF2-40B4-BE49-F238E27FC236}">
                <a16:creationId xmlns:a16="http://schemas.microsoft.com/office/drawing/2014/main" id="{7EB668B4-9AF8-8F30-1065-BFC0A684C203}"/>
              </a:ext>
            </a:extLst>
          </p:cNvPr>
          <p:cNvPicPr>
            <a:picLocks noChangeAspect="1"/>
          </p:cNvPicPr>
          <p:nvPr/>
        </p:nvPicPr>
        <p:blipFill>
          <a:blip r:embed="rId9">
            <a:biLevel thresh="25000"/>
            <a:extLst>
              <a:ext uri="{28A0092B-C50C-407E-A947-70E740481C1C}">
                <a14:useLocalDpi xmlns:a14="http://schemas.microsoft.com/office/drawing/2010/main" val="0"/>
              </a:ext>
            </a:extLst>
          </a:blip>
          <a:stretch>
            <a:fillRect/>
          </a:stretch>
        </p:blipFill>
        <p:spPr>
          <a:xfrm>
            <a:off x="310884" y="3843135"/>
            <a:ext cx="690517" cy="690517"/>
          </a:xfrm>
          <a:prstGeom prst="rect">
            <a:avLst/>
          </a:prstGeom>
        </p:spPr>
      </p:pic>
      <p:pic>
        <p:nvPicPr>
          <p:cNvPr id="104" name="Imagen 43" descr="Imagen que contiene Icono&#10;&#10;Descripción generada automáticamente">
            <a:hlinkClick r:id="rId10" action="ppaction://hlinksldjump"/>
            <a:extLst>
              <a:ext uri="{FF2B5EF4-FFF2-40B4-BE49-F238E27FC236}">
                <a16:creationId xmlns:a16="http://schemas.microsoft.com/office/drawing/2014/main" id="{955E456D-9BC8-3210-4131-A49ABEAD8283}"/>
              </a:ext>
            </a:extLst>
          </p:cNvPr>
          <p:cNvPicPr>
            <a:picLocks noChangeAspect="1"/>
          </p:cNvPicPr>
          <p:nvPr/>
        </p:nvPicPr>
        <p:blipFill>
          <a:blip r:embed="rId11">
            <a:biLevel thresh="25000"/>
            <a:extLst>
              <a:ext uri="{28A0092B-C50C-407E-A947-70E740481C1C}">
                <a14:useLocalDpi xmlns:a14="http://schemas.microsoft.com/office/drawing/2010/main" val="0"/>
              </a:ext>
            </a:extLst>
          </a:blip>
          <a:stretch>
            <a:fillRect/>
          </a:stretch>
        </p:blipFill>
        <p:spPr>
          <a:xfrm>
            <a:off x="327366" y="6815481"/>
            <a:ext cx="647844" cy="539224"/>
          </a:xfrm>
          <a:prstGeom prst="rect">
            <a:avLst/>
          </a:prstGeom>
        </p:spPr>
      </p:pic>
      <p:pic>
        <p:nvPicPr>
          <p:cNvPr id="105" name="Imagen 44" descr="Icono&#10;&#10;Descripción generada automáticamente">
            <a:hlinkClick r:id="rId12" action="ppaction://hlinksldjump"/>
            <a:extLst>
              <a:ext uri="{FF2B5EF4-FFF2-40B4-BE49-F238E27FC236}">
                <a16:creationId xmlns:a16="http://schemas.microsoft.com/office/drawing/2014/main" id="{89330F5C-4077-11D3-6808-50003882BC19}"/>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1030879" y="8040227"/>
            <a:ext cx="519827" cy="663363"/>
          </a:xfrm>
          <a:prstGeom prst="rect">
            <a:avLst/>
          </a:prstGeom>
        </p:spPr>
      </p:pic>
      <p:sp useBgFill="1">
        <p:nvSpPr>
          <p:cNvPr id="109" name="Google Shape;11648;p101">
            <a:hlinkClick r:id="rId14" action="ppaction://hlinksldjump"/>
            <a:extLst>
              <a:ext uri="{FF2B5EF4-FFF2-40B4-BE49-F238E27FC236}">
                <a16:creationId xmlns:a16="http://schemas.microsoft.com/office/drawing/2014/main" id="{CE6BF21F-6392-105E-5F59-7F7AE32D9CE7}"/>
              </a:ext>
            </a:extLst>
          </p:cNvPr>
          <p:cNvSpPr/>
          <p:nvPr/>
        </p:nvSpPr>
        <p:spPr>
          <a:xfrm>
            <a:off x="302501" y="52536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10" name="Imagen 173" descr="Icono&#10;&#10;Descripción generada automáticamente">
            <a:hlinkClick r:id="rId15" action="ppaction://hlinksldjump"/>
            <a:extLst>
              <a:ext uri="{FF2B5EF4-FFF2-40B4-BE49-F238E27FC236}">
                <a16:creationId xmlns:a16="http://schemas.microsoft.com/office/drawing/2014/main" id="{1FB3388A-7686-70AC-2420-E2A5E959D397}"/>
              </a:ext>
            </a:extLst>
          </p:cNvPr>
          <p:cNvPicPr>
            <a:picLocks noChangeAspect="1"/>
          </p:cNvPicPr>
          <p:nvPr/>
        </p:nvPicPr>
        <p:blipFill>
          <a:blip r:embed="rId16">
            <a:biLevel thresh="25000"/>
            <a:extLst>
              <a:ext uri="{28A0092B-C50C-407E-A947-70E740481C1C}">
                <a14:useLocalDpi xmlns:a14="http://schemas.microsoft.com/office/drawing/2010/main" val="0"/>
              </a:ext>
            </a:extLst>
          </a:blip>
          <a:stretch>
            <a:fillRect/>
          </a:stretch>
        </p:blipFill>
        <p:spPr>
          <a:xfrm>
            <a:off x="327365" y="909102"/>
            <a:ext cx="620691" cy="527585"/>
          </a:xfrm>
          <a:prstGeom prst="rect">
            <a:avLst/>
          </a:prstGeom>
        </p:spPr>
      </p:pic>
      <p:graphicFrame>
        <p:nvGraphicFramePr>
          <p:cNvPr id="3" name="Google Shape;488;p26">
            <a:extLst>
              <a:ext uri="{FF2B5EF4-FFF2-40B4-BE49-F238E27FC236}">
                <a16:creationId xmlns:a16="http://schemas.microsoft.com/office/drawing/2014/main" id="{2E15DB4A-0BA7-9B96-976C-39552A9E4F37}"/>
              </a:ext>
            </a:extLst>
          </p:cNvPr>
          <p:cNvGraphicFramePr/>
          <p:nvPr>
            <p:extLst>
              <p:ext uri="{D42A27DB-BD31-4B8C-83A1-F6EECF244321}">
                <p14:modId xmlns:p14="http://schemas.microsoft.com/office/powerpoint/2010/main" val="2312537622"/>
              </p:ext>
            </p:extLst>
          </p:nvPr>
        </p:nvGraphicFramePr>
        <p:xfrm>
          <a:off x="6747434" y="1143000"/>
          <a:ext cx="9483166" cy="7331021"/>
        </p:xfrm>
        <a:graphic>
          <a:graphicData uri="http://schemas.openxmlformats.org/drawingml/2006/table">
            <a:tbl>
              <a:tblPr>
                <a:noFill/>
              </a:tblPr>
              <a:tblGrid>
                <a:gridCol w="6101765">
                  <a:extLst>
                    <a:ext uri="{9D8B030D-6E8A-4147-A177-3AD203B41FA5}">
                      <a16:colId xmlns:a16="http://schemas.microsoft.com/office/drawing/2014/main" val="20000"/>
                    </a:ext>
                  </a:extLst>
                </a:gridCol>
                <a:gridCol w="1511633">
                  <a:extLst>
                    <a:ext uri="{9D8B030D-6E8A-4147-A177-3AD203B41FA5}">
                      <a16:colId xmlns:a16="http://schemas.microsoft.com/office/drawing/2014/main" val="20001"/>
                    </a:ext>
                  </a:extLst>
                </a:gridCol>
                <a:gridCol w="1869768">
                  <a:extLst>
                    <a:ext uri="{9D8B030D-6E8A-4147-A177-3AD203B41FA5}">
                      <a16:colId xmlns:a16="http://schemas.microsoft.com/office/drawing/2014/main" val="20002"/>
                    </a:ext>
                  </a:extLst>
                </a:gridCol>
              </a:tblGrid>
              <a:tr h="494576">
                <a:tc>
                  <a:txBody>
                    <a:bodyPr/>
                    <a:lstStyle/>
                    <a:p>
                      <a:pPr marL="0" lvl="0" indent="0" algn="ctr" rtl="0">
                        <a:spcBef>
                          <a:spcPts val="0"/>
                        </a:spcBef>
                        <a:spcAft>
                          <a:spcPts val="0"/>
                        </a:spcAft>
                        <a:buNone/>
                      </a:pPr>
                      <a:endParaRPr sz="120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tx1"/>
                          </a:solidFill>
                          <a:latin typeface="Poppins" panose="00000500000000000000" pitchFamily="2" charset="0"/>
                          <a:ea typeface="Roboto"/>
                          <a:cs typeface="Poppins" panose="00000500000000000000" pitchFamily="2" charset="0"/>
                          <a:sym typeface="Roboto"/>
                        </a:rPr>
                        <a:t>Al interior</a:t>
                      </a:r>
                      <a:endParaRPr sz="1200" b="1">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1200" b="1" dirty="0">
                          <a:solidFill>
                            <a:schemeClr val="tx1"/>
                          </a:solidFill>
                          <a:latin typeface="Poppins" panose="00000500000000000000" pitchFamily="2" charset="0"/>
                          <a:ea typeface="Roboto"/>
                          <a:cs typeface="Poppins" panose="00000500000000000000" pitchFamily="2" charset="0"/>
                          <a:sym typeface="Roboto"/>
                        </a:rPr>
                        <a:t>Para la </a:t>
                      </a:r>
                      <a:r>
                        <a:rPr lang="es-CO" sz="1200" b="1" noProof="0" dirty="0">
                          <a:solidFill>
                            <a:schemeClr val="tx1"/>
                          </a:solidFill>
                          <a:latin typeface="Poppins" panose="00000500000000000000" pitchFamily="2" charset="0"/>
                          <a:ea typeface="Roboto"/>
                          <a:cs typeface="Poppins" panose="00000500000000000000" pitchFamily="2" charset="0"/>
                          <a:sym typeface="Roboto"/>
                        </a:rPr>
                        <a:t>comunidad</a:t>
                      </a: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0000"/>
                  </a:ext>
                </a:extLst>
              </a:tr>
              <a:tr h="391545">
                <a:tc>
                  <a:txBody>
                    <a:bodyPr/>
                    <a:lstStyle/>
                    <a:p>
                      <a:pPr algn="l" fontAlgn="b"/>
                      <a:r>
                        <a:rPr lang="es-MX" sz="1400" b="0" i="0" u="none" strike="noStrike" dirty="0">
                          <a:solidFill>
                            <a:schemeClr val="tx1"/>
                          </a:solidFill>
                          <a:effectLst/>
                          <a:latin typeface="Work Sans" pitchFamily="2" charset="0"/>
                          <a:hlinkClick r:id="rId17" action="ppaction://hlinksldjump">
                            <a:extLst>
                              <a:ext uri="{A12FA001-AC4F-418D-AE19-62706E023703}">
                                <ahyp:hlinkClr xmlns:ahyp="http://schemas.microsoft.com/office/drawing/2018/hyperlinkcolor" val="tx"/>
                              </a:ext>
                            </a:extLst>
                          </a:hlinkClick>
                        </a:rPr>
                        <a:t>Empoderamiento femenino desde los negocios verdes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10001"/>
                  </a:ext>
                </a:extLst>
              </a:tr>
              <a:tr h="391545">
                <a:tc>
                  <a:txBody>
                    <a:bodyPr/>
                    <a:lstStyle/>
                    <a:p>
                      <a:pPr algn="l" fontAlgn="b"/>
                      <a:r>
                        <a:rPr lang="es-MX" sz="1400" b="0" i="0" u="none" strike="noStrike" dirty="0">
                          <a:solidFill>
                            <a:schemeClr val="tx1"/>
                          </a:solidFill>
                          <a:effectLst/>
                          <a:latin typeface="Work Sans" pitchFamily="2" charset="0"/>
                          <a:hlinkClick r:id="rId18" action="ppaction://hlinksldjump">
                            <a:extLst>
                              <a:ext uri="{A12FA001-AC4F-418D-AE19-62706E023703}">
                                <ahyp:hlinkClr xmlns:ahyp="http://schemas.microsoft.com/office/drawing/2018/hyperlinkcolor" val="tx"/>
                              </a:ext>
                            </a:extLst>
                          </a:hlinkClick>
                        </a:rPr>
                        <a:t>Protectores de la seguridad vial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391545">
                <a:tc>
                  <a:txBody>
                    <a:bodyPr/>
                    <a:lstStyle/>
                    <a:p>
                      <a:pPr algn="l" fontAlgn="b"/>
                      <a:r>
                        <a:rPr lang="es-CO" sz="1400" b="0" i="0" u="none" strike="noStrike" dirty="0">
                          <a:solidFill>
                            <a:schemeClr val="tx1"/>
                          </a:solidFill>
                          <a:effectLst/>
                          <a:latin typeface="Work Sans" pitchFamily="2" charset="0"/>
                          <a:hlinkClick r:id="rId19" action="ppaction://hlinksldjump">
                            <a:extLst>
                              <a:ext uri="{A12FA001-AC4F-418D-AE19-62706E023703}">
                                <ahyp:hlinkClr xmlns:ahyp="http://schemas.microsoft.com/office/drawing/2018/hyperlinkcolor" val="tx"/>
                              </a:ext>
                            </a:extLst>
                          </a:hlinkClick>
                        </a:rPr>
                        <a:t>Taller escuelas verdes: Sembrando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2068653085"/>
                  </a:ext>
                </a:extLst>
              </a:tr>
              <a:tr h="391545">
                <a:tc>
                  <a:txBody>
                    <a:bodyPr/>
                    <a:lstStyle/>
                    <a:p>
                      <a:pPr algn="l" fontAlgn="b"/>
                      <a:r>
                        <a:rPr lang="es-CO" sz="1400" b="0" i="0" u="none" strike="noStrike" dirty="0">
                          <a:solidFill>
                            <a:schemeClr val="tx1"/>
                          </a:solidFill>
                          <a:effectLst/>
                          <a:latin typeface="Work Sans" pitchFamily="2" charset="0"/>
                          <a:hlinkClick r:id="rId20" action="ppaction://hlinksldjump">
                            <a:extLst>
                              <a:ext uri="{A12FA001-AC4F-418D-AE19-62706E023703}">
                                <ahyp:hlinkClr xmlns:ahyp="http://schemas.microsoft.com/office/drawing/2018/hyperlinkcolor" val="tx"/>
                              </a:ext>
                            </a:extLst>
                          </a:hlinkClick>
                        </a:rPr>
                        <a:t>Taller de escenarios prospectivos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133669655"/>
                  </a:ext>
                </a:extLst>
              </a:tr>
              <a:tr h="391545">
                <a:tc>
                  <a:txBody>
                    <a:bodyPr/>
                    <a:lstStyle/>
                    <a:p>
                      <a:pPr algn="l" fontAlgn="b"/>
                      <a:r>
                        <a:rPr lang="es-MX" sz="1400" b="0" i="0" u="none" strike="noStrike" dirty="0">
                          <a:solidFill>
                            <a:schemeClr val="tx1"/>
                          </a:solidFill>
                          <a:effectLst/>
                          <a:latin typeface="Work Sans" pitchFamily="2" charset="0"/>
                          <a:hlinkClick r:id="rId21" action="ppaction://hlinksldjump">
                            <a:extLst>
                              <a:ext uri="{A12FA001-AC4F-418D-AE19-62706E023703}">
                                <ahyp:hlinkClr xmlns:ahyp="http://schemas.microsoft.com/office/drawing/2018/hyperlinkcolor" val="tx"/>
                              </a:ext>
                            </a:extLst>
                          </a:hlinkClick>
                        </a:rPr>
                        <a:t>Capacitación en reconocimiento patrimonial y mediación comunitaria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4182677931"/>
                  </a:ext>
                </a:extLst>
              </a:tr>
              <a:tr h="391545">
                <a:tc>
                  <a:txBody>
                    <a:bodyPr/>
                    <a:lstStyle/>
                    <a:p>
                      <a:pPr algn="l" fontAlgn="b"/>
                      <a:r>
                        <a:rPr lang="es-CO" sz="1400" b="0" i="0" u="none" strike="noStrike" dirty="0">
                          <a:solidFill>
                            <a:schemeClr val="tx1"/>
                          </a:solidFill>
                          <a:effectLst/>
                          <a:latin typeface="Work Sans" pitchFamily="2" charset="0"/>
                          <a:hlinkClick r:id="rId22" action="ppaction://hlinksldjump">
                            <a:extLst>
                              <a:ext uri="{A12FA001-AC4F-418D-AE19-62706E023703}">
                                <ahyp:hlinkClr xmlns:ahyp="http://schemas.microsoft.com/office/drawing/2018/hyperlinkcolor" val="tx"/>
                              </a:ext>
                            </a:extLst>
                          </a:hlinkClick>
                        </a:rPr>
                        <a:t>Seguimiento de efectividad de actividades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42048486"/>
                  </a:ext>
                </a:extLst>
              </a:tr>
              <a:tr h="391545">
                <a:tc>
                  <a:txBody>
                    <a:bodyPr/>
                    <a:lstStyle/>
                    <a:p>
                      <a:pPr algn="l" fontAlgn="b"/>
                      <a:r>
                        <a:rPr lang="es-MX" sz="1400" b="0" i="0" u="none" strike="noStrike" dirty="0">
                          <a:solidFill>
                            <a:schemeClr val="tx1"/>
                          </a:solidFill>
                          <a:effectLst/>
                          <a:latin typeface="Work Sans" pitchFamily="2" charset="0"/>
                          <a:hlinkClick r:id="rId23" action="ppaction://hlinksldjump">
                            <a:extLst>
                              <a:ext uri="{A12FA001-AC4F-418D-AE19-62706E023703}">
                                <ahyp:hlinkClr xmlns:ahyp="http://schemas.microsoft.com/office/drawing/2018/hyperlinkcolor" val="tx"/>
                              </a:ext>
                            </a:extLst>
                          </a:hlinkClick>
                        </a:rPr>
                        <a:t>Recorramos el área de influencia del proyecto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3793999312"/>
                  </a:ext>
                </a:extLst>
              </a:tr>
              <a:tr h="391545">
                <a:tc>
                  <a:txBody>
                    <a:bodyPr/>
                    <a:lstStyle/>
                    <a:p>
                      <a:pPr algn="l" fontAlgn="b"/>
                      <a:r>
                        <a:rPr lang="es-CO" sz="1400" b="0" i="0" u="none" strike="noStrike" dirty="0">
                          <a:solidFill>
                            <a:schemeClr val="tx1"/>
                          </a:solidFill>
                          <a:effectLst/>
                          <a:latin typeface="Work Sans" pitchFamily="2" charset="0"/>
                          <a:hlinkClick r:id="rId24" action="ppaction://hlinksldjump">
                            <a:extLst>
                              <a:ext uri="{A12FA001-AC4F-418D-AE19-62706E023703}">
                                <ahyp:hlinkClr xmlns:ahyp="http://schemas.microsoft.com/office/drawing/2018/hyperlinkcolor" val="tx"/>
                              </a:ext>
                            </a:extLst>
                          </a:hlinkClick>
                        </a:rPr>
                        <a:t>Todos somos un equipo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lgn="ctr">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10236235"/>
                  </a:ext>
                </a:extLst>
              </a:tr>
              <a:tr h="391545">
                <a:tc>
                  <a:txBody>
                    <a:bodyPr/>
                    <a:lstStyle/>
                    <a:p>
                      <a:pPr algn="l" fontAlgn="b"/>
                      <a:r>
                        <a:rPr lang="es-MX" sz="1400" b="0" i="0" u="none" strike="noStrike" dirty="0">
                          <a:solidFill>
                            <a:schemeClr val="tx1"/>
                          </a:solidFill>
                          <a:effectLst/>
                          <a:latin typeface="Work Sans" pitchFamily="2" charset="0"/>
                          <a:hlinkClick r:id="rId25" action="ppaction://hlinksldjump">
                            <a:extLst>
                              <a:ext uri="{A12FA001-AC4F-418D-AE19-62706E023703}">
                                <ahyp:hlinkClr xmlns:ahyp="http://schemas.microsoft.com/office/drawing/2018/hyperlinkcolor" val="tx"/>
                              </a:ext>
                            </a:extLst>
                          </a:hlinkClick>
                        </a:rPr>
                        <a:t>Pasa la voz y muévete seguro con INVÍAS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1771627172"/>
                  </a:ext>
                </a:extLst>
              </a:tr>
              <a:tr h="391545">
                <a:tc>
                  <a:txBody>
                    <a:bodyPr/>
                    <a:lstStyle/>
                    <a:p>
                      <a:pPr algn="l" fontAlgn="b"/>
                      <a:r>
                        <a:rPr lang="es-CO" sz="1400" b="0" i="0" u="none" strike="noStrike" dirty="0">
                          <a:solidFill>
                            <a:schemeClr val="tx1"/>
                          </a:solidFill>
                          <a:effectLst/>
                          <a:latin typeface="Work Sans" pitchFamily="2" charset="0"/>
                          <a:hlinkClick r:id="rId26" action="ppaction://hlinksldjump">
                            <a:extLst>
                              <a:ext uri="{A12FA001-AC4F-418D-AE19-62706E023703}">
                                <ahyp:hlinkClr xmlns:ahyp="http://schemas.microsoft.com/office/drawing/2018/hyperlinkcolor" val="tx"/>
                              </a:ext>
                            </a:extLst>
                          </a:hlinkClick>
                        </a:rPr>
                        <a:t>Clasificados de obra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960706219"/>
                  </a:ext>
                </a:extLst>
              </a:tr>
              <a:tr h="391545">
                <a:tc>
                  <a:txBody>
                    <a:bodyPr/>
                    <a:lstStyle/>
                    <a:p>
                      <a:pPr algn="l" fontAlgn="b"/>
                      <a:r>
                        <a:rPr lang="es-MX" sz="1400" b="0" i="0" u="none" strike="noStrike" dirty="0">
                          <a:solidFill>
                            <a:schemeClr val="tx1"/>
                          </a:solidFill>
                          <a:effectLst/>
                          <a:latin typeface="Work Sans" pitchFamily="2" charset="0"/>
                          <a:hlinkClick r:id="rId27" action="ppaction://hlinksldjump">
                            <a:extLst>
                              <a:ext uri="{A12FA001-AC4F-418D-AE19-62706E023703}">
                                <ahyp:hlinkClr xmlns:ahyp="http://schemas.microsoft.com/office/drawing/2018/hyperlinkcolor" val="tx"/>
                              </a:ext>
                            </a:extLst>
                          </a:hlinkClick>
                        </a:rPr>
                        <a:t>Protocolo de identificación, caracterización y manejo de partes interesadas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3906036837"/>
                  </a:ext>
                </a:extLst>
              </a:tr>
              <a:tr h="391545">
                <a:tc>
                  <a:txBody>
                    <a:bodyPr/>
                    <a:lstStyle/>
                    <a:p>
                      <a:pPr algn="l" fontAlgn="b"/>
                      <a:r>
                        <a:rPr lang="es-CO" sz="1400" b="0" i="0" u="none" strike="noStrike" dirty="0">
                          <a:solidFill>
                            <a:schemeClr val="tx1"/>
                          </a:solidFill>
                          <a:effectLst/>
                          <a:latin typeface="Work Sans" pitchFamily="2" charset="0"/>
                          <a:hlinkClick r:id="rId28" action="ppaction://hlinksldjump">
                            <a:extLst>
                              <a:ext uri="{A12FA001-AC4F-418D-AE19-62706E023703}">
                                <ahyp:hlinkClr xmlns:ahyp="http://schemas.microsoft.com/office/drawing/2018/hyperlinkcolor" val="tx"/>
                              </a:ext>
                            </a:extLst>
                          </a:hlinkClick>
                        </a:rPr>
                        <a:t>Protocolo de acercamiento a grupos o minorías étnicas</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175457552"/>
                  </a:ext>
                </a:extLst>
              </a:tr>
              <a:tr h="391545">
                <a:tc>
                  <a:txBody>
                    <a:bodyPr/>
                    <a:lstStyle/>
                    <a:p>
                      <a:pPr algn="l" fontAlgn="b"/>
                      <a:r>
                        <a:rPr lang="es-MX" sz="1400" b="0" i="0" u="none" strike="noStrike" dirty="0">
                          <a:solidFill>
                            <a:schemeClr val="tx1"/>
                          </a:solidFill>
                          <a:effectLst/>
                          <a:latin typeface="Work Sans" pitchFamily="2" charset="0"/>
                          <a:hlinkClick r:id="rId29" action="ppaction://hlinksldjump">
                            <a:extLst>
                              <a:ext uri="{A12FA001-AC4F-418D-AE19-62706E023703}">
                                <ahyp:hlinkClr xmlns:ahyp="http://schemas.microsoft.com/office/drawing/2018/hyperlinkcolor" val="tx"/>
                              </a:ext>
                            </a:extLst>
                          </a:hlinkClick>
                        </a:rPr>
                        <a:t>Protocolo de interlocución con los actores del AI</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extLst>
                  <a:ext uri="{0D108BD9-81ED-4DB2-BD59-A6C34878D82A}">
                    <a16:rowId xmlns:a16="http://schemas.microsoft.com/office/drawing/2014/main" val="2342632373"/>
                  </a:ext>
                </a:extLst>
              </a:tr>
              <a:tr h="391545">
                <a:tc>
                  <a:txBody>
                    <a:bodyPr/>
                    <a:lstStyle/>
                    <a:p>
                      <a:pPr algn="l" fontAlgn="b"/>
                      <a:r>
                        <a:rPr lang="es-MX" sz="1400" b="0" i="0" u="none" strike="noStrike" dirty="0">
                          <a:solidFill>
                            <a:schemeClr val="tx1"/>
                          </a:solidFill>
                          <a:effectLst/>
                          <a:latin typeface="Work Sans" pitchFamily="2" charset="0"/>
                          <a:hlinkClick r:id="rId30" action="ppaction://hlinksldjump">
                            <a:extLst>
                              <a:ext uri="{A12FA001-AC4F-418D-AE19-62706E023703}">
                                <ahyp:hlinkClr xmlns:ahyp="http://schemas.microsoft.com/office/drawing/2018/hyperlinkcolor" val="tx"/>
                              </a:ext>
                            </a:extLst>
                          </a:hlinkClick>
                        </a:rPr>
                        <a:t>Guía de manejo de los medios de comunicación local</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589715053"/>
                  </a:ext>
                </a:extLst>
              </a:tr>
              <a:tr h="391545">
                <a:tc>
                  <a:txBody>
                    <a:bodyPr/>
                    <a:lstStyle/>
                    <a:p>
                      <a:pPr algn="l" fontAlgn="b"/>
                      <a:r>
                        <a:rPr lang="es-MX" sz="1400" b="0" i="0" u="none" strike="noStrike" dirty="0">
                          <a:solidFill>
                            <a:schemeClr val="tx1"/>
                          </a:solidFill>
                          <a:effectLst/>
                          <a:latin typeface="Work Sans" pitchFamily="2" charset="0"/>
                          <a:hlinkClick r:id="rId31" action="ppaction://hlinksldjump">
                            <a:extLst>
                              <a:ext uri="{A12FA001-AC4F-418D-AE19-62706E023703}">
                                <ahyp:hlinkClr xmlns:ahyp="http://schemas.microsoft.com/office/drawing/2018/hyperlinkcolor" val="tx"/>
                              </a:ext>
                            </a:extLst>
                          </a:hlinkClick>
                        </a:rPr>
                        <a:t>Contratación de mano de obra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CEDFFF"/>
                    </a:solidFill>
                  </a:tcPr>
                </a:tc>
                <a:extLst>
                  <a:ext uri="{0D108BD9-81ED-4DB2-BD59-A6C34878D82A}">
                    <a16:rowId xmlns:a16="http://schemas.microsoft.com/office/drawing/2014/main" val="1180515261"/>
                  </a:ext>
                </a:extLst>
              </a:tr>
              <a:tr h="391545">
                <a:tc>
                  <a:txBody>
                    <a:bodyPr/>
                    <a:lstStyle/>
                    <a:p>
                      <a:pPr algn="l" fontAlgn="b"/>
                      <a:r>
                        <a:rPr lang="es-MX" sz="1400" b="0" i="0" u="none" strike="noStrike" dirty="0">
                          <a:solidFill>
                            <a:schemeClr val="tx1"/>
                          </a:solidFill>
                          <a:effectLst/>
                          <a:latin typeface="Work Sans" pitchFamily="2" charset="0"/>
                          <a:hlinkClick r:id="rId32" action="ppaction://hlinksldjump">
                            <a:extLst>
                              <a:ext uri="{A12FA001-AC4F-418D-AE19-62706E023703}">
                                <ahyp:hlinkClr xmlns:ahyp="http://schemas.microsoft.com/office/drawing/2018/hyperlinkcolor" val="tx"/>
                              </a:ext>
                            </a:extLst>
                          </a:hlinkClick>
                        </a:rPr>
                        <a:t>Taller para la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3477812978"/>
                  </a:ext>
                </a:extLst>
              </a:tr>
            </a:tbl>
          </a:graphicData>
        </a:graphic>
      </p:graphicFrame>
      <p:sp>
        <p:nvSpPr>
          <p:cNvPr id="4" name="Complejidades">
            <a:extLst>
              <a:ext uri="{FF2B5EF4-FFF2-40B4-BE49-F238E27FC236}">
                <a16:creationId xmlns:a16="http://schemas.microsoft.com/office/drawing/2014/main" id="{670D60FD-4F1C-55A7-08A2-F4162F251616}"/>
              </a:ext>
            </a:extLst>
          </p:cNvPr>
          <p:cNvSpPr/>
          <p:nvPr/>
        </p:nvSpPr>
        <p:spPr>
          <a:xfrm>
            <a:off x="2237264" y="8001000"/>
            <a:ext cx="2357840" cy="466065"/>
          </a:xfrm>
          <a:prstGeom prst="rect">
            <a:avLst/>
          </a:prstGeom>
          <a:solidFill>
            <a:srgbClr val="9EBF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a:solidFill>
                  <a:schemeClr val="tx1"/>
                </a:solidFill>
                <a:latin typeface="Work Sans ExtraBold" panose="020B0604020202020204" pitchFamily="2" charset="0"/>
                <a:cs typeface="Poppins Black" panose="00000A00000000000000" pitchFamily="2" charset="0"/>
                <a:hlinkClick r:id="rId33">
                  <a:extLst>
                    <a:ext uri="{A12FA001-AC4F-418D-AE19-62706E023703}">
                      <ahyp:hlinkClr xmlns:ahyp="http://schemas.microsoft.com/office/drawing/2018/hyperlinkcolor" val="tx"/>
                    </a:ext>
                  </a:extLst>
                </a:hlinkClick>
              </a:rPr>
              <a:t>BIBLIOTECA DE EXPERIENCIAS</a:t>
            </a:r>
            <a:endParaRPr lang="es-MX" sz="1540">
              <a:solidFill>
                <a:schemeClr val="tx1"/>
              </a:solidFill>
              <a:latin typeface="Work Sans ExtraBold" panose="020B0604020202020204" pitchFamily="2" charset="0"/>
              <a:cs typeface="Poppins Black" panose="00000A00000000000000" pitchFamily="2" charset="0"/>
            </a:endParaRPr>
          </a:p>
        </p:txBody>
      </p:sp>
      <p:sp>
        <p:nvSpPr>
          <p:cNvPr id="2" name="CuadroTexto 1">
            <a:extLst>
              <a:ext uri="{FF2B5EF4-FFF2-40B4-BE49-F238E27FC236}">
                <a16:creationId xmlns:a16="http://schemas.microsoft.com/office/drawing/2014/main" id="{FB0047B3-F512-96F3-5DFB-46FF72369B0F}"/>
              </a:ext>
            </a:extLst>
          </p:cNvPr>
          <p:cNvSpPr txBox="1"/>
          <p:nvPr/>
        </p:nvSpPr>
        <p:spPr>
          <a:xfrm>
            <a:off x="15849600" y="9088118"/>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5" name="Flecha: a la derecha 4">
            <a:hlinkClick r:id="rId34" action="ppaction://hlinksldjump"/>
            <a:extLst>
              <a:ext uri="{FF2B5EF4-FFF2-40B4-BE49-F238E27FC236}">
                <a16:creationId xmlns:a16="http://schemas.microsoft.com/office/drawing/2014/main" id="{256DBD90-13A6-D1A0-E922-25AAC3BFAF46}"/>
              </a:ext>
            </a:extLst>
          </p:cNvPr>
          <p:cNvSpPr/>
          <p:nvPr/>
        </p:nvSpPr>
        <p:spPr>
          <a:xfrm>
            <a:off x="16365472" y="870359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Tree>
    <p:extLst>
      <p:ext uri="{BB962C8B-B14F-4D97-AF65-F5344CB8AC3E}">
        <p14:creationId xmlns:p14="http://schemas.microsoft.com/office/powerpoint/2010/main" val="2241110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856" fill="hold"/>
                                        <p:tgtEl>
                                          <p:spTgt spid="8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7" fill="hold" display="0">
                  <p:stCondLst>
                    <p:cond delay="indefinite"/>
                  </p:stCondLst>
                  <p:endCondLst>
                    <p:cond evt="onStopAudio" delay="0">
                      <p:tgtEl>
                        <p:sldTgt/>
                      </p:tgtEl>
                    </p:cond>
                  </p:endCondLst>
                </p:cTn>
                <p:tgtEl>
                  <p:spTgt spid="84"/>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488;p26">
            <a:extLst>
              <a:ext uri="{FF2B5EF4-FFF2-40B4-BE49-F238E27FC236}">
                <a16:creationId xmlns:a16="http://schemas.microsoft.com/office/drawing/2014/main" id="{49428173-B544-35D1-E532-571C9B2B9C56}"/>
              </a:ext>
            </a:extLst>
          </p:cNvPr>
          <p:cNvGraphicFramePr/>
          <p:nvPr>
            <p:extLst>
              <p:ext uri="{D42A27DB-BD31-4B8C-83A1-F6EECF244321}">
                <p14:modId xmlns:p14="http://schemas.microsoft.com/office/powerpoint/2010/main" val="3417759173"/>
              </p:ext>
            </p:extLst>
          </p:nvPr>
        </p:nvGraphicFramePr>
        <p:xfrm>
          <a:off x="4267200" y="1392342"/>
          <a:ext cx="10439402" cy="6907594"/>
        </p:xfrm>
        <a:graphic>
          <a:graphicData uri="http://schemas.openxmlformats.org/drawingml/2006/table">
            <a:tbl>
              <a:tblPr>
                <a:noFill/>
              </a:tblPr>
              <a:tblGrid>
                <a:gridCol w="6717036">
                  <a:extLst>
                    <a:ext uri="{9D8B030D-6E8A-4147-A177-3AD203B41FA5}">
                      <a16:colId xmlns:a16="http://schemas.microsoft.com/office/drawing/2014/main" val="20000"/>
                    </a:ext>
                  </a:extLst>
                </a:gridCol>
                <a:gridCol w="1664060">
                  <a:extLst>
                    <a:ext uri="{9D8B030D-6E8A-4147-A177-3AD203B41FA5}">
                      <a16:colId xmlns:a16="http://schemas.microsoft.com/office/drawing/2014/main" val="20001"/>
                    </a:ext>
                  </a:extLst>
                </a:gridCol>
                <a:gridCol w="2058306">
                  <a:extLst>
                    <a:ext uri="{9D8B030D-6E8A-4147-A177-3AD203B41FA5}">
                      <a16:colId xmlns:a16="http://schemas.microsoft.com/office/drawing/2014/main" val="20002"/>
                    </a:ext>
                  </a:extLst>
                </a:gridCol>
              </a:tblGrid>
              <a:tr h="507394">
                <a:tc>
                  <a:txBody>
                    <a:bodyPr/>
                    <a:lstStyle/>
                    <a:p>
                      <a:pPr marL="0" lvl="0" indent="0" algn="ctr" rtl="0">
                        <a:spcBef>
                          <a:spcPts val="0"/>
                        </a:spcBef>
                        <a:spcAft>
                          <a:spcPts val="0"/>
                        </a:spcAft>
                        <a:buNone/>
                      </a:pPr>
                      <a:endParaRPr sz="1200" dirty="0">
                        <a:latin typeface="Poppins" panose="00000500000000000000" pitchFamily="2" charset="0"/>
                        <a:ea typeface="Roboto"/>
                        <a:cs typeface="Poppins" panose="00000500000000000000" pitchFamily="2" charset="0"/>
                        <a:sym typeface="Roboto"/>
                      </a:endParaRPr>
                    </a:p>
                  </a:txBody>
                  <a:tcPr marL="121900" marR="121900" marT="121900" marB="121900">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tx1"/>
                          </a:solidFill>
                          <a:latin typeface="Poppins" panose="00000500000000000000" pitchFamily="2" charset="0"/>
                          <a:ea typeface="Roboto"/>
                          <a:cs typeface="Poppins" panose="00000500000000000000" pitchFamily="2" charset="0"/>
                          <a:sym typeface="Roboto"/>
                        </a:rPr>
                        <a:t>Al interior</a:t>
                      </a:r>
                      <a:endParaRPr sz="1200" b="1">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r>
                        <a:rPr lang="en" sz="1200" b="1">
                          <a:solidFill>
                            <a:schemeClr val="tx1"/>
                          </a:solidFill>
                          <a:latin typeface="Poppins" panose="00000500000000000000" pitchFamily="2" charset="0"/>
                          <a:ea typeface="Roboto"/>
                          <a:cs typeface="Poppins" panose="00000500000000000000" pitchFamily="2" charset="0"/>
                          <a:sym typeface="Roboto"/>
                        </a:rPr>
                        <a:t>Para la comunidad</a:t>
                      </a:r>
                      <a:endParaRPr sz="1200" b="1">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10000"/>
                  </a:ext>
                </a:extLst>
              </a:tr>
              <a:tr h="393174">
                <a:tc>
                  <a:txBody>
                    <a:bodyPr/>
                    <a:lstStyle/>
                    <a:p>
                      <a:pPr algn="l" fontAlgn="b"/>
                      <a:r>
                        <a:rPr lang="es-MX" sz="1400" b="0" i="0" u="none" strike="noStrike" dirty="0">
                          <a:solidFill>
                            <a:schemeClr val="tx1"/>
                          </a:solidFill>
                          <a:effectLst/>
                          <a:latin typeface="Work Sans" pitchFamily="2" charset="0"/>
                          <a:hlinkClick r:id="rId2" action="ppaction://hlinksldjump">
                            <a:extLst>
                              <a:ext uri="{A12FA001-AC4F-418D-AE19-62706E023703}">
                                <ahyp:hlinkClr xmlns:ahyp="http://schemas.microsoft.com/office/drawing/2018/hyperlinkcolor" val="tx"/>
                              </a:ext>
                            </a:extLst>
                          </a:hlinkClick>
                        </a:rPr>
                        <a:t>Taller El Poder de la Comunicación</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10001"/>
                  </a:ext>
                </a:extLst>
              </a:tr>
              <a:tr h="393174">
                <a:tc>
                  <a:txBody>
                    <a:bodyPr/>
                    <a:lstStyle/>
                    <a:p>
                      <a:pPr algn="l" fontAlgn="b"/>
                      <a:r>
                        <a:rPr lang="es-CO" sz="1400" b="0" i="0" u="none" strike="noStrike" dirty="0">
                          <a:solidFill>
                            <a:schemeClr val="tx1"/>
                          </a:solidFill>
                          <a:effectLst/>
                          <a:latin typeface="Work Sans" pitchFamily="2" charset="0"/>
                          <a:hlinkClick r:id="rId3" action="ppaction://hlinksldjump">
                            <a:extLst>
                              <a:ext uri="{A12FA001-AC4F-418D-AE19-62706E023703}">
                                <ahyp:hlinkClr xmlns:ahyp="http://schemas.microsoft.com/office/drawing/2018/hyperlinkcolor" val="tx"/>
                              </a:ext>
                            </a:extLst>
                          </a:hlinkClick>
                        </a:rPr>
                        <a:t>Lista de verificación</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3174">
                <a:tc>
                  <a:txBody>
                    <a:bodyPr/>
                    <a:lstStyle/>
                    <a:p>
                      <a:pPr algn="l" fontAlgn="b"/>
                      <a:r>
                        <a:rPr lang="es-CO" sz="1400" b="0" i="0" u="none" strike="noStrike" dirty="0">
                          <a:solidFill>
                            <a:schemeClr val="tx1"/>
                          </a:solidFill>
                          <a:effectLst/>
                          <a:latin typeface="Work Sans" pitchFamily="2" charset="0"/>
                          <a:hlinkClick r:id="rId4" action="ppaction://hlinksldjump">
                            <a:extLst>
                              <a:ext uri="{A12FA001-AC4F-418D-AE19-62706E023703}">
                                <ahyp:hlinkClr xmlns:ahyp="http://schemas.microsoft.com/office/drawing/2018/hyperlinkcolor" val="tx"/>
                              </a:ext>
                            </a:extLst>
                          </a:hlinkClick>
                        </a:rPr>
                        <a:t>Reporteritos en la vía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10003"/>
                  </a:ext>
                </a:extLst>
              </a:tr>
              <a:tr h="393174">
                <a:tc>
                  <a:txBody>
                    <a:bodyPr/>
                    <a:lstStyle/>
                    <a:p>
                      <a:pPr algn="l" fontAlgn="b"/>
                      <a:r>
                        <a:rPr lang="es-CO" sz="1400" b="0" i="0" u="none" strike="noStrike" dirty="0">
                          <a:solidFill>
                            <a:schemeClr val="tx1"/>
                          </a:solidFill>
                          <a:effectLst/>
                          <a:latin typeface="Work Sans" pitchFamily="2" charset="0"/>
                          <a:hlinkClick r:id="rId5" action="ppaction://hlinksldjump">
                            <a:extLst>
                              <a:ext uri="{A12FA001-AC4F-418D-AE19-62706E023703}">
                                <ahyp:hlinkClr xmlns:ahyp="http://schemas.microsoft.com/office/drawing/2018/hyperlinkcolor" val="tx"/>
                              </a:ext>
                            </a:extLst>
                          </a:hlinkClick>
                        </a:rPr>
                        <a:t>Taller presente y futuro</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200" b="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93174">
                <a:tc>
                  <a:txBody>
                    <a:bodyPr/>
                    <a:lstStyle/>
                    <a:p>
                      <a:pPr algn="l" fontAlgn="b"/>
                      <a:r>
                        <a:rPr lang="es-MX" sz="1400" b="0" i="0" u="none" strike="noStrike" dirty="0">
                          <a:solidFill>
                            <a:schemeClr val="tx1"/>
                          </a:solidFill>
                          <a:effectLst/>
                          <a:latin typeface="Work Sans" pitchFamily="2" charset="0"/>
                          <a:hlinkClick r:id="rId6" action="ppaction://hlinksldjump">
                            <a:extLst>
                              <a:ext uri="{A12FA001-AC4F-418D-AE19-62706E023703}">
                                <ahyp:hlinkClr xmlns:ahyp="http://schemas.microsoft.com/office/drawing/2018/hyperlinkcolor" val="tx"/>
                              </a:ext>
                            </a:extLst>
                          </a:hlinkClick>
                        </a:rPr>
                        <a:t>Taller contexto en la vía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10005"/>
                  </a:ext>
                </a:extLst>
              </a:tr>
              <a:tr h="393174">
                <a:tc>
                  <a:txBody>
                    <a:bodyPr/>
                    <a:lstStyle/>
                    <a:p>
                      <a:pPr algn="l" fontAlgn="b"/>
                      <a:r>
                        <a:rPr lang="es-MX" sz="1400" b="0" i="0" u="none" strike="noStrike" dirty="0">
                          <a:solidFill>
                            <a:schemeClr val="tx1"/>
                          </a:solidFill>
                          <a:effectLst/>
                          <a:latin typeface="Work Sans" pitchFamily="2" charset="0"/>
                          <a:hlinkClick r:id="rId7" action="ppaction://hlinksldjump">
                            <a:extLst>
                              <a:ext uri="{A12FA001-AC4F-418D-AE19-62706E023703}">
                                <ahyp:hlinkClr xmlns:ahyp="http://schemas.microsoft.com/office/drawing/2018/hyperlinkcolor" val="tx"/>
                              </a:ext>
                            </a:extLst>
                          </a:hlinkClick>
                        </a:rPr>
                        <a:t>Taller de enfoque de intervención temprana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solidFill>
                  </a:tcPr>
                </a:tc>
                <a:extLst>
                  <a:ext uri="{0D108BD9-81ED-4DB2-BD59-A6C34878D82A}">
                    <a16:rowId xmlns:a16="http://schemas.microsoft.com/office/drawing/2014/main" val="2768500269"/>
                  </a:ext>
                </a:extLst>
              </a:tr>
              <a:tr h="393174">
                <a:tc>
                  <a:txBody>
                    <a:bodyPr/>
                    <a:lstStyle/>
                    <a:p>
                      <a:pPr algn="l" fontAlgn="b"/>
                      <a:r>
                        <a:rPr lang="es-MX" sz="1400" b="0" i="0" u="none" strike="noStrike" dirty="0">
                          <a:solidFill>
                            <a:schemeClr val="tx1"/>
                          </a:solidFill>
                          <a:effectLst/>
                          <a:latin typeface="Work Sans" pitchFamily="2" charset="0"/>
                          <a:hlinkClick r:id="rId8" action="ppaction://hlinksldjump">
                            <a:extLst>
                              <a:ext uri="{A12FA001-AC4F-418D-AE19-62706E023703}">
                                <ahyp:hlinkClr xmlns:ahyp="http://schemas.microsoft.com/office/drawing/2018/hyperlinkcolor" val="tx"/>
                              </a:ext>
                            </a:extLst>
                          </a:hlinkClick>
                        </a:rPr>
                        <a:t>Taller de levantamiento y caracterización de la línea base</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tc>
                  <a:txBody>
                    <a:bodyPr/>
                    <a:lstStyle/>
                    <a:p>
                      <a:pPr marL="0" lvl="0" indent="0" algn="ctr" rtl="0">
                        <a:spcBef>
                          <a:spcPts val="0"/>
                        </a:spcBef>
                        <a:spcAft>
                          <a:spcPts val="0"/>
                        </a:spcAft>
                        <a:buNone/>
                      </a:pP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EBFFF">
                        <a:alpha val="50000"/>
                      </a:srgbClr>
                    </a:solidFill>
                  </a:tcPr>
                </a:tc>
                <a:extLst>
                  <a:ext uri="{0D108BD9-81ED-4DB2-BD59-A6C34878D82A}">
                    <a16:rowId xmlns:a16="http://schemas.microsoft.com/office/drawing/2014/main" val="2068653085"/>
                  </a:ext>
                </a:extLst>
              </a:tr>
              <a:tr h="393174">
                <a:tc>
                  <a:txBody>
                    <a:bodyPr/>
                    <a:lstStyle/>
                    <a:p>
                      <a:pPr algn="l" fontAlgn="b"/>
                      <a:r>
                        <a:rPr lang="es-CO" sz="1400" b="0" i="0" u="none" strike="noStrike" dirty="0">
                          <a:solidFill>
                            <a:schemeClr val="tx1"/>
                          </a:solidFill>
                          <a:effectLst/>
                          <a:latin typeface="Work Sans" pitchFamily="2" charset="0"/>
                          <a:hlinkClick r:id="rId9" action="ppaction://hlinksldjump">
                            <a:extLst>
                              <a:ext uri="{A12FA001-AC4F-418D-AE19-62706E023703}">
                                <ahyp:hlinkClr xmlns:ahyp="http://schemas.microsoft.com/office/drawing/2018/hyperlinkcolor" val="tx"/>
                              </a:ext>
                            </a:extLst>
                          </a:hlinkClick>
                        </a:rPr>
                        <a:t>Taller de enfoque diferencial</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tc>
                  <a:txBody>
                    <a:bodyPr/>
                    <a:lstStyle/>
                    <a:p>
                      <a:pPr marL="0" lvl="0" indent="0" algn="ctr" rtl="0">
                        <a:spcBef>
                          <a:spcPts val="0"/>
                        </a:spcBef>
                        <a:spcAft>
                          <a:spcPts val="0"/>
                        </a:spcAft>
                        <a:buNone/>
                      </a:pPr>
                      <a:r>
                        <a:rPr lang="es-MX" sz="1200" b="0" dirty="0">
                          <a:latin typeface="Poppins" panose="00000500000000000000" pitchFamily="2" charset="0"/>
                          <a:ea typeface="Roboto"/>
                          <a:cs typeface="Poppins" panose="00000500000000000000" pitchFamily="2" charset="0"/>
                          <a:sym typeface="Roboto"/>
                        </a:rPr>
                        <a:t>X</a:t>
                      </a:r>
                      <a:endParaRPr sz="1200" b="0" dirty="0">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noFill/>
                  </a:tcPr>
                </a:tc>
                <a:extLst>
                  <a:ext uri="{0D108BD9-81ED-4DB2-BD59-A6C34878D82A}">
                    <a16:rowId xmlns:a16="http://schemas.microsoft.com/office/drawing/2014/main" val="604101230"/>
                  </a:ext>
                </a:extLst>
              </a:tr>
              <a:tr h="393174">
                <a:tc>
                  <a:txBody>
                    <a:bodyPr/>
                    <a:lstStyle/>
                    <a:p>
                      <a:pPr algn="l" fontAlgn="b"/>
                      <a:r>
                        <a:rPr lang="es-MX" sz="1400" b="0" i="0" u="none" strike="noStrike" dirty="0">
                          <a:solidFill>
                            <a:schemeClr val="tx1"/>
                          </a:solidFill>
                          <a:effectLst/>
                          <a:latin typeface="Work Sans" pitchFamily="2" charset="0"/>
                          <a:hlinkClick r:id="rId10" action="ppaction://hlinksldjump">
                            <a:extLst>
                              <a:ext uri="{A12FA001-AC4F-418D-AE19-62706E023703}">
                                <ahyp:hlinkClr xmlns:ahyp="http://schemas.microsoft.com/office/drawing/2018/hyperlinkcolor" val="tx"/>
                              </a:ext>
                            </a:extLst>
                          </a:hlinkClick>
                        </a:rPr>
                        <a:t>Taller de violencia basada en género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extLst>
                  <a:ext uri="{0D108BD9-81ED-4DB2-BD59-A6C34878D82A}">
                    <a16:rowId xmlns:a16="http://schemas.microsoft.com/office/drawing/2014/main" val="516965249"/>
                  </a:ext>
                </a:extLst>
              </a:tr>
              <a:tr h="393174">
                <a:tc>
                  <a:txBody>
                    <a:bodyPr/>
                    <a:lstStyle/>
                    <a:p>
                      <a:pPr algn="l" fontAlgn="b"/>
                      <a:r>
                        <a:rPr lang="es-MX" sz="1400" b="0" i="0" u="none" strike="noStrike" dirty="0">
                          <a:solidFill>
                            <a:schemeClr val="tx1"/>
                          </a:solidFill>
                          <a:effectLst/>
                          <a:latin typeface="Work Sans" pitchFamily="2" charset="0"/>
                          <a:hlinkClick r:id="rId11" action="ppaction://hlinksldjump">
                            <a:extLst>
                              <a:ext uri="{A12FA001-AC4F-418D-AE19-62706E023703}">
                                <ahyp:hlinkClr xmlns:ahyp="http://schemas.microsoft.com/office/drawing/2018/hyperlinkcolor" val="tx"/>
                              </a:ext>
                            </a:extLst>
                          </a:hlinkClick>
                        </a:rPr>
                        <a:t>Taller de habilidades blandas - Resolución de conflictos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extLst>
                  <a:ext uri="{0D108BD9-81ED-4DB2-BD59-A6C34878D82A}">
                    <a16:rowId xmlns:a16="http://schemas.microsoft.com/office/drawing/2014/main" val="1344305760"/>
                  </a:ext>
                </a:extLst>
              </a:tr>
              <a:tr h="393174">
                <a:tc>
                  <a:txBody>
                    <a:bodyPr/>
                    <a:lstStyle/>
                    <a:p>
                      <a:pPr algn="l" fontAlgn="b"/>
                      <a:r>
                        <a:rPr lang="es-MX" sz="1400" b="0" i="0" u="none" strike="noStrike" dirty="0">
                          <a:solidFill>
                            <a:schemeClr val="tx1"/>
                          </a:solidFill>
                          <a:effectLst/>
                          <a:latin typeface="Work Sans" pitchFamily="2" charset="0"/>
                          <a:hlinkClick r:id="rId12" action="ppaction://hlinksldjump">
                            <a:extLst>
                              <a:ext uri="{A12FA001-AC4F-418D-AE19-62706E023703}">
                                <ahyp:hlinkClr xmlns:ahyp="http://schemas.microsoft.com/office/drawing/2018/hyperlinkcolor" val="tx"/>
                              </a:ext>
                            </a:extLst>
                          </a:hlinkClick>
                        </a:rPr>
                        <a:t>Taller de habilidades blandas - Comunicación asertiva</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extLst>
                  <a:ext uri="{0D108BD9-81ED-4DB2-BD59-A6C34878D82A}">
                    <a16:rowId xmlns:a16="http://schemas.microsoft.com/office/drawing/2014/main" val="13888722"/>
                  </a:ext>
                </a:extLst>
              </a:tr>
              <a:tr h="393174">
                <a:tc>
                  <a:txBody>
                    <a:bodyPr/>
                    <a:lstStyle/>
                    <a:p>
                      <a:pPr algn="l" fontAlgn="b"/>
                      <a:r>
                        <a:rPr lang="es-CO" sz="1400" b="0" i="0" u="none" strike="noStrike" dirty="0">
                          <a:solidFill>
                            <a:schemeClr val="tx1"/>
                          </a:solidFill>
                          <a:effectLst/>
                          <a:latin typeface="Work Sans" pitchFamily="2" charset="0"/>
                          <a:hlinkClick r:id="rId13" action="ppaction://hlinksldjump">
                            <a:extLst>
                              <a:ext uri="{A12FA001-AC4F-418D-AE19-62706E023703}">
                                <ahyp:hlinkClr xmlns:ahyp="http://schemas.microsoft.com/office/drawing/2018/hyperlinkcolor" val="tx"/>
                              </a:ext>
                            </a:extLst>
                          </a:hlinkClick>
                        </a:rPr>
                        <a:t>Taller de habilidades blandas - Empatía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extLst>
                  <a:ext uri="{0D108BD9-81ED-4DB2-BD59-A6C34878D82A}">
                    <a16:rowId xmlns:a16="http://schemas.microsoft.com/office/drawing/2014/main" val="169464019"/>
                  </a:ext>
                </a:extLst>
              </a:tr>
              <a:tr h="393174">
                <a:tc>
                  <a:txBody>
                    <a:bodyPr/>
                    <a:lstStyle/>
                    <a:p>
                      <a:pPr algn="l" fontAlgn="b"/>
                      <a:r>
                        <a:rPr lang="es-MX" sz="1400" b="0" i="0" u="none" strike="noStrike" dirty="0">
                          <a:solidFill>
                            <a:schemeClr val="tx1"/>
                          </a:solidFill>
                          <a:effectLst/>
                          <a:latin typeface="Work Sans" pitchFamily="2" charset="0"/>
                          <a:hlinkClick r:id="rId14" action="ppaction://hlinksldjump">
                            <a:extLst>
                              <a:ext uri="{A12FA001-AC4F-418D-AE19-62706E023703}">
                                <ahyp:hlinkClr xmlns:ahyp="http://schemas.microsoft.com/office/drawing/2018/hyperlinkcolor" val="tx"/>
                              </a:ext>
                            </a:extLst>
                          </a:hlinkClick>
                        </a:rPr>
                        <a:t>Taller de habilidades blandas - Trabajo en equipo</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extLst>
                  <a:ext uri="{0D108BD9-81ED-4DB2-BD59-A6C34878D82A}">
                    <a16:rowId xmlns:a16="http://schemas.microsoft.com/office/drawing/2014/main" val="1750414735"/>
                  </a:ext>
                </a:extLst>
              </a:tr>
              <a:tr h="393174">
                <a:tc>
                  <a:txBody>
                    <a:bodyPr/>
                    <a:lstStyle/>
                    <a:p>
                      <a:pPr algn="l" fontAlgn="b"/>
                      <a:r>
                        <a:rPr lang="es-MX" sz="1400" b="0" i="0" u="none" strike="noStrike" dirty="0">
                          <a:solidFill>
                            <a:schemeClr val="tx1"/>
                          </a:solidFill>
                          <a:effectLst/>
                          <a:latin typeface="Work Sans" pitchFamily="2" charset="0"/>
                          <a:hlinkClick r:id="rId15" action="ppaction://hlinksldjump">
                            <a:extLst>
                              <a:ext uri="{A12FA001-AC4F-418D-AE19-62706E023703}">
                                <ahyp:hlinkClr xmlns:ahyp="http://schemas.microsoft.com/office/drawing/2018/hyperlinkcolor" val="tx"/>
                              </a:ext>
                            </a:extLst>
                          </a:hlinkClick>
                        </a:rPr>
                        <a:t>Taller de pequeños exploradores ambientales</a:t>
                      </a:r>
                      <a:endParaRPr lang="es-MX"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chemeClr val="bg1">
                        <a:alpha val="50196"/>
                      </a:schemeClr>
                    </a:solidFill>
                  </a:tcPr>
                </a:tc>
                <a:extLst>
                  <a:ext uri="{0D108BD9-81ED-4DB2-BD59-A6C34878D82A}">
                    <a16:rowId xmlns:a16="http://schemas.microsoft.com/office/drawing/2014/main" val="1336653015"/>
                  </a:ext>
                </a:extLst>
              </a:tr>
              <a:tr h="393174">
                <a:tc>
                  <a:txBody>
                    <a:bodyPr/>
                    <a:lstStyle/>
                    <a:p>
                      <a:pPr algn="l" fontAlgn="b"/>
                      <a:r>
                        <a:rPr lang="es-CO" sz="1400" b="0" i="0" u="none" strike="noStrike" dirty="0">
                          <a:solidFill>
                            <a:schemeClr val="tx1"/>
                          </a:solidFill>
                          <a:effectLst/>
                          <a:latin typeface="Work Sans" pitchFamily="2" charset="0"/>
                          <a:hlinkClick r:id="rId16" action="ppaction://hlinksldjump">
                            <a:extLst>
                              <a:ext uri="{A12FA001-AC4F-418D-AE19-62706E023703}">
                                <ahyp:hlinkClr xmlns:ahyp="http://schemas.microsoft.com/office/drawing/2018/hyperlinkcolor" val="tx"/>
                              </a:ext>
                            </a:extLst>
                          </a:hlinkClick>
                        </a:rPr>
                        <a:t>Instructivo acompañamiento consulta previa</a:t>
                      </a:r>
                      <a:endParaRPr lang="es-CO" sz="1400" b="0" i="0" u="none" strike="noStrike" dirty="0">
                        <a:solidFill>
                          <a:schemeClr val="tx1"/>
                        </a:solidFill>
                        <a:effectLst/>
                        <a:latin typeface="Work Sans" pitchFamily="2" charset="0"/>
                      </a:endParaRPr>
                    </a:p>
                  </a:txBody>
                  <a:tcPr marL="9525" marR="9525" marT="9525" marB="0" anchor="ctr">
                    <a:lnL w="9525" cap="flat" cmpd="sng">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r>
                        <a:rPr lang="es-MX" sz="1200" b="0" kern="1200" dirty="0">
                          <a:solidFill>
                            <a:schemeClr val="tx1"/>
                          </a:solidFill>
                          <a:latin typeface="Poppins" panose="00000500000000000000" pitchFamily="2" charset="0"/>
                          <a:ea typeface="Roboto"/>
                          <a:cs typeface="Poppins" panose="00000500000000000000" pitchFamily="2" charset="0"/>
                          <a:sym typeface="Roboto"/>
                        </a:rPr>
                        <a:t>X</a:t>
                      </a: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tc>
                  <a:txBody>
                    <a:bodyPr/>
                    <a:lstStyle/>
                    <a:p>
                      <a:pPr marL="0" lvl="0" indent="0" algn="ctr" defTabSz="960120" rtl="0" eaLnBrk="1" latinLnBrk="0" hangingPunct="1">
                        <a:spcBef>
                          <a:spcPts val="0"/>
                        </a:spcBef>
                        <a:spcAft>
                          <a:spcPts val="0"/>
                        </a:spcAft>
                        <a:buNone/>
                      </a:pPr>
                      <a:endParaRPr sz="1200" b="0" kern="1200" dirty="0">
                        <a:solidFill>
                          <a:schemeClr val="tx1"/>
                        </a:solidFill>
                        <a:latin typeface="Poppins" panose="00000500000000000000" pitchFamily="2" charset="0"/>
                        <a:ea typeface="Roboto"/>
                        <a:cs typeface="Poppins" panose="00000500000000000000" pitchFamily="2" charset="0"/>
                        <a:sym typeface="Roboto"/>
                      </a:endParaRPr>
                    </a:p>
                  </a:txBody>
                  <a:tcPr marL="121900" marR="121900" marT="121900" marB="121900" anchor="ctr">
                    <a:lnL w="9525" cap="flat" cmpd="sng" algn="ctr">
                      <a:solidFill>
                        <a:schemeClr val="dk2">
                          <a:alpha val="0"/>
                        </a:schemeClr>
                      </a:solidFill>
                      <a:prstDash val="solid"/>
                      <a:round/>
                      <a:headEnd type="none" w="sm" len="sm"/>
                      <a:tailEnd type="none" w="sm" len="sm"/>
                    </a:lnL>
                    <a:lnR w="9525" cap="flat" cmpd="sng" algn="ctr">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lgn="ctr">
                      <a:solidFill>
                        <a:schemeClr val="dk2">
                          <a:alpha val="0"/>
                        </a:schemeClr>
                      </a:solidFill>
                      <a:prstDash val="solid"/>
                      <a:round/>
                      <a:headEnd type="none" w="sm" len="sm"/>
                      <a:tailEnd type="none" w="sm" len="sm"/>
                    </a:lnB>
                    <a:solidFill>
                      <a:srgbClr val="9DBEFF">
                        <a:alpha val="50196"/>
                      </a:srgbClr>
                    </a:solidFill>
                  </a:tcPr>
                </a:tc>
                <a:extLst>
                  <a:ext uri="{0D108BD9-81ED-4DB2-BD59-A6C34878D82A}">
                    <a16:rowId xmlns:a16="http://schemas.microsoft.com/office/drawing/2014/main" val="3210524874"/>
                  </a:ext>
                </a:extLst>
              </a:tr>
            </a:tbl>
          </a:graphicData>
        </a:graphic>
      </p:graphicFrame>
      <p:pic>
        <p:nvPicPr>
          <p:cNvPr id="17" name="Imagen 54" descr="Imagen que contiene firmar, calle, palo, alimentos&#10;&#10;Descripción generada automáticamente">
            <a:hlinkClick r:id="rId17" action="ppaction://hlinksldjump"/>
            <a:extLst>
              <a:ext uri="{FF2B5EF4-FFF2-40B4-BE49-F238E27FC236}">
                <a16:creationId xmlns:a16="http://schemas.microsoft.com/office/drawing/2014/main" id="{EF2DD778-31A9-30F0-BBEA-29A1703C8ED5}"/>
              </a:ext>
            </a:extLst>
          </p:cNvPr>
          <p:cNvPicPr>
            <a:picLocks noChangeAspect="1"/>
          </p:cNvPicPr>
          <p:nvPr/>
        </p:nvPicPr>
        <p:blipFill>
          <a:blip r:embed="rId18">
            <a:biLevel thresh="25000"/>
            <a:extLst>
              <a:ext uri="{28A0092B-C50C-407E-A947-70E740481C1C}">
                <a14:useLocalDpi xmlns:a14="http://schemas.microsoft.com/office/drawing/2010/main" val="0"/>
              </a:ext>
            </a:extLst>
          </a:blip>
          <a:stretch>
            <a:fillRect/>
          </a:stretch>
        </p:blipFill>
        <p:spPr>
          <a:xfrm>
            <a:off x="370027" y="2365753"/>
            <a:ext cx="543104" cy="624569"/>
          </a:xfrm>
          <a:prstGeom prst="rect">
            <a:avLst/>
          </a:prstGeom>
        </p:spPr>
      </p:pic>
      <p:grpSp>
        <p:nvGrpSpPr>
          <p:cNvPr id="18" name="Grupo 33">
            <a:extLst>
              <a:ext uri="{FF2B5EF4-FFF2-40B4-BE49-F238E27FC236}">
                <a16:creationId xmlns:a16="http://schemas.microsoft.com/office/drawing/2014/main" id="{89A49983-C992-F57A-05C8-795CB032B3A5}"/>
              </a:ext>
            </a:extLst>
          </p:cNvPr>
          <p:cNvGrpSpPr/>
          <p:nvPr/>
        </p:nvGrpSpPr>
        <p:grpSpPr>
          <a:xfrm>
            <a:off x="1001401" y="7797348"/>
            <a:ext cx="1149120" cy="1149120"/>
            <a:chOff x="7758040" y="1346133"/>
            <a:chExt cx="820800" cy="820800"/>
          </a:xfrm>
        </p:grpSpPr>
        <p:sp>
          <p:nvSpPr>
            <p:cNvPr id="19" name="Elipse 34">
              <a:extLst>
                <a:ext uri="{FF2B5EF4-FFF2-40B4-BE49-F238E27FC236}">
                  <a16:creationId xmlns:a16="http://schemas.microsoft.com/office/drawing/2014/main" id="{F3709C70-2485-57DB-6715-E18D440AC25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0" name="Google Shape;11363;p101">
              <a:extLst>
                <a:ext uri="{FF2B5EF4-FFF2-40B4-BE49-F238E27FC236}">
                  <a16:creationId xmlns:a16="http://schemas.microsoft.com/office/drawing/2014/main" id="{3CCFCC49-ED27-E75F-C148-835026CC46C4}"/>
                </a:ext>
              </a:extLst>
            </p:cNvPr>
            <p:cNvGrpSpPr/>
            <p:nvPr/>
          </p:nvGrpSpPr>
          <p:grpSpPr>
            <a:xfrm>
              <a:off x="7983029" y="1492343"/>
              <a:ext cx="370652" cy="473306"/>
              <a:chOff x="5353403" y="3785609"/>
              <a:chExt cx="277992" cy="354974"/>
            </a:xfrm>
            <a:solidFill>
              <a:schemeClr val="tx1"/>
            </a:solidFill>
            <a:scene3d>
              <a:camera prst="orthographicFront">
                <a:rot lat="0" lon="0" rev="0"/>
              </a:camera>
              <a:lightRig rig="glow" dir="t">
                <a:rot lat="0" lon="0" rev="4800000"/>
              </a:lightRig>
            </a:scene3d>
          </p:grpSpPr>
          <p:sp>
            <p:nvSpPr>
              <p:cNvPr id="21" name="Google Shape;11364;p101">
                <a:extLst>
                  <a:ext uri="{FF2B5EF4-FFF2-40B4-BE49-F238E27FC236}">
                    <a16:creationId xmlns:a16="http://schemas.microsoft.com/office/drawing/2014/main" id="{5CC05EFC-850E-B091-1E7C-56FF8084AB2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2" name="Google Shape;11365;p101">
                <a:extLst>
                  <a:ext uri="{FF2B5EF4-FFF2-40B4-BE49-F238E27FC236}">
                    <a16:creationId xmlns:a16="http://schemas.microsoft.com/office/drawing/2014/main" id="{F1CABEDC-861A-ACD7-33D6-8888F51788C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3" name="Google Shape;11366;p101">
                <a:extLst>
                  <a:ext uri="{FF2B5EF4-FFF2-40B4-BE49-F238E27FC236}">
                    <a16:creationId xmlns:a16="http://schemas.microsoft.com/office/drawing/2014/main" id="{3C936C3A-74E5-910B-A8B1-787F72865AD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4" name="Google Shape;11367;p101">
                <a:hlinkClick r:id="rId19" action="ppaction://hlinksldjump"/>
                <a:extLst>
                  <a:ext uri="{FF2B5EF4-FFF2-40B4-BE49-F238E27FC236}">
                    <a16:creationId xmlns:a16="http://schemas.microsoft.com/office/drawing/2014/main" id="{9A129B64-8FDD-FFF5-55B9-EB8AD9A9B23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1368;p101">
                <a:extLst>
                  <a:ext uri="{FF2B5EF4-FFF2-40B4-BE49-F238E27FC236}">
                    <a16:creationId xmlns:a16="http://schemas.microsoft.com/office/drawing/2014/main" id="{FD4DC14A-DE36-7E78-7C58-E1BEC3FE170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1369;p101">
                <a:extLst>
                  <a:ext uri="{FF2B5EF4-FFF2-40B4-BE49-F238E27FC236}">
                    <a16:creationId xmlns:a16="http://schemas.microsoft.com/office/drawing/2014/main" id="{AAC0C44C-F53D-5B36-8456-1544E6FFDFA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27" name="Imagen 42" descr="Imagen que contiene dibujo, luz, alimentos&#10;&#10;Descripción generada automáticamente">
            <a:hlinkClick r:id="rId20" action="ppaction://hlinksldjump"/>
            <a:extLst>
              <a:ext uri="{FF2B5EF4-FFF2-40B4-BE49-F238E27FC236}">
                <a16:creationId xmlns:a16="http://schemas.microsoft.com/office/drawing/2014/main" id="{017717C8-A3A7-F002-5BB2-281A2E6F2AC6}"/>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310884" y="3843135"/>
            <a:ext cx="690517" cy="690517"/>
          </a:xfrm>
          <a:prstGeom prst="rect">
            <a:avLst/>
          </a:prstGeom>
        </p:spPr>
      </p:pic>
      <p:pic>
        <p:nvPicPr>
          <p:cNvPr id="28" name="Imagen 43" descr="Imagen que contiene Icono&#10;&#10;Descripción generada automáticamente">
            <a:hlinkClick r:id="rId22" action="ppaction://hlinksldjump"/>
            <a:extLst>
              <a:ext uri="{FF2B5EF4-FFF2-40B4-BE49-F238E27FC236}">
                <a16:creationId xmlns:a16="http://schemas.microsoft.com/office/drawing/2014/main" id="{50F0B135-ABC3-EC64-C86D-39E79B1C689D}"/>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327366" y="6815481"/>
            <a:ext cx="647844" cy="539224"/>
          </a:xfrm>
          <a:prstGeom prst="rect">
            <a:avLst/>
          </a:prstGeom>
        </p:spPr>
      </p:pic>
      <p:sp useBgFill="1">
        <p:nvSpPr>
          <p:cNvPr id="45" name="Google Shape;11648;p101">
            <a:hlinkClick r:id="rId24" action="ppaction://hlinksldjump"/>
            <a:extLst>
              <a:ext uri="{FF2B5EF4-FFF2-40B4-BE49-F238E27FC236}">
                <a16:creationId xmlns:a16="http://schemas.microsoft.com/office/drawing/2014/main" id="{1CDCDCBB-C1EC-8507-F9C2-BDF0559C530A}"/>
              </a:ext>
            </a:extLst>
          </p:cNvPr>
          <p:cNvSpPr/>
          <p:nvPr/>
        </p:nvSpPr>
        <p:spPr>
          <a:xfrm>
            <a:off x="302501" y="52536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46" name="Imagen 173" descr="Icono&#10;&#10;Descripción generada automáticamente">
            <a:hlinkClick r:id="rId25" action="ppaction://hlinksldjump"/>
            <a:extLst>
              <a:ext uri="{FF2B5EF4-FFF2-40B4-BE49-F238E27FC236}">
                <a16:creationId xmlns:a16="http://schemas.microsoft.com/office/drawing/2014/main" id="{004CB147-BDD3-91A6-A450-36F782DA4929}"/>
              </a:ext>
            </a:extLst>
          </p:cNvPr>
          <p:cNvPicPr>
            <a:picLocks noChangeAspect="1"/>
          </p:cNvPicPr>
          <p:nvPr/>
        </p:nvPicPr>
        <p:blipFill>
          <a:blip r:embed="rId26">
            <a:biLevel thresh="25000"/>
            <a:extLst>
              <a:ext uri="{28A0092B-C50C-407E-A947-70E740481C1C}">
                <a14:useLocalDpi xmlns:a14="http://schemas.microsoft.com/office/drawing/2010/main" val="0"/>
              </a:ext>
            </a:extLst>
          </a:blip>
          <a:stretch>
            <a:fillRect/>
          </a:stretch>
        </p:blipFill>
        <p:spPr>
          <a:xfrm>
            <a:off x="327365" y="909102"/>
            <a:ext cx="620691" cy="527585"/>
          </a:xfrm>
          <a:prstGeom prst="rect">
            <a:avLst/>
          </a:prstGeom>
        </p:spPr>
      </p:pic>
      <p:pic>
        <p:nvPicPr>
          <p:cNvPr id="84" name="Imagen 44" descr="Icono&#10;&#10;Descripción generada automáticamente">
            <a:hlinkClick r:id="rId27" action="ppaction://hlinksldjump"/>
            <a:extLst>
              <a:ext uri="{FF2B5EF4-FFF2-40B4-BE49-F238E27FC236}">
                <a16:creationId xmlns:a16="http://schemas.microsoft.com/office/drawing/2014/main" id="{FBF38265-D9E9-A9F8-4716-EABACA7D7B8F}"/>
              </a:ext>
            </a:extLst>
          </p:cNvPr>
          <p:cNvPicPr>
            <a:picLocks noChangeAspect="1"/>
          </p:cNvPicPr>
          <p:nvPr/>
        </p:nvPicPr>
        <p:blipFill>
          <a:blip r:embed="rId28">
            <a:biLevel thresh="25000"/>
            <a:extLst>
              <a:ext uri="{28A0092B-C50C-407E-A947-70E740481C1C}">
                <a14:useLocalDpi xmlns:a14="http://schemas.microsoft.com/office/drawing/2010/main" val="0"/>
              </a:ext>
            </a:extLst>
          </a:blip>
          <a:stretch>
            <a:fillRect/>
          </a:stretch>
        </p:blipFill>
        <p:spPr>
          <a:xfrm>
            <a:off x="-1030879" y="8040227"/>
            <a:ext cx="519827" cy="663363"/>
          </a:xfrm>
          <a:prstGeom prst="rect">
            <a:avLst/>
          </a:prstGeom>
        </p:spPr>
      </p:pic>
      <p:sp>
        <p:nvSpPr>
          <p:cNvPr id="67" name="Rectángulo 66">
            <a:extLst>
              <a:ext uri="{FF2B5EF4-FFF2-40B4-BE49-F238E27FC236}">
                <a16:creationId xmlns:a16="http://schemas.microsoft.com/office/drawing/2014/main" id="{3C825514-B7CD-B54B-9A44-976E4316F971}"/>
              </a:ext>
            </a:extLst>
          </p:cNvPr>
          <p:cNvSpPr/>
          <p:nvPr/>
        </p:nvSpPr>
        <p:spPr>
          <a:xfrm>
            <a:off x="5082991" y="243185"/>
            <a:ext cx="8302008"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solidFill>
                  <a:schemeClr val="tx1"/>
                </a:solidFill>
                <a:latin typeface="Poppins" pitchFamily="2" charset="77"/>
                <a:cs typeface="Poppins" pitchFamily="2" charset="77"/>
              </a:rPr>
              <a:t>ENFOQUES DE TRABAJO</a:t>
            </a:r>
          </a:p>
        </p:txBody>
      </p:sp>
      <p:sp>
        <p:nvSpPr>
          <p:cNvPr id="5" name="CuadroTexto 4">
            <a:extLst>
              <a:ext uri="{FF2B5EF4-FFF2-40B4-BE49-F238E27FC236}">
                <a16:creationId xmlns:a16="http://schemas.microsoft.com/office/drawing/2014/main" id="{F69B4E87-33C3-84CF-D0C1-343A6CEF83B5}"/>
              </a:ext>
            </a:extLst>
          </p:cNvPr>
          <p:cNvSpPr txBox="1"/>
          <p:nvPr/>
        </p:nvSpPr>
        <p:spPr>
          <a:xfrm>
            <a:off x="15849600" y="9126468"/>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15" name="Flecha: a la derecha 14">
            <a:hlinkClick r:id="rId19" action="ppaction://hlinksldjump"/>
            <a:extLst>
              <a:ext uri="{FF2B5EF4-FFF2-40B4-BE49-F238E27FC236}">
                <a16:creationId xmlns:a16="http://schemas.microsoft.com/office/drawing/2014/main" id="{F13A5532-C862-767B-97AD-253067A56559}"/>
              </a:ext>
            </a:extLst>
          </p:cNvPr>
          <p:cNvSpPr/>
          <p:nvPr/>
        </p:nvSpPr>
        <p:spPr>
          <a:xfrm flipH="1">
            <a:off x="16365472" y="876646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Forma libre: forma 60">
            <a:extLst>
              <a:ext uri="{FF2B5EF4-FFF2-40B4-BE49-F238E27FC236}">
                <a16:creationId xmlns:a16="http://schemas.microsoft.com/office/drawing/2014/main" id="{5B37F470-C44B-3933-A7F0-472381D316D2}"/>
              </a:ext>
            </a:extLst>
          </p:cNvPr>
          <p:cNvSpPr/>
          <p:nvPr/>
        </p:nvSpPr>
        <p:spPr>
          <a:xfrm rot="16200000">
            <a:off x="-4086989" y="4097435"/>
            <a:ext cx="9597231" cy="1423252"/>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20965771 w 40705200"/>
              <a:gd name="connsiteY6" fmla="*/ 0 h 1016609"/>
              <a:gd name="connsiteX7" fmla="*/ 40705200 w 40705200"/>
              <a:gd name="connsiteY7" fmla="*/ 1015561 h 1016609"/>
              <a:gd name="connsiteX0" fmla="*/ 20893200 w 20965771"/>
              <a:gd name="connsiteY0" fmla="*/ 942990 h 1016609"/>
              <a:gd name="connsiteX1" fmla="*/ 15971229 w 20965771"/>
              <a:gd name="connsiteY1" fmla="*/ 1015561 h 1016609"/>
              <a:gd name="connsiteX2" fmla="*/ 15307270 w 20965771"/>
              <a:gd name="connsiteY2" fmla="*/ 628786 h 1016609"/>
              <a:gd name="connsiteX3" fmla="*/ 14686071 w 20965771"/>
              <a:gd name="connsiteY3" fmla="*/ 1015561 h 1016609"/>
              <a:gd name="connsiteX4" fmla="*/ 0 w 20965771"/>
              <a:gd name="connsiteY4" fmla="*/ 1015561 h 1016609"/>
              <a:gd name="connsiteX5" fmla="*/ 0 w 20965771"/>
              <a:gd name="connsiteY5" fmla="*/ 0 h 1016609"/>
              <a:gd name="connsiteX6" fmla="*/ 20965771 w 20965771"/>
              <a:gd name="connsiteY6" fmla="*/ 0 h 1016609"/>
              <a:gd name="connsiteX7" fmla="*/ 20893200 w 20965771"/>
              <a:gd name="connsiteY7" fmla="*/ 942990 h 1016609"/>
              <a:gd name="connsiteX0" fmla="*/ 20893200 w 20965771"/>
              <a:gd name="connsiteY0" fmla="*/ 942990 h 1016609"/>
              <a:gd name="connsiteX1" fmla="*/ 15971229 w 20965771"/>
              <a:gd name="connsiteY1" fmla="*/ 1015561 h 1016609"/>
              <a:gd name="connsiteX2" fmla="*/ 15307270 w 20965771"/>
              <a:gd name="connsiteY2" fmla="*/ 628786 h 1016609"/>
              <a:gd name="connsiteX3" fmla="*/ 14686071 w 20965771"/>
              <a:gd name="connsiteY3" fmla="*/ 1015561 h 1016609"/>
              <a:gd name="connsiteX4" fmla="*/ 0 w 20965771"/>
              <a:gd name="connsiteY4" fmla="*/ 1015561 h 1016609"/>
              <a:gd name="connsiteX5" fmla="*/ 14369143 w 20965771"/>
              <a:gd name="connsiteY5" fmla="*/ 0 h 1016609"/>
              <a:gd name="connsiteX6" fmla="*/ 20965771 w 20965771"/>
              <a:gd name="connsiteY6" fmla="*/ 0 h 1016609"/>
              <a:gd name="connsiteX7" fmla="*/ 20893200 w 20965771"/>
              <a:gd name="connsiteY7" fmla="*/ 942990 h 1016609"/>
              <a:gd name="connsiteX0" fmla="*/ 6814342 w 6886913"/>
              <a:gd name="connsiteY0" fmla="*/ 942990 h 1016609"/>
              <a:gd name="connsiteX1" fmla="*/ 1892371 w 6886913"/>
              <a:gd name="connsiteY1" fmla="*/ 1015561 h 1016609"/>
              <a:gd name="connsiteX2" fmla="*/ 1228412 w 6886913"/>
              <a:gd name="connsiteY2" fmla="*/ 628786 h 1016609"/>
              <a:gd name="connsiteX3" fmla="*/ 607213 w 6886913"/>
              <a:gd name="connsiteY3" fmla="*/ 1015561 h 1016609"/>
              <a:gd name="connsiteX4" fmla="*/ 0 w 6886913"/>
              <a:gd name="connsiteY4" fmla="*/ 1015561 h 1016609"/>
              <a:gd name="connsiteX5" fmla="*/ 290285 w 6886913"/>
              <a:gd name="connsiteY5" fmla="*/ 0 h 1016609"/>
              <a:gd name="connsiteX6" fmla="*/ 6886913 w 6886913"/>
              <a:gd name="connsiteY6" fmla="*/ 0 h 1016609"/>
              <a:gd name="connsiteX7" fmla="*/ 6814342 w 6886913"/>
              <a:gd name="connsiteY7" fmla="*/ 942990 h 1016609"/>
              <a:gd name="connsiteX0" fmla="*/ 6524057 w 6596628"/>
              <a:gd name="connsiteY0" fmla="*/ 942990 h 1016609"/>
              <a:gd name="connsiteX1" fmla="*/ 1602086 w 6596628"/>
              <a:gd name="connsiteY1" fmla="*/ 1015561 h 1016609"/>
              <a:gd name="connsiteX2" fmla="*/ 938127 w 6596628"/>
              <a:gd name="connsiteY2" fmla="*/ 628786 h 1016609"/>
              <a:gd name="connsiteX3" fmla="*/ 316928 w 6596628"/>
              <a:gd name="connsiteY3" fmla="*/ 1015561 h 1016609"/>
              <a:gd name="connsiteX4" fmla="*/ 131536 w 6596628"/>
              <a:gd name="connsiteY4" fmla="*/ 1015561 h 1016609"/>
              <a:gd name="connsiteX5" fmla="*/ 0 w 6596628"/>
              <a:gd name="connsiteY5" fmla="*/ 0 h 1016609"/>
              <a:gd name="connsiteX6" fmla="*/ 6596628 w 6596628"/>
              <a:gd name="connsiteY6" fmla="*/ 0 h 1016609"/>
              <a:gd name="connsiteX7" fmla="*/ 6524057 w 6596628"/>
              <a:gd name="connsiteY7" fmla="*/ 942990 h 1016609"/>
              <a:gd name="connsiteX0" fmla="*/ 6428809 w 6501380"/>
              <a:gd name="connsiteY0" fmla="*/ 942990 h 1016609"/>
              <a:gd name="connsiteX1" fmla="*/ 1506838 w 6501380"/>
              <a:gd name="connsiteY1" fmla="*/ 1015561 h 1016609"/>
              <a:gd name="connsiteX2" fmla="*/ 842879 w 6501380"/>
              <a:gd name="connsiteY2" fmla="*/ 628786 h 1016609"/>
              <a:gd name="connsiteX3" fmla="*/ 221680 w 6501380"/>
              <a:gd name="connsiteY3" fmla="*/ 1015561 h 1016609"/>
              <a:gd name="connsiteX4" fmla="*/ 36288 w 6501380"/>
              <a:gd name="connsiteY4" fmla="*/ 1015561 h 1016609"/>
              <a:gd name="connsiteX5" fmla="*/ 0 w 6501380"/>
              <a:gd name="connsiteY5" fmla="*/ 0 h 1016609"/>
              <a:gd name="connsiteX6" fmla="*/ 6501380 w 6501380"/>
              <a:gd name="connsiteY6" fmla="*/ 0 h 1016609"/>
              <a:gd name="connsiteX7" fmla="*/ 6428809 w 6501380"/>
              <a:gd name="connsiteY7" fmla="*/ 942990 h 1016609"/>
              <a:gd name="connsiteX0" fmla="*/ 6392521 w 6465092"/>
              <a:gd name="connsiteY0" fmla="*/ 942990 h 1016609"/>
              <a:gd name="connsiteX1" fmla="*/ 1470550 w 6465092"/>
              <a:gd name="connsiteY1" fmla="*/ 1015561 h 1016609"/>
              <a:gd name="connsiteX2" fmla="*/ 806591 w 6465092"/>
              <a:gd name="connsiteY2" fmla="*/ 628786 h 1016609"/>
              <a:gd name="connsiteX3" fmla="*/ 185392 w 6465092"/>
              <a:gd name="connsiteY3" fmla="*/ 1015561 h 1016609"/>
              <a:gd name="connsiteX4" fmla="*/ 0 w 6465092"/>
              <a:gd name="connsiteY4" fmla="*/ 1015561 h 1016609"/>
              <a:gd name="connsiteX5" fmla="*/ 4533 w 6465092"/>
              <a:gd name="connsiteY5" fmla="*/ 0 h 1016609"/>
              <a:gd name="connsiteX6" fmla="*/ 6465092 w 6465092"/>
              <a:gd name="connsiteY6" fmla="*/ 0 h 1016609"/>
              <a:gd name="connsiteX7" fmla="*/ 6392521 w 6465092"/>
              <a:gd name="connsiteY7" fmla="*/ 942990 h 1016609"/>
              <a:gd name="connsiteX0" fmla="*/ 6882380 w 6882380"/>
              <a:gd name="connsiteY0" fmla="*/ 983811 h 1016609"/>
              <a:gd name="connsiteX1" fmla="*/ 1470550 w 6882380"/>
              <a:gd name="connsiteY1" fmla="*/ 1015561 h 1016609"/>
              <a:gd name="connsiteX2" fmla="*/ 806591 w 6882380"/>
              <a:gd name="connsiteY2" fmla="*/ 628786 h 1016609"/>
              <a:gd name="connsiteX3" fmla="*/ 185392 w 6882380"/>
              <a:gd name="connsiteY3" fmla="*/ 1015561 h 1016609"/>
              <a:gd name="connsiteX4" fmla="*/ 0 w 6882380"/>
              <a:gd name="connsiteY4" fmla="*/ 1015561 h 1016609"/>
              <a:gd name="connsiteX5" fmla="*/ 4533 w 6882380"/>
              <a:gd name="connsiteY5" fmla="*/ 0 h 1016609"/>
              <a:gd name="connsiteX6" fmla="*/ 6465092 w 6882380"/>
              <a:gd name="connsiteY6" fmla="*/ 0 h 1016609"/>
              <a:gd name="connsiteX7" fmla="*/ 6882380 w 6882380"/>
              <a:gd name="connsiteY7" fmla="*/ 983811 h 1016609"/>
              <a:gd name="connsiteX0" fmla="*/ 6882380 w 6882380"/>
              <a:gd name="connsiteY0" fmla="*/ 983811 h 1016609"/>
              <a:gd name="connsiteX1" fmla="*/ 1470550 w 6882380"/>
              <a:gd name="connsiteY1" fmla="*/ 1015561 h 1016609"/>
              <a:gd name="connsiteX2" fmla="*/ 806591 w 6882380"/>
              <a:gd name="connsiteY2" fmla="*/ 628786 h 1016609"/>
              <a:gd name="connsiteX3" fmla="*/ 185392 w 6882380"/>
              <a:gd name="connsiteY3" fmla="*/ 1015561 h 1016609"/>
              <a:gd name="connsiteX4" fmla="*/ 0 w 6882380"/>
              <a:gd name="connsiteY4" fmla="*/ 1015561 h 1016609"/>
              <a:gd name="connsiteX5" fmla="*/ 4533 w 6882380"/>
              <a:gd name="connsiteY5" fmla="*/ 0 h 1016609"/>
              <a:gd name="connsiteX6" fmla="*/ 6846092 w 6882380"/>
              <a:gd name="connsiteY6" fmla="*/ 0 h 1016609"/>
              <a:gd name="connsiteX7" fmla="*/ 6882380 w 6882380"/>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55166 w 6855166"/>
              <a:gd name="connsiteY0" fmla="*/ 983811 h 1016609"/>
              <a:gd name="connsiteX1" fmla="*/ 1470550 w 6855166"/>
              <a:gd name="connsiteY1" fmla="*/ 1015561 h 1016609"/>
              <a:gd name="connsiteX2" fmla="*/ 806591 w 6855166"/>
              <a:gd name="connsiteY2" fmla="*/ 628786 h 1016609"/>
              <a:gd name="connsiteX3" fmla="*/ 185392 w 6855166"/>
              <a:gd name="connsiteY3" fmla="*/ 1015561 h 1016609"/>
              <a:gd name="connsiteX4" fmla="*/ 0 w 6855166"/>
              <a:gd name="connsiteY4" fmla="*/ 1015561 h 1016609"/>
              <a:gd name="connsiteX5" fmla="*/ 4533 w 6855166"/>
              <a:gd name="connsiteY5" fmla="*/ 0 h 1016609"/>
              <a:gd name="connsiteX6" fmla="*/ 6846092 w 6855166"/>
              <a:gd name="connsiteY6" fmla="*/ 0 h 1016609"/>
              <a:gd name="connsiteX7" fmla="*/ 6855166 w 6855166"/>
              <a:gd name="connsiteY7" fmla="*/ 983811 h 1016609"/>
              <a:gd name="connsiteX0" fmla="*/ 6866236 w 6866236"/>
              <a:gd name="connsiteY0" fmla="*/ 1017022 h 1017022"/>
              <a:gd name="connsiteX1" fmla="*/ 1470550 w 6866236"/>
              <a:gd name="connsiteY1" fmla="*/ 1015561 h 1017022"/>
              <a:gd name="connsiteX2" fmla="*/ 806591 w 6866236"/>
              <a:gd name="connsiteY2" fmla="*/ 628786 h 1017022"/>
              <a:gd name="connsiteX3" fmla="*/ 185392 w 6866236"/>
              <a:gd name="connsiteY3" fmla="*/ 1015561 h 1017022"/>
              <a:gd name="connsiteX4" fmla="*/ 0 w 6866236"/>
              <a:gd name="connsiteY4" fmla="*/ 1015561 h 1017022"/>
              <a:gd name="connsiteX5" fmla="*/ 4533 w 6866236"/>
              <a:gd name="connsiteY5" fmla="*/ 0 h 1017022"/>
              <a:gd name="connsiteX6" fmla="*/ 6846092 w 6866236"/>
              <a:gd name="connsiteY6" fmla="*/ 0 h 1017022"/>
              <a:gd name="connsiteX7" fmla="*/ 6866236 w 6866236"/>
              <a:gd name="connsiteY7" fmla="*/ 1017022 h 1017022"/>
              <a:gd name="connsiteX0" fmla="*/ 6844095 w 6846784"/>
              <a:gd name="connsiteY0" fmla="*/ 994882 h 1016609"/>
              <a:gd name="connsiteX1" fmla="*/ 1470550 w 6846784"/>
              <a:gd name="connsiteY1" fmla="*/ 1015561 h 1016609"/>
              <a:gd name="connsiteX2" fmla="*/ 806591 w 6846784"/>
              <a:gd name="connsiteY2" fmla="*/ 628786 h 1016609"/>
              <a:gd name="connsiteX3" fmla="*/ 185392 w 6846784"/>
              <a:gd name="connsiteY3" fmla="*/ 1015561 h 1016609"/>
              <a:gd name="connsiteX4" fmla="*/ 0 w 6846784"/>
              <a:gd name="connsiteY4" fmla="*/ 1015561 h 1016609"/>
              <a:gd name="connsiteX5" fmla="*/ 4533 w 6846784"/>
              <a:gd name="connsiteY5" fmla="*/ 0 h 1016609"/>
              <a:gd name="connsiteX6" fmla="*/ 6846092 w 6846784"/>
              <a:gd name="connsiteY6" fmla="*/ 0 h 1016609"/>
              <a:gd name="connsiteX7" fmla="*/ 6844095 w 6846784"/>
              <a:gd name="connsiteY7" fmla="*/ 994882 h 1016609"/>
              <a:gd name="connsiteX0" fmla="*/ 6844095 w 6846783"/>
              <a:gd name="connsiteY0" fmla="*/ 994882 h 1016609"/>
              <a:gd name="connsiteX1" fmla="*/ 1470550 w 6846783"/>
              <a:gd name="connsiteY1" fmla="*/ 1015561 h 1016609"/>
              <a:gd name="connsiteX2" fmla="*/ 806591 w 6846783"/>
              <a:gd name="connsiteY2" fmla="*/ 628786 h 1016609"/>
              <a:gd name="connsiteX3" fmla="*/ 185392 w 6846783"/>
              <a:gd name="connsiteY3" fmla="*/ 1015561 h 1016609"/>
              <a:gd name="connsiteX4" fmla="*/ 0 w 6846783"/>
              <a:gd name="connsiteY4" fmla="*/ 1015561 h 1016609"/>
              <a:gd name="connsiteX5" fmla="*/ 4533 w 6846783"/>
              <a:gd name="connsiteY5" fmla="*/ 0 h 1016609"/>
              <a:gd name="connsiteX6" fmla="*/ 6846091 w 6846783"/>
              <a:gd name="connsiteY6" fmla="*/ 0 h 1016609"/>
              <a:gd name="connsiteX7" fmla="*/ 6844095 w 6846783"/>
              <a:gd name="connsiteY7" fmla="*/ 994882 h 1016609"/>
              <a:gd name="connsiteX0" fmla="*/ 6855165 w 6855165"/>
              <a:gd name="connsiteY0" fmla="*/ 994882 h 1016609"/>
              <a:gd name="connsiteX1" fmla="*/ 1470550 w 6855165"/>
              <a:gd name="connsiteY1" fmla="*/ 1015561 h 1016609"/>
              <a:gd name="connsiteX2" fmla="*/ 806591 w 6855165"/>
              <a:gd name="connsiteY2" fmla="*/ 628786 h 1016609"/>
              <a:gd name="connsiteX3" fmla="*/ 185392 w 6855165"/>
              <a:gd name="connsiteY3" fmla="*/ 1015561 h 1016609"/>
              <a:gd name="connsiteX4" fmla="*/ 0 w 6855165"/>
              <a:gd name="connsiteY4" fmla="*/ 1015561 h 1016609"/>
              <a:gd name="connsiteX5" fmla="*/ 4533 w 6855165"/>
              <a:gd name="connsiteY5" fmla="*/ 0 h 1016609"/>
              <a:gd name="connsiteX6" fmla="*/ 6846091 w 6855165"/>
              <a:gd name="connsiteY6" fmla="*/ 0 h 1016609"/>
              <a:gd name="connsiteX7" fmla="*/ 6855165 w 6855165"/>
              <a:gd name="connsiteY7" fmla="*/ 994882 h 10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5165" h="1016609">
                <a:moveTo>
                  <a:pt x="6855165" y="994882"/>
                </a:moveTo>
                <a:lnTo>
                  <a:pt x="1470550" y="1015561"/>
                </a:lnTo>
                <a:cubicBezTo>
                  <a:pt x="1247541" y="1039947"/>
                  <a:pt x="1269929" y="630901"/>
                  <a:pt x="806591" y="628786"/>
                </a:cubicBezTo>
                <a:cubicBezTo>
                  <a:pt x="343253" y="626671"/>
                  <a:pt x="440994" y="1013910"/>
                  <a:pt x="185392" y="1015561"/>
                </a:cubicBezTo>
                <a:lnTo>
                  <a:pt x="0" y="1015561"/>
                </a:lnTo>
                <a:lnTo>
                  <a:pt x="4533" y="0"/>
                </a:lnTo>
                <a:lnTo>
                  <a:pt x="6846091" y="0"/>
                </a:lnTo>
                <a:cubicBezTo>
                  <a:pt x="6849116" y="327937"/>
                  <a:pt x="6852140" y="666945"/>
                  <a:pt x="6855165" y="994882"/>
                </a:cubicBezTo>
                <a:close/>
              </a:path>
            </a:pathLst>
          </a:custGeom>
          <a:solidFill>
            <a:srgbClr val="9EBFFF"/>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D4A5"/>
              </a:solidFill>
              <a:latin typeface="Calibri" panose="020F0502020204030204"/>
              <a:cs typeface="Calibri"/>
            </a:endParaRPr>
          </a:p>
        </p:txBody>
      </p:sp>
      <p:pic>
        <p:nvPicPr>
          <p:cNvPr id="3" name="Imagen 173" descr="Icono&#10;&#10;Descripción generada automáticamente">
            <a:hlinkClick r:id="rId25" action="ppaction://hlinksldjump"/>
            <a:extLst>
              <a:ext uri="{FF2B5EF4-FFF2-40B4-BE49-F238E27FC236}">
                <a16:creationId xmlns:a16="http://schemas.microsoft.com/office/drawing/2014/main" id="{F58D7437-B216-3C17-5044-E7AC966001FD}"/>
              </a:ext>
            </a:extLst>
          </p:cNvPr>
          <p:cNvPicPr>
            <a:picLocks noChangeAspect="1"/>
          </p:cNvPicPr>
          <p:nvPr/>
        </p:nvPicPr>
        <p:blipFill>
          <a:blip r:embed="rId26">
            <a:biLevel thresh="25000"/>
            <a:extLst>
              <a:ext uri="{28A0092B-C50C-407E-A947-70E740481C1C}">
                <a14:useLocalDpi xmlns:a14="http://schemas.microsoft.com/office/drawing/2010/main" val="0"/>
              </a:ext>
            </a:extLst>
          </a:blip>
          <a:stretch>
            <a:fillRect/>
          </a:stretch>
        </p:blipFill>
        <p:spPr>
          <a:xfrm>
            <a:off x="479765" y="1061502"/>
            <a:ext cx="620691" cy="527585"/>
          </a:xfrm>
          <a:prstGeom prst="rect">
            <a:avLst/>
          </a:prstGeom>
        </p:spPr>
      </p:pic>
      <p:pic>
        <p:nvPicPr>
          <p:cNvPr id="7" name="Imagen 54" descr="Imagen que contiene firmar, calle, palo, alimentos&#10;&#10;Descripción generada automáticamente">
            <a:hlinkClick r:id="rId17" action="ppaction://hlinksldjump"/>
            <a:extLst>
              <a:ext uri="{FF2B5EF4-FFF2-40B4-BE49-F238E27FC236}">
                <a16:creationId xmlns:a16="http://schemas.microsoft.com/office/drawing/2014/main" id="{E729C7AB-62E0-9183-6CE8-437D9E4D636A}"/>
              </a:ext>
            </a:extLst>
          </p:cNvPr>
          <p:cNvPicPr>
            <a:picLocks noChangeAspect="1"/>
          </p:cNvPicPr>
          <p:nvPr/>
        </p:nvPicPr>
        <p:blipFill>
          <a:blip r:embed="rId18">
            <a:biLevel thresh="25000"/>
            <a:extLst>
              <a:ext uri="{28A0092B-C50C-407E-A947-70E740481C1C}">
                <a14:useLocalDpi xmlns:a14="http://schemas.microsoft.com/office/drawing/2010/main" val="0"/>
              </a:ext>
            </a:extLst>
          </a:blip>
          <a:stretch>
            <a:fillRect/>
          </a:stretch>
        </p:blipFill>
        <p:spPr>
          <a:xfrm>
            <a:off x="522427" y="2518153"/>
            <a:ext cx="543104" cy="624569"/>
          </a:xfrm>
          <a:prstGeom prst="rect">
            <a:avLst/>
          </a:prstGeom>
        </p:spPr>
      </p:pic>
      <p:pic>
        <p:nvPicPr>
          <p:cNvPr id="8" name="Imagen 42" descr="Imagen que contiene dibujo, luz, alimentos&#10;&#10;Descripción generada automáticamente">
            <a:hlinkClick r:id="rId20" action="ppaction://hlinksldjump"/>
            <a:extLst>
              <a:ext uri="{FF2B5EF4-FFF2-40B4-BE49-F238E27FC236}">
                <a16:creationId xmlns:a16="http://schemas.microsoft.com/office/drawing/2014/main" id="{96D97FE7-12E9-2B17-612A-4D0A508F59F6}"/>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463284" y="3995535"/>
            <a:ext cx="690517" cy="690517"/>
          </a:xfrm>
          <a:prstGeom prst="rect">
            <a:avLst/>
          </a:prstGeom>
        </p:spPr>
      </p:pic>
      <p:sp useBgFill="1">
        <p:nvSpPr>
          <p:cNvPr id="9" name="Google Shape;11648;p101">
            <a:hlinkClick r:id="rId24" action="ppaction://hlinksldjump"/>
            <a:extLst>
              <a:ext uri="{FF2B5EF4-FFF2-40B4-BE49-F238E27FC236}">
                <a16:creationId xmlns:a16="http://schemas.microsoft.com/office/drawing/2014/main" id="{74F89C51-DC1F-80F2-E79F-EE2E69E556A3}"/>
              </a:ext>
            </a:extLst>
          </p:cNvPr>
          <p:cNvSpPr/>
          <p:nvPr/>
        </p:nvSpPr>
        <p:spPr>
          <a:xfrm>
            <a:off x="454901" y="5406094"/>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0" name="Imagen 43" descr="Imagen que contiene Icono&#10;&#10;Descripción generada automáticamente">
            <a:hlinkClick r:id="rId22" action="ppaction://hlinksldjump"/>
            <a:extLst>
              <a:ext uri="{FF2B5EF4-FFF2-40B4-BE49-F238E27FC236}">
                <a16:creationId xmlns:a16="http://schemas.microsoft.com/office/drawing/2014/main" id="{822CCAA0-6490-ABEF-0C7E-7B0F4A633E92}"/>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479766" y="6967881"/>
            <a:ext cx="647844" cy="539224"/>
          </a:xfrm>
          <a:prstGeom prst="rect">
            <a:avLst/>
          </a:prstGeom>
        </p:spPr>
      </p:pic>
    </p:spTree>
    <p:extLst>
      <p:ext uri="{BB962C8B-B14F-4D97-AF65-F5344CB8AC3E}">
        <p14:creationId xmlns:p14="http://schemas.microsoft.com/office/powerpoint/2010/main" val="31348310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27572A79-BB3B-6548-B22E-A123042A4BC0}"/>
              </a:ext>
            </a:extLst>
          </p:cNvPr>
          <p:cNvPicPr>
            <a:picLocks noChangeAspect="1"/>
          </p:cNvPicPr>
          <p:nvPr/>
        </p:nvPicPr>
        <p:blipFill rotWithShape="1">
          <a:blip r:embed="rId2">
            <a:alphaModFix amt="35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9548"/>
          <a:stretch/>
        </p:blipFill>
        <p:spPr>
          <a:xfrm>
            <a:off x="1" y="0"/>
            <a:ext cx="7010400" cy="9577396"/>
          </a:xfrm>
          <a:prstGeom prst="rect">
            <a:avLst/>
          </a:prstGeom>
        </p:spPr>
      </p:pic>
      <p:grpSp>
        <p:nvGrpSpPr>
          <p:cNvPr id="3" name="Grupo 2">
            <a:extLst>
              <a:ext uri="{FF2B5EF4-FFF2-40B4-BE49-F238E27FC236}">
                <a16:creationId xmlns:a16="http://schemas.microsoft.com/office/drawing/2014/main" id="{BA8628B4-6C72-CA3F-F693-AC7FC2AC7026}"/>
              </a:ext>
            </a:extLst>
          </p:cNvPr>
          <p:cNvGrpSpPr/>
          <p:nvPr/>
        </p:nvGrpSpPr>
        <p:grpSpPr>
          <a:xfrm>
            <a:off x="430857" y="1862672"/>
            <a:ext cx="6148688" cy="6542765"/>
            <a:chOff x="3162170" y="1092042"/>
            <a:chExt cx="6454441" cy="6868114"/>
          </a:xfrm>
        </p:grpSpPr>
        <p:sp>
          <p:nvSpPr>
            <p:cNvPr id="131" name="Rectángulo 130">
              <a:extLst>
                <a:ext uri="{FF2B5EF4-FFF2-40B4-BE49-F238E27FC236}">
                  <a16:creationId xmlns:a16="http://schemas.microsoft.com/office/drawing/2014/main" id="{F2900CF4-C23D-C0E0-4E8D-B7DFF7C4A6EB}"/>
                </a:ext>
              </a:extLst>
            </p:cNvPr>
            <p:cNvSpPr/>
            <p:nvPr/>
          </p:nvSpPr>
          <p:spPr>
            <a:xfrm>
              <a:off x="5836611" y="1857490"/>
              <a:ext cx="3780000" cy="3780000"/>
            </a:xfrm>
            <a:prstGeom prst="rect">
              <a:avLst/>
            </a:prstGeom>
            <a:solidFill>
              <a:srgbClr val="898989"/>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34" name="Rectángulo 133">
              <a:extLst>
                <a:ext uri="{FF2B5EF4-FFF2-40B4-BE49-F238E27FC236}">
                  <a16:creationId xmlns:a16="http://schemas.microsoft.com/office/drawing/2014/main" id="{F6E03119-0474-B2AE-F4DC-57336ABC9654}"/>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29" name="Rectángulo 128">
              <a:extLst>
                <a:ext uri="{FF2B5EF4-FFF2-40B4-BE49-F238E27FC236}">
                  <a16:creationId xmlns:a16="http://schemas.microsoft.com/office/drawing/2014/main" id="{094DE093-696C-18D6-9F22-121B6BFE0301}"/>
                </a:ext>
              </a:extLst>
            </p:cNvPr>
            <p:cNvSpPr/>
            <p:nvPr/>
          </p:nvSpPr>
          <p:spPr>
            <a:xfrm>
              <a:off x="4482354" y="4180156"/>
              <a:ext cx="3780000" cy="3780000"/>
            </a:xfrm>
            <a:prstGeom prst="rect">
              <a:avLst/>
            </a:prstGeom>
            <a:solidFill>
              <a:srgbClr val="A7B5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30" name="Rectángulo 129">
              <a:extLst>
                <a:ext uri="{FF2B5EF4-FFF2-40B4-BE49-F238E27FC236}">
                  <a16:creationId xmlns:a16="http://schemas.microsoft.com/office/drawing/2014/main" id="{37319417-82C0-9BF1-1306-446C58D26F4D}"/>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32" name="Rectángulo 131">
              <a:extLst>
                <a:ext uri="{FF2B5EF4-FFF2-40B4-BE49-F238E27FC236}">
                  <a16:creationId xmlns:a16="http://schemas.microsoft.com/office/drawing/2014/main" id="{E06460C3-3FAC-D5D0-91B7-3B7A8B288E3A}"/>
                </a:ext>
              </a:extLst>
            </p:cNvPr>
            <p:cNvSpPr/>
            <p:nvPr/>
          </p:nvSpPr>
          <p:spPr>
            <a:xfrm>
              <a:off x="3162170" y="3400662"/>
              <a:ext cx="3780000" cy="3780000"/>
            </a:xfrm>
            <a:prstGeom prst="rect">
              <a:avLst/>
            </a:prstGeom>
            <a:solidFill>
              <a:srgbClr val="6699FF"/>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sp>
        <p:nvSpPr>
          <p:cNvPr id="2" name="Rectángulo 1">
            <a:extLst>
              <a:ext uri="{FF2B5EF4-FFF2-40B4-BE49-F238E27FC236}">
                <a16:creationId xmlns:a16="http://schemas.microsoft.com/office/drawing/2014/main" id="{7E421E0F-3855-EA4A-1EBC-22AD0345246D}"/>
              </a:ext>
            </a:extLst>
          </p:cNvPr>
          <p:cNvSpPr/>
          <p:nvPr/>
        </p:nvSpPr>
        <p:spPr>
          <a:xfrm>
            <a:off x="7696200" y="4038600"/>
            <a:ext cx="6858000" cy="744819"/>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defTabSz="1280096"/>
            <a:r>
              <a:rPr lang="es-ES" sz="4000" b="1" dirty="0">
                <a:ln w="0">
                  <a:noFill/>
                </a:ln>
                <a:latin typeface="Poppins ExtraBold" pitchFamily="2" charset="77"/>
                <a:cs typeface="Poppins ExtraBold" pitchFamily="2" charset="77"/>
              </a:rPr>
              <a:t>CAJA DE HERRAMIENTAS</a:t>
            </a:r>
          </a:p>
        </p:txBody>
      </p:sp>
    </p:spTree>
    <p:extLst>
      <p:ext uri="{BB962C8B-B14F-4D97-AF65-F5344CB8AC3E}">
        <p14:creationId xmlns:p14="http://schemas.microsoft.com/office/powerpoint/2010/main" val="621332971"/>
      </p:ext>
    </p:extLst>
  </p:cSld>
  <p:clrMapOvr>
    <a:masterClrMapping/>
  </p:clrMapOvr>
  <mc:AlternateContent xmlns:mc="http://schemas.openxmlformats.org/markup-compatibility/2006" xmlns:p14="http://schemas.microsoft.com/office/powerpoint/2010/main">
    <mc:Choice Requires="p14">
      <p:transition spd="slow" p14:dur="2000" advClick="0" advTm="5000"/>
    </mc:Choice>
    <mc:Fallback xmlns="">
      <p:transition spd="slow" advClick="0"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ángulo 11">
            <a:extLst>
              <a:ext uri="{FF2B5EF4-FFF2-40B4-BE49-F238E27FC236}">
                <a16:creationId xmlns:a16="http://schemas.microsoft.com/office/drawing/2014/main" id="{B7043E69-17DB-405C-F74D-FAD5995431D0}"/>
              </a:ext>
            </a:extLst>
          </p:cNvPr>
          <p:cNvSpPr/>
          <p:nvPr/>
        </p:nvSpPr>
        <p:spPr>
          <a:xfrm>
            <a:off x="2798209" y="343462"/>
            <a:ext cx="10629898" cy="404726"/>
          </a:xfrm>
          <a:prstGeom prst="rect">
            <a:avLst/>
          </a:prstGeom>
          <a:noFill/>
          <a:effectLst/>
        </p:spPr>
        <p:txBody>
          <a:bodyPr wrap="square" lIns="96012" tIns="48006" rIns="96012" bIns="48006" anchor="t">
            <a:spAutoFit/>
          </a:bodyPr>
          <a:lstStyle/>
          <a:p>
            <a:pPr algn="ctr" defTabSz="960120"/>
            <a:r>
              <a:rPr lang="es-ES" sz="2000" b="1" dirty="0">
                <a:ln w="0"/>
                <a:latin typeface="Poppins" panose="00000500000000000000" pitchFamily="2" charset="0"/>
                <a:cs typeface="Poppins" panose="00000500000000000000" pitchFamily="2" charset="0"/>
              </a:rPr>
              <a:t>HERRAMIENTA  1 : </a:t>
            </a:r>
            <a:r>
              <a:rPr lang="es-MX" sz="2000" b="1" dirty="0">
                <a:ln w="0"/>
                <a:latin typeface="Poppins" panose="00000500000000000000" pitchFamily="2" charset="0"/>
                <a:cs typeface="Poppins" panose="00000500000000000000" pitchFamily="2" charset="0"/>
              </a:rPr>
              <a:t>EMPODERAMIENTO FEMENINO DESDE LOS NEGOCIOS VERDES</a:t>
            </a:r>
            <a:endParaRPr lang="es-ES" sz="2000" b="1" dirty="0">
              <a:ln w="0"/>
              <a:latin typeface="Poppins" panose="00000500000000000000" pitchFamily="2" charset="0"/>
              <a:cs typeface="Poppins" panose="00000500000000000000" pitchFamily="2" charset="0"/>
            </a:endParaRPr>
          </a:p>
        </p:txBody>
      </p:sp>
      <p:graphicFrame>
        <p:nvGraphicFramePr>
          <p:cNvPr id="15" name="Tabla 186">
            <a:extLst>
              <a:ext uri="{FF2B5EF4-FFF2-40B4-BE49-F238E27FC236}">
                <a16:creationId xmlns:a16="http://schemas.microsoft.com/office/drawing/2014/main" id="{111A107B-27F2-6C57-EA86-805B5BCEF504}"/>
              </a:ext>
            </a:extLst>
          </p:cNvPr>
          <p:cNvGraphicFramePr>
            <a:graphicFrameLocks noGrp="1"/>
          </p:cNvGraphicFramePr>
          <p:nvPr>
            <p:extLst>
              <p:ext uri="{D42A27DB-BD31-4B8C-83A1-F6EECF244321}">
                <p14:modId xmlns:p14="http://schemas.microsoft.com/office/powerpoint/2010/main" val="3837778354"/>
              </p:ext>
            </p:extLst>
          </p:nvPr>
        </p:nvGraphicFramePr>
        <p:xfrm>
          <a:off x="1507197" y="830713"/>
          <a:ext cx="13475700" cy="7791728"/>
        </p:xfrm>
        <a:graphic>
          <a:graphicData uri="http://schemas.openxmlformats.org/drawingml/2006/table">
            <a:tbl>
              <a:tblPr firstRow="1" bandRow="1">
                <a:tableStyleId>{5C22544A-7EE6-4342-B048-85BDC9FD1C3A}</a:tableStyleId>
              </a:tblPr>
              <a:tblGrid>
                <a:gridCol w="1762031">
                  <a:extLst>
                    <a:ext uri="{9D8B030D-6E8A-4147-A177-3AD203B41FA5}">
                      <a16:colId xmlns:a16="http://schemas.microsoft.com/office/drawing/2014/main" val="16991383"/>
                    </a:ext>
                  </a:extLst>
                </a:gridCol>
                <a:gridCol w="257148">
                  <a:extLst>
                    <a:ext uri="{9D8B030D-6E8A-4147-A177-3AD203B41FA5}">
                      <a16:colId xmlns:a16="http://schemas.microsoft.com/office/drawing/2014/main" val="2728602708"/>
                    </a:ext>
                  </a:extLst>
                </a:gridCol>
                <a:gridCol w="495939">
                  <a:extLst>
                    <a:ext uri="{9D8B030D-6E8A-4147-A177-3AD203B41FA5}">
                      <a16:colId xmlns:a16="http://schemas.microsoft.com/office/drawing/2014/main" val="3278031111"/>
                    </a:ext>
                  </a:extLst>
                </a:gridCol>
                <a:gridCol w="887641">
                  <a:extLst>
                    <a:ext uri="{9D8B030D-6E8A-4147-A177-3AD203B41FA5}">
                      <a16:colId xmlns:a16="http://schemas.microsoft.com/office/drawing/2014/main" val="534011960"/>
                    </a:ext>
                  </a:extLst>
                </a:gridCol>
                <a:gridCol w="1253985">
                  <a:extLst>
                    <a:ext uri="{9D8B030D-6E8A-4147-A177-3AD203B41FA5}">
                      <a16:colId xmlns:a16="http://schemas.microsoft.com/office/drawing/2014/main" val="39752029"/>
                    </a:ext>
                  </a:extLst>
                </a:gridCol>
                <a:gridCol w="494648">
                  <a:extLst>
                    <a:ext uri="{9D8B030D-6E8A-4147-A177-3AD203B41FA5}">
                      <a16:colId xmlns:a16="http://schemas.microsoft.com/office/drawing/2014/main" val="295305744"/>
                    </a:ext>
                  </a:extLst>
                </a:gridCol>
                <a:gridCol w="606084">
                  <a:extLst>
                    <a:ext uri="{9D8B030D-6E8A-4147-A177-3AD203B41FA5}">
                      <a16:colId xmlns:a16="http://schemas.microsoft.com/office/drawing/2014/main" val="3079591464"/>
                    </a:ext>
                  </a:extLst>
                </a:gridCol>
                <a:gridCol w="1413095">
                  <a:extLst>
                    <a:ext uri="{9D8B030D-6E8A-4147-A177-3AD203B41FA5}">
                      <a16:colId xmlns:a16="http://schemas.microsoft.com/office/drawing/2014/main" val="1514278235"/>
                    </a:ext>
                  </a:extLst>
                </a:gridCol>
                <a:gridCol w="495939">
                  <a:extLst>
                    <a:ext uri="{9D8B030D-6E8A-4147-A177-3AD203B41FA5}">
                      <a16:colId xmlns:a16="http://schemas.microsoft.com/office/drawing/2014/main" val="2799307641"/>
                    </a:ext>
                  </a:extLst>
                </a:gridCol>
                <a:gridCol w="1605770">
                  <a:extLst>
                    <a:ext uri="{9D8B030D-6E8A-4147-A177-3AD203B41FA5}">
                      <a16:colId xmlns:a16="http://schemas.microsoft.com/office/drawing/2014/main" val="3503928978"/>
                    </a:ext>
                  </a:extLst>
                </a:gridCol>
                <a:gridCol w="413409">
                  <a:extLst>
                    <a:ext uri="{9D8B030D-6E8A-4147-A177-3AD203B41FA5}">
                      <a16:colId xmlns:a16="http://schemas.microsoft.com/office/drawing/2014/main" val="1696865301"/>
                    </a:ext>
                  </a:extLst>
                </a:gridCol>
                <a:gridCol w="495939">
                  <a:extLst>
                    <a:ext uri="{9D8B030D-6E8A-4147-A177-3AD203B41FA5}">
                      <a16:colId xmlns:a16="http://schemas.microsoft.com/office/drawing/2014/main" val="2620423971"/>
                    </a:ext>
                  </a:extLst>
                </a:gridCol>
                <a:gridCol w="1192362">
                  <a:extLst>
                    <a:ext uri="{9D8B030D-6E8A-4147-A177-3AD203B41FA5}">
                      <a16:colId xmlns:a16="http://schemas.microsoft.com/office/drawing/2014/main" val="2294613099"/>
                    </a:ext>
                  </a:extLst>
                </a:gridCol>
                <a:gridCol w="826817">
                  <a:extLst>
                    <a:ext uri="{9D8B030D-6E8A-4147-A177-3AD203B41FA5}">
                      <a16:colId xmlns:a16="http://schemas.microsoft.com/office/drawing/2014/main" val="2451436622"/>
                    </a:ext>
                  </a:extLst>
                </a:gridCol>
                <a:gridCol w="495939">
                  <a:extLst>
                    <a:ext uri="{9D8B030D-6E8A-4147-A177-3AD203B41FA5}">
                      <a16:colId xmlns:a16="http://schemas.microsoft.com/office/drawing/2014/main" val="2325400302"/>
                    </a:ext>
                  </a:extLst>
                </a:gridCol>
                <a:gridCol w="778954">
                  <a:extLst>
                    <a:ext uri="{9D8B030D-6E8A-4147-A177-3AD203B41FA5}">
                      <a16:colId xmlns:a16="http://schemas.microsoft.com/office/drawing/2014/main" val="1126576565"/>
                    </a:ext>
                  </a:extLst>
                </a:gridCol>
              </a:tblGrid>
              <a:tr h="446591">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57649">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rgbClr val="FF941F">
                        <a:alpha val="20000"/>
                      </a:srgb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lnL w="9525" cap="flat" cmpd="sng" algn="ctr">
                      <a:solidFill>
                        <a:srgbClr val="FF941F"/>
                      </a:solidFill>
                      <a:prstDash val="solid"/>
                      <a:round/>
                      <a:headEnd type="none" w="med" len="med"/>
                      <a:tailEnd type="none" w="med" len="med"/>
                    </a:ln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Poppins" panose="00000500000000000000" pitchFamily="2" charset="0"/>
                          <a:cs typeface="Poppins" panose="00000500000000000000" pitchFamily="2" charset="0"/>
                        </a:rPr>
                        <a:t>X</a:t>
                      </a: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56414">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FFD4A5"/>
                    </a:solidFill>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89612">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gridSpan="2">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hMerge="1">
                  <a:txBody>
                    <a:bodyPr/>
                    <a:lstStyle/>
                    <a:p>
                      <a:endParaRPr lang="es-CO"/>
                    </a:p>
                  </a:txBody>
                  <a:tcPr anchor="ctr">
                    <a:solidFill>
                      <a:srgbClr val="FF941F">
                        <a:alpha val="20000"/>
                      </a:srgb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56414">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803541">
                <a:tc gridSpan="16">
                  <a:txBody>
                    <a:bodyPr/>
                    <a:lstStyle/>
                    <a:p>
                      <a:pPr lvl="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Esta herramienta se basa en los Lineamientos de la Política Pública Nacional de Equidad de Género para las Mujeres, con el propósito de garantizar que los proyectos de infraestructura promuevan el acceso laboral de las mujeres, así como la igualdad salarial, la no discriminación y la calidad del trabajo. Además, se busca proteger y asegurar el derecho de las mujeres a vivir libres de violencia, al mismo tiempo que se generan oportunidades de participación e influencia en la esfera pública (INVÍAS, 2022). La herramienta se sustenta en los Objetivos de Desarrollo y los desafíos del gobierno nacional hasta 2030, en particular el objetivo número 5: igualdad de género, así como en otros objetivos que establecen estrategias para el empoderamiento y el emprendimiento en temas de sostenibilidad ambiental. Además, se toma como punto de partida la resolución 1314 de 2022, la cual adopta la Política de Sostenibilidad para la infraestructura del transporte.</a:t>
                      </a:r>
                      <a:endParaRPr lang="es-CO" sz="1500" b="0" i="0" u="none" strike="noStrike" kern="1200" noProof="0" dirty="0">
                        <a:latin typeface="Work Sans"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just" defTabSz="960120">
                        <a:lnSpc>
                          <a:spcPct val="100000"/>
                        </a:lnSpc>
                        <a:spcBef>
                          <a:spcPts val="0"/>
                        </a:spcBef>
                        <a:spcAft>
                          <a:spcPts val="0"/>
                        </a:spcAft>
                        <a:buClrTx/>
                        <a:buSzTx/>
                        <a:buFontTx/>
                        <a:buNone/>
                        <a:tabLst/>
                        <a:defRPr/>
                      </a:pPr>
                      <a:endParaRPr lang="es-CO" sz="1200" b="1" kern="1200">
                        <a:solidFill>
                          <a:schemeClr val="tx1"/>
                        </a:solidFill>
                        <a:latin typeface="Poppins SemiBold"/>
                        <a:ea typeface="+mn-ea"/>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56414">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CO" dirty="0"/>
                    </a:p>
                  </a:txBody>
                  <a:tcPr>
                    <a:solidFill>
                      <a:srgbClr val="FF941F"/>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gridSpan="6">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¿Cuánto tiempo se necesita?</a:t>
                      </a:r>
                      <a:endParaRPr lang="es-CO" dirty="0"/>
                    </a:p>
                  </a:txBody>
                  <a:tcPr>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730005">
                <a:tc gridSpan="7">
                  <a:txBody>
                    <a:bodyPr/>
                    <a:lstStyle/>
                    <a:p>
                      <a:pPr lvl="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Fomentar la creación de proyectos productivos desde la perspectiva de negocios verdes, con miras al empoderamiento económico de las mujeres.</a:t>
                      </a:r>
                      <a:endParaRPr lang="es-CO" sz="1500" b="0" i="0" u="none" strike="noStrike" kern="1200" noProof="0" dirty="0">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r>
                        <a:rPr lang="es-MX" sz="1500" b="0" i="0" u="none" strike="noStrike" kern="1200" noProof="0">
                          <a:solidFill>
                            <a:schemeClr val="tx1"/>
                          </a:solidFill>
                          <a:latin typeface="Work Sans" pitchFamily="2" charset="0"/>
                        </a:rPr>
                        <a:t>Mujeres a partir de los 14 años</a:t>
                      </a:r>
                      <a:endParaRPr lang="es-CO" sz="1500">
                        <a:latin typeface="Work Sans" pitchFamily="2" charset="0"/>
                      </a:endParaRPr>
                    </a:p>
                  </a:txBody>
                  <a:tcPr>
                    <a:solidFill>
                      <a:schemeClr val="bg1"/>
                    </a:solidFill>
                  </a:tcPr>
                </a:tc>
                <a:tc hMerge="1">
                  <a:txBody>
                    <a:bodyPr/>
                    <a:lstStyle/>
                    <a:p>
                      <a:pPr lvl="0" algn="l">
                        <a:lnSpc>
                          <a:spcPct val="100000"/>
                        </a:lnSpc>
                        <a:spcBef>
                          <a:spcPts val="0"/>
                        </a:spcBef>
                        <a:spcAft>
                          <a:spcPts val="0"/>
                        </a:spcAft>
                        <a:buNone/>
                      </a:pPr>
                      <a:r>
                        <a:rPr lang="es-MX" sz="1200" b="0" i="0" u="none" strike="noStrike" kern="1200" noProof="0">
                          <a:solidFill>
                            <a:schemeClr val="tx1"/>
                          </a:solidFill>
                          <a:latin typeface="Poppins"/>
                        </a:rPr>
                        <a:t>4 sesiones de 2 horas cada una</a:t>
                      </a:r>
                      <a:endParaRPr lang="es-CO" sz="1200" b="0" i="0" u="none" strike="noStrike" kern="1200" noProof="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gridSpan="6">
                  <a:txBody>
                    <a:bodyPr/>
                    <a:lstStyle/>
                    <a:p>
                      <a:r>
                        <a:rPr lang="es-MX" sz="1500" b="0" i="0" u="none" strike="noStrike" kern="1200" noProof="0">
                          <a:solidFill>
                            <a:schemeClr val="tx1"/>
                          </a:solidFill>
                          <a:latin typeface="Work Sans" pitchFamily="2" charset="0"/>
                        </a:rPr>
                        <a:t>4 sesiones de 2 horas cada una</a:t>
                      </a:r>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56414">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2018249">
                <a:tc gridSpan="16">
                  <a:txBody>
                    <a:bodyPr/>
                    <a:lstStyle/>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Videos y documentos en los anexos alusivos a esta herramienta.</a:t>
                      </a: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Proyector</a:t>
                      </a:r>
                    </a:p>
                    <a:p>
                      <a:pPr marL="480060" marR="0" lvl="1" indent="0" algn="just" defTabSz="960120" rtl="0" eaLnBrk="1" fontAlgn="auto" latinLnBrk="0" hangingPunct="1">
                        <a:lnSpc>
                          <a:spcPct val="100000"/>
                        </a:lnSpc>
                        <a:spcBef>
                          <a:spcPts val="0"/>
                        </a:spcBef>
                        <a:spcAft>
                          <a:spcPts val="0"/>
                        </a:spcAft>
                        <a:buClrTx/>
                        <a:buSzTx/>
                        <a:buFontTx/>
                        <a:buNone/>
                        <a:tabLst/>
                        <a:defRPr/>
                      </a:pPr>
                      <a:r>
                        <a:rPr lang="es-MX" sz="1500" b="0" i="0" u="none" strike="noStrike" kern="1200" noProof="0" dirty="0">
                          <a:solidFill>
                            <a:schemeClr val="tx1"/>
                          </a:solidFill>
                          <a:latin typeface="Work Sans" pitchFamily="2" charset="0"/>
                        </a:rPr>
                        <a:t>Pliegos de papel de colores</a:t>
                      </a:r>
                      <a:endParaRPr lang="en-US" sz="1500" b="0" i="0" u="none" strike="noStrike" kern="1200" noProof="0" dirty="0">
                        <a:latin typeface="Work Sans" pitchFamily="2" charset="0"/>
                      </a:endParaRPr>
                    </a:p>
                    <a:p>
                      <a:pPr marL="480060" marR="0" lvl="1" indent="0" algn="just" defTabSz="960120" rtl="0" eaLnBrk="1" fontAlgn="auto" latinLnBrk="0" hangingPunct="1">
                        <a:lnSpc>
                          <a:spcPct val="100000"/>
                        </a:lnSpc>
                        <a:spcBef>
                          <a:spcPts val="0"/>
                        </a:spcBef>
                        <a:spcAft>
                          <a:spcPts val="0"/>
                        </a:spcAft>
                        <a:buClrTx/>
                        <a:buSzTx/>
                        <a:buFontTx/>
                        <a:buNone/>
                        <a:tabLst/>
                        <a:defRPr/>
                      </a:pPr>
                      <a:r>
                        <a:rPr lang="es-MX" sz="1500" b="0" i="0" u="none" strike="noStrike" kern="1200" noProof="0" dirty="0">
                          <a:solidFill>
                            <a:schemeClr val="tx1"/>
                          </a:solidFill>
                          <a:latin typeface="Work Sans" pitchFamily="2" charset="0"/>
                        </a:rPr>
                        <a:t>Bolsa o recipiente, hojas de papel impresas con las actividades productivas sostenibles sugeridas, tijeras.</a:t>
                      </a:r>
                      <a:endParaRPr lang="es-CO" sz="1500" dirty="0">
                        <a:latin typeface="Work Sans" pitchFamily="2" charset="0"/>
                      </a:endParaRP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Marcadores permanentes</a:t>
                      </a:r>
                      <a:endParaRPr lang="en-US" sz="1500" b="0" i="0" u="none" strike="noStrike" kern="1200" noProof="0" dirty="0">
                        <a:latin typeface="Work Sans" pitchFamily="2" charset="0"/>
                      </a:endParaRP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Libretas</a:t>
                      </a:r>
                      <a:endParaRPr lang="en-US" sz="1500" b="0" i="0" u="none" strike="noStrike" kern="1200" noProof="0" dirty="0">
                        <a:latin typeface="Work Sans" pitchFamily="2" charset="0"/>
                      </a:endParaRP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Esferos</a:t>
                      </a:r>
                      <a:endParaRPr lang="en-US" sz="1500" b="0" i="0" u="none" strike="noStrike" kern="1200" noProof="0" dirty="0">
                        <a:latin typeface="Work Sans" pitchFamily="2" charset="0"/>
                      </a:endParaRP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Impresiones</a:t>
                      </a:r>
                      <a:endParaRPr lang="en-US" sz="1500" b="0" i="0" u="none" strike="noStrike" kern="1200" noProof="0" dirty="0">
                        <a:latin typeface="Work Sans" pitchFamily="2" charset="0"/>
                      </a:endParaRPr>
                    </a:p>
                    <a:p>
                      <a:pPr marL="480060" marR="0" lvl="1"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Equipos de cómputo con acceso a internet (opcional)</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16" name="Gráfico 75" descr="Escena de bosque con relleno sólido">
            <a:extLst>
              <a:ext uri="{FF2B5EF4-FFF2-40B4-BE49-F238E27FC236}">
                <a16:creationId xmlns:a16="http://schemas.microsoft.com/office/drawing/2014/main" id="{A65F4A7B-A570-E6BE-60D7-17A80575130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4339" y="2166163"/>
            <a:ext cx="616278" cy="576000"/>
          </a:xfrm>
          <a:prstGeom prst="rect">
            <a:avLst/>
          </a:prstGeom>
        </p:spPr>
      </p:pic>
      <p:pic>
        <p:nvPicPr>
          <p:cNvPr id="17" name="Gráfico 76" descr="Grupo de personas con relleno sólido">
            <a:extLst>
              <a:ext uri="{FF2B5EF4-FFF2-40B4-BE49-F238E27FC236}">
                <a16:creationId xmlns:a16="http://schemas.microsoft.com/office/drawing/2014/main" id="{53D06138-F5B3-1597-039D-051190C4BD0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93948" y="2166163"/>
            <a:ext cx="624776" cy="576000"/>
          </a:xfrm>
          <a:prstGeom prst="rect">
            <a:avLst/>
          </a:prstGeom>
        </p:spPr>
      </p:pic>
      <p:sp>
        <p:nvSpPr>
          <p:cNvPr id="18" name="object 18">
            <a:extLst>
              <a:ext uri="{FF2B5EF4-FFF2-40B4-BE49-F238E27FC236}">
                <a16:creationId xmlns:a16="http://schemas.microsoft.com/office/drawing/2014/main" id="{A6E2A14D-6AA8-EF82-E6D2-7F90E88A16BD}"/>
              </a:ext>
            </a:extLst>
          </p:cNvPr>
          <p:cNvSpPr/>
          <p:nvPr/>
        </p:nvSpPr>
        <p:spPr>
          <a:xfrm>
            <a:off x="12069880" y="2252138"/>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19" name="object 17">
            <a:extLst>
              <a:ext uri="{FF2B5EF4-FFF2-40B4-BE49-F238E27FC236}">
                <a16:creationId xmlns:a16="http://schemas.microsoft.com/office/drawing/2014/main" id="{76995888-CE51-7167-3784-E74171123371}"/>
              </a:ext>
            </a:extLst>
          </p:cNvPr>
          <p:cNvSpPr/>
          <p:nvPr/>
        </p:nvSpPr>
        <p:spPr>
          <a:xfrm>
            <a:off x="13864494" y="2266140"/>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20" name="Gráfico 19" descr="Marketing con relleno sólido">
            <a:extLst>
              <a:ext uri="{FF2B5EF4-FFF2-40B4-BE49-F238E27FC236}">
                <a16:creationId xmlns:a16="http://schemas.microsoft.com/office/drawing/2014/main" id="{9A6F91C8-F77A-AB26-EE29-65033AFDC18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57741" y="2097094"/>
            <a:ext cx="714139" cy="714139"/>
          </a:xfrm>
          <a:prstGeom prst="rect">
            <a:avLst/>
          </a:prstGeom>
        </p:spPr>
      </p:pic>
      <p:pic>
        <p:nvPicPr>
          <p:cNvPr id="21" name="Gráfico 20" descr="Single gear con relleno sólido">
            <a:extLst>
              <a:ext uri="{FF2B5EF4-FFF2-40B4-BE49-F238E27FC236}">
                <a16:creationId xmlns:a16="http://schemas.microsoft.com/office/drawing/2014/main" id="{E6F7AB37-A3A4-4A97-E2CB-EBDDC204103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83353" y="2166163"/>
            <a:ext cx="576000" cy="576000"/>
          </a:xfrm>
          <a:prstGeom prst="rect">
            <a:avLst/>
          </a:prstGeom>
        </p:spPr>
      </p:pic>
      <p:pic>
        <p:nvPicPr>
          <p:cNvPr id="22" name="Gráfico 21" descr="Court con relleno sólido">
            <a:extLst>
              <a:ext uri="{FF2B5EF4-FFF2-40B4-BE49-F238E27FC236}">
                <a16:creationId xmlns:a16="http://schemas.microsoft.com/office/drawing/2014/main" id="{B58D18A1-269E-E9CC-0E7F-D6E96666957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83741" y="2166163"/>
            <a:ext cx="576000" cy="576000"/>
          </a:xfrm>
          <a:prstGeom prst="rect">
            <a:avLst/>
          </a:prstGeom>
        </p:spPr>
      </p:pic>
      <p:sp>
        <p:nvSpPr>
          <p:cNvPr id="23" name="CuadroTexto 22">
            <a:extLst>
              <a:ext uri="{FF2B5EF4-FFF2-40B4-BE49-F238E27FC236}">
                <a16:creationId xmlns:a16="http://schemas.microsoft.com/office/drawing/2014/main" id="{3D4CDD81-71DA-7D01-A46E-E7A4BE9EE7E4}"/>
              </a:ext>
            </a:extLst>
          </p:cNvPr>
          <p:cNvSpPr txBox="1"/>
          <p:nvPr/>
        </p:nvSpPr>
        <p:spPr>
          <a:xfrm>
            <a:off x="15849600" y="910507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4" name="Flecha: a la derecha 23">
            <a:hlinkClick r:id="rId13" action="ppaction://hlinksldjump"/>
            <a:extLst>
              <a:ext uri="{FF2B5EF4-FFF2-40B4-BE49-F238E27FC236}">
                <a16:creationId xmlns:a16="http://schemas.microsoft.com/office/drawing/2014/main" id="{07FFF375-9F30-16A9-9C76-7CA5A640D2E3}"/>
              </a:ext>
            </a:extLst>
          </p:cNvPr>
          <p:cNvSpPr/>
          <p:nvPr/>
        </p:nvSpPr>
        <p:spPr>
          <a:xfrm>
            <a:off x="16365472" y="875371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2" name="Grupo 1">
            <a:extLst>
              <a:ext uri="{FF2B5EF4-FFF2-40B4-BE49-F238E27FC236}">
                <a16:creationId xmlns:a16="http://schemas.microsoft.com/office/drawing/2014/main" id="{258F3DD0-5DF7-32F3-FB9F-D41A2D8822DC}"/>
              </a:ext>
            </a:extLst>
          </p:cNvPr>
          <p:cNvGrpSpPr/>
          <p:nvPr/>
        </p:nvGrpSpPr>
        <p:grpSpPr>
          <a:xfrm>
            <a:off x="6607243" y="8581722"/>
            <a:ext cx="720000" cy="720000"/>
            <a:chOff x="3177144" y="1346133"/>
            <a:chExt cx="820800" cy="820800"/>
          </a:xfrm>
        </p:grpSpPr>
        <p:sp>
          <p:nvSpPr>
            <p:cNvPr id="8" name="Elipse 7">
              <a:hlinkClick r:id="rId14" action="ppaction://hlinksldjump" tooltip="Recomendaciones"/>
              <a:extLst>
                <a:ext uri="{FF2B5EF4-FFF2-40B4-BE49-F238E27FC236}">
                  <a16:creationId xmlns:a16="http://schemas.microsoft.com/office/drawing/2014/main" id="{7B0FCC96-D6EE-B865-3E99-95CEE99D9FB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 name="Google Shape;13057;p104">
              <a:extLst>
                <a:ext uri="{FF2B5EF4-FFF2-40B4-BE49-F238E27FC236}">
                  <a16:creationId xmlns:a16="http://schemas.microsoft.com/office/drawing/2014/main" id="{D5C3F9D4-9984-4431-93DA-66BDEEB7F39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0" name="Google Shape;13058;p104">
                <a:extLst>
                  <a:ext uri="{FF2B5EF4-FFF2-40B4-BE49-F238E27FC236}">
                    <a16:creationId xmlns:a16="http://schemas.microsoft.com/office/drawing/2014/main" id="{DB1BF24F-6278-C3A2-7ED1-D1AAC400D9B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 name="Google Shape;13059;p104">
                <a:extLst>
                  <a:ext uri="{FF2B5EF4-FFF2-40B4-BE49-F238E27FC236}">
                    <a16:creationId xmlns:a16="http://schemas.microsoft.com/office/drawing/2014/main" id="{6DF8A618-E6CB-1083-8765-F431792DD7A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 name="Google Shape;13060;p104">
                <a:extLst>
                  <a:ext uri="{FF2B5EF4-FFF2-40B4-BE49-F238E27FC236}">
                    <a16:creationId xmlns:a16="http://schemas.microsoft.com/office/drawing/2014/main" id="{5CE85D5F-AC5E-DFB7-64D3-45A17E07485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 name="Google Shape;13061;p104">
                <a:extLst>
                  <a:ext uri="{FF2B5EF4-FFF2-40B4-BE49-F238E27FC236}">
                    <a16:creationId xmlns:a16="http://schemas.microsoft.com/office/drawing/2014/main" id="{863A7BF0-C2F7-7697-B5AA-6070E30D9B0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3062;p104">
                <a:extLst>
                  <a:ext uri="{FF2B5EF4-FFF2-40B4-BE49-F238E27FC236}">
                    <a16:creationId xmlns:a16="http://schemas.microsoft.com/office/drawing/2014/main" id="{A8BCEDDB-162A-69DD-819B-C444B038D8E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3063;p104">
                <a:extLst>
                  <a:ext uri="{FF2B5EF4-FFF2-40B4-BE49-F238E27FC236}">
                    <a16:creationId xmlns:a16="http://schemas.microsoft.com/office/drawing/2014/main" id="{FC223B06-A0D6-FD5B-90CC-A8FE9E1A3B4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64;p104">
                <a:extLst>
                  <a:ext uri="{FF2B5EF4-FFF2-40B4-BE49-F238E27FC236}">
                    <a16:creationId xmlns:a16="http://schemas.microsoft.com/office/drawing/2014/main" id="{4972872D-1B79-7CCA-E6E0-B12FD8D87FA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4" name="Google Shape;13065;p104">
                <a:extLst>
                  <a:ext uri="{FF2B5EF4-FFF2-40B4-BE49-F238E27FC236}">
                    <a16:creationId xmlns:a16="http://schemas.microsoft.com/office/drawing/2014/main" id="{60F227FC-557B-69A9-4F88-658E92FAAC9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5" name="Google Shape;13066;p104">
                <a:extLst>
                  <a:ext uri="{FF2B5EF4-FFF2-40B4-BE49-F238E27FC236}">
                    <a16:creationId xmlns:a16="http://schemas.microsoft.com/office/drawing/2014/main" id="{C69D3829-9547-0F76-B8C8-48CA46DFCBF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8" name="Google Shape;13067;p104">
                <a:extLst>
                  <a:ext uri="{FF2B5EF4-FFF2-40B4-BE49-F238E27FC236}">
                    <a16:creationId xmlns:a16="http://schemas.microsoft.com/office/drawing/2014/main" id="{E991BA7C-AA71-A265-9176-D47EF6A0BFC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oup 17">
            <a:extLst>
              <a:ext uri="{FF2B5EF4-FFF2-40B4-BE49-F238E27FC236}">
                <a16:creationId xmlns:a16="http://schemas.microsoft.com/office/drawing/2014/main" id="{14103EA6-A7B1-B4A6-0087-8F76057803C0}"/>
              </a:ext>
            </a:extLst>
          </p:cNvPr>
          <p:cNvGrpSpPr/>
          <p:nvPr/>
        </p:nvGrpSpPr>
        <p:grpSpPr>
          <a:xfrm>
            <a:off x="5617928" y="8577078"/>
            <a:ext cx="720000" cy="720000"/>
            <a:chOff x="738225" y="2745837"/>
            <a:chExt cx="861840" cy="861840"/>
          </a:xfrm>
        </p:grpSpPr>
        <p:sp>
          <p:nvSpPr>
            <p:cNvPr id="69" name="Elipse 68">
              <a:extLst>
                <a:ext uri="{FF2B5EF4-FFF2-40B4-BE49-F238E27FC236}">
                  <a16:creationId xmlns:a16="http://schemas.microsoft.com/office/drawing/2014/main" id="{FBAF42A9-3C6A-1827-6FDA-7D50B5770EB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10593;p100">
              <a:extLst>
                <a:ext uri="{FF2B5EF4-FFF2-40B4-BE49-F238E27FC236}">
                  <a16:creationId xmlns:a16="http://schemas.microsoft.com/office/drawing/2014/main" id="{417A40EF-1E0A-DB24-5C0F-D6154561F02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71" name="Google Shape;10594;p100">
                <a:hlinkClick r:id="rId15" action="ppaction://hlinksldjump" tooltip="Bienvenida"/>
                <a:extLst>
                  <a:ext uri="{FF2B5EF4-FFF2-40B4-BE49-F238E27FC236}">
                    <a16:creationId xmlns:a16="http://schemas.microsoft.com/office/drawing/2014/main" id="{50233ACE-1C5D-927E-75C5-39DB7FFCA73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10595;p100">
                <a:extLst>
                  <a:ext uri="{FF2B5EF4-FFF2-40B4-BE49-F238E27FC236}">
                    <a16:creationId xmlns:a16="http://schemas.microsoft.com/office/drawing/2014/main" id="{F2DD239C-0E56-5DFE-BA27-BF979264D5A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3" name="Grupo 72">
            <a:extLst>
              <a:ext uri="{FF2B5EF4-FFF2-40B4-BE49-F238E27FC236}">
                <a16:creationId xmlns:a16="http://schemas.microsoft.com/office/drawing/2014/main" id="{05225C73-2752-C173-6EBD-477EC70C0D09}"/>
              </a:ext>
            </a:extLst>
          </p:cNvPr>
          <p:cNvGrpSpPr/>
          <p:nvPr/>
        </p:nvGrpSpPr>
        <p:grpSpPr>
          <a:xfrm>
            <a:off x="7525047" y="8589443"/>
            <a:ext cx="720000" cy="720000"/>
            <a:chOff x="6056787" y="1346133"/>
            <a:chExt cx="820800" cy="820800"/>
          </a:xfrm>
        </p:grpSpPr>
        <p:sp>
          <p:nvSpPr>
            <p:cNvPr id="74" name="Elipse 73">
              <a:hlinkClick r:id="rId16" action="ppaction://hlinksldjump" tooltip="Ciclo de vida y nivel de complejidad"/>
              <a:extLst>
                <a:ext uri="{FF2B5EF4-FFF2-40B4-BE49-F238E27FC236}">
                  <a16:creationId xmlns:a16="http://schemas.microsoft.com/office/drawing/2014/main" id="{6BAFC3A4-8472-822E-92C8-7E565BAD485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5" name="Google Shape;9696;p98">
              <a:extLst>
                <a:ext uri="{FF2B5EF4-FFF2-40B4-BE49-F238E27FC236}">
                  <a16:creationId xmlns:a16="http://schemas.microsoft.com/office/drawing/2014/main" id="{6FE434DE-1481-07FB-4F4B-1958D61FF67E}"/>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6" name="Google Shape;9697;p98">
                <a:extLst>
                  <a:ext uri="{FF2B5EF4-FFF2-40B4-BE49-F238E27FC236}">
                    <a16:creationId xmlns:a16="http://schemas.microsoft.com/office/drawing/2014/main" id="{B6420D9B-644D-CA20-2D70-B1900B0CF37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7" name="Google Shape;9698;p98">
                <a:extLst>
                  <a:ext uri="{FF2B5EF4-FFF2-40B4-BE49-F238E27FC236}">
                    <a16:creationId xmlns:a16="http://schemas.microsoft.com/office/drawing/2014/main" id="{C135B343-2CE9-064C-A2DA-C54CF1D8535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8" name="Google Shape;9699;p98">
                <a:extLst>
                  <a:ext uri="{FF2B5EF4-FFF2-40B4-BE49-F238E27FC236}">
                    <a16:creationId xmlns:a16="http://schemas.microsoft.com/office/drawing/2014/main" id="{9D628E13-CE09-2D6C-814B-9DAF0EFA45B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9" name="Google Shape;9700;p98">
                <a:extLst>
                  <a:ext uri="{FF2B5EF4-FFF2-40B4-BE49-F238E27FC236}">
                    <a16:creationId xmlns:a16="http://schemas.microsoft.com/office/drawing/2014/main" id="{C7877633-1E10-6A57-B6F9-E7A661BFBC2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0" name="Google Shape;9701;p98">
                <a:extLst>
                  <a:ext uri="{FF2B5EF4-FFF2-40B4-BE49-F238E27FC236}">
                    <a16:creationId xmlns:a16="http://schemas.microsoft.com/office/drawing/2014/main" id="{65A3741B-1919-4A50-6A07-2F1AAAF5F83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1" name="Google Shape;9702;p98">
                <a:hlinkClick r:id="rId16" action="ppaction://hlinksldjump"/>
                <a:extLst>
                  <a:ext uri="{FF2B5EF4-FFF2-40B4-BE49-F238E27FC236}">
                    <a16:creationId xmlns:a16="http://schemas.microsoft.com/office/drawing/2014/main" id="{F4D24ABC-2EDA-A1DE-8B9D-B7FC48A917B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2" name="Grupo 81">
            <a:extLst>
              <a:ext uri="{FF2B5EF4-FFF2-40B4-BE49-F238E27FC236}">
                <a16:creationId xmlns:a16="http://schemas.microsoft.com/office/drawing/2014/main" id="{3C3EE2EF-7667-BF74-3651-2E14CEA8B18F}"/>
              </a:ext>
            </a:extLst>
          </p:cNvPr>
          <p:cNvGrpSpPr/>
          <p:nvPr/>
        </p:nvGrpSpPr>
        <p:grpSpPr>
          <a:xfrm>
            <a:off x="9303368" y="8581722"/>
            <a:ext cx="720000" cy="720000"/>
            <a:chOff x="6950009" y="1346133"/>
            <a:chExt cx="820800" cy="820800"/>
          </a:xfrm>
        </p:grpSpPr>
        <p:sp>
          <p:nvSpPr>
            <p:cNvPr id="83" name="Elipse 82">
              <a:extLst>
                <a:ext uri="{FF2B5EF4-FFF2-40B4-BE49-F238E27FC236}">
                  <a16:creationId xmlns:a16="http://schemas.microsoft.com/office/drawing/2014/main" id="{8033BC91-E106-4845-311C-F563ED5410C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4" name="Google Shape;11123;p100">
              <a:hlinkClick r:id="rId17" action="ppaction://hlinksldjump" tooltip="Énfasis"/>
              <a:extLst>
                <a:ext uri="{FF2B5EF4-FFF2-40B4-BE49-F238E27FC236}">
                  <a16:creationId xmlns:a16="http://schemas.microsoft.com/office/drawing/2014/main" id="{5DADEFF0-ED59-8E3F-76EF-0A5BF127ADF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5" name="Grupo 84">
            <a:extLst>
              <a:ext uri="{FF2B5EF4-FFF2-40B4-BE49-F238E27FC236}">
                <a16:creationId xmlns:a16="http://schemas.microsoft.com/office/drawing/2014/main" id="{4477412B-D6DC-066A-5DB6-BC6941A4BDB6}"/>
              </a:ext>
            </a:extLst>
          </p:cNvPr>
          <p:cNvGrpSpPr/>
          <p:nvPr/>
        </p:nvGrpSpPr>
        <p:grpSpPr>
          <a:xfrm>
            <a:off x="10210849" y="8603825"/>
            <a:ext cx="720000" cy="720000"/>
            <a:chOff x="7758040" y="1346133"/>
            <a:chExt cx="820800" cy="820800"/>
          </a:xfrm>
        </p:grpSpPr>
        <p:sp>
          <p:nvSpPr>
            <p:cNvPr id="86" name="Elipse 85">
              <a:extLst>
                <a:ext uri="{FF2B5EF4-FFF2-40B4-BE49-F238E27FC236}">
                  <a16:creationId xmlns:a16="http://schemas.microsoft.com/office/drawing/2014/main" id="{FD82A5A0-3D84-AC23-74C3-6853C019744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7" name="Google Shape;11363;p101">
              <a:extLst>
                <a:ext uri="{FF2B5EF4-FFF2-40B4-BE49-F238E27FC236}">
                  <a16:creationId xmlns:a16="http://schemas.microsoft.com/office/drawing/2014/main" id="{4F64A02A-50A7-6026-EF6F-19ED73F1A66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8" name="Google Shape;11364;p101">
                <a:extLst>
                  <a:ext uri="{FF2B5EF4-FFF2-40B4-BE49-F238E27FC236}">
                    <a16:creationId xmlns:a16="http://schemas.microsoft.com/office/drawing/2014/main" id="{FC52A7CC-3BEB-22BE-792B-432546E8A56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9" name="Google Shape;11365;p101">
                <a:extLst>
                  <a:ext uri="{FF2B5EF4-FFF2-40B4-BE49-F238E27FC236}">
                    <a16:creationId xmlns:a16="http://schemas.microsoft.com/office/drawing/2014/main" id="{C888DB51-4835-9227-3D4F-79CB2A2172A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0" name="Google Shape;11366;p101">
                <a:extLst>
                  <a:ext uri="{FF2B5EF4-FFF2-40B4-BE49-F238E27FC236}">
                    <a16:creationId xmlns:a16="http://schemas.microsoft.com/office/drawing/2014/main" id="{3AE26B3A-00DA-1E3A-70AF-67FD63F931D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1" name="Google Shape;11367;p101">
                <a:hlinkClick r:id="rId18" action="ppaction://hlinksldjump" tooltip="Enfoques de trabajo"/>
                <a:extLst>
                  <a:ext uri="{FF2B5EF4-FFF2-40B4-BE49-F238E27FC236}">
                    <a16:creationId xmlns:a16="http://schemas.microsoft.com/office/drawing/2014/main" id="{F64CBCA8-CBA8-AD1B-E9F7-2846D185655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2" name="Google Shape;11368;p101">
                <a:extLst>
                  <a:ext uri="{FF2B5EF4-FFF2-40B4-BE49-F238E27FC236}">
                    <a16:creationId xmlns:a16="http://schemas.microsoft.com/office/drawing/2014/main" id="{8544CED3-700B-0461-2B55-9C88588B276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3" name="Google Shape;11369;p101">
                <a:extLst>
                  <a:ext uri="{FF2B5EF4-FFF2-40B4-BE49-F238E27FC236}">
                    <a16:creationId xmlns:a16="http://schemas.microsoft.com/office/drawing/2014/main" id="{FA949C72-2B82-DAA0-C90F-D5B8A6DDF0A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94" name="Grupo 93">
            <a:extLst>
              <a:ext uri="{FF2B5EF4-FFF2-40B4-BE49-F238E27FC236}">
                <a16:creationId xmlns:a16="http://schemas.microsoft.com/office/drawing/2014/main" id="{59BA3BF2-10F4-0874-E68D-159981BD8D56}"/>
              </a:ext>
            </a:extLst>
          </p:cNvPr>
          <p:cNvGrpSpPr/>
          <p:nvPr/>
        </p:nvGrpSpPr>
        <p:grpSpPr>
          <a:xfrm>
            <a:off x="8385936" y="8603825"/>
            <a:ext cx="720000" cy="720000"/>
            <a:chOff x="-1026884" y="3852288"/>
            <a:chExt cx="861840" cy="861840"/>
          </a:xfrm>
        </p:grpSpPr>
        <p:sp>
          <p:nvSpPr>
            <p:cNvPr id="95" name="Elipse 94">
              <a:extLst>
                <a:ext uri="{FF2B5EF4-FFF2-40B4-BE49-F238E27FC236}">
                  <a16:creationId xmlns:a16="http://schemas.microsoft.com/office/drawing/2014/main" id="{716B9D01-1911-0455-3372-0A97438643D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6" name="Google Shape;11648;p101">
              <a:hlinkClick r:id="rId19" action="ppaction://hlinksldjump" tooltip="Categorías"/>
              <a:extLst>
                <a:ext uri="{FF2B5EF4-FFF2-40B4-BE49-F238E27FC236}">
                  <a16:creationId xmlns:a16="http://schemas.microsoft.com/office/drawing/2014/main" id="{9061C569-D374-A3F1-1B12-14714FADE2E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8953182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a 4">
            <a:extLst>
              <a:ext uri="{FF2B5EF4-FFF2-40B4-BE49-F238E27FC236}">
                <a16:creationId xmlns:a16="http://schemas.microsoft.com/office/drawing/2014/main" id="{D2FC8167-E391-0222-65F3-99717DD52739}"/>
              </a:ext>
            </a:extLst>
          </p:cNvPr>
          <p:cNvGraphicFramePr>
            <a:graphicFrameLocks noGrp="1"/>
          </p:cNvGraphicFramePr>
          <p:nvPr>
            <p:extLst>
              <p:ext uri="{D42A27DB-BD31-4B8C-83A1-F6EECF244321}">
                <p14:modId xmlns:p14="http://schemas.microsoft.com/office/powerpoint/2010/main" val="2772593734"/>
              </p:ext>
            </p:extLst>
          </p:nvPr>
        </p:nvGraphicFramePr>
        <p:xfrm>
          <a:off x="1596289" y="880748"/>
          <a:ext cx="13474800" cy="768760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9044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197152">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Módulo I: ¿Qué son los negocios verdes?: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Para empezar, es fundamental que se descarguen los anexos y videos correspondientes a esta herramienta.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Comienza con una breve explicación de los talleres que se realizarán y pide a cada participante que se presente y diga sus expectativas sobre el espacio.</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Realiza una breve explicación sobre los negocios verdes, teniendo en cuenta los elementos destacados en el Plan Nacional de Negocios Verdes 2022-2030.</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Revisa el video “</a:t>
                      </a:r>
                      <a:r>
                        <a:rPr lang="es-MX" sz="1500" b="0" i="1" u="none" strike="noStrike" noProof="0" dirty="0">
                          <a:solidFill>
                            <a:schemeClr val="tx1"/>
                          </a:solidFill>
                          <a:latin typeface="Work Sans" pitchFamily="2" charset="0"/>
                          <a:cs typeface="Poppins" panose="00000500000000000000" pitchFamily="2" charset="0"/>
                        </a:rPr>
                        <a:t>Aprendamos sobre negocios verdes y sostenibles”</a:t>
                      </a:r>
                      <a:r>
                        <a:rPr lang="es-MX" sz="1500" b="0" i="0" u="none" strike="noStrike" noProof="0" dirty="0">
                          <a:solidFill>
                            <a:schemeClr val="tx1"/>
                          </a:solidFill>
                          <a:latin typeface="Work Sans" pitchFamily="2" charset="0"/>
                          <a:cs typeface="Poppins" panose="00000500000000000000" pitchFamily="2" charset="0"/>
                        </a:rPr>
                        <a:t> (MADS), disponible en los anexos de esta herramienta.</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Pide a las participantes que escriban en los carteles de colores lo que consideran que es un negocio verde.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Recoge las impresiones generales y construye una definición colectiva basada en los elementos presentados y las propuestas dadas por las participantes.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Prepara con antelación una bolsa o recipiente que contenga las siguientes frases escritas y recortadas por separado, las cuales corresponden a actividades productivas sostenibles: </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Economía Forestal</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Bioeconomía</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Economía circular</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Agroecología</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Energías renovables</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cs typeface="Poppins" panose="00000500000000000000" pitchFamily="2" charset="0"/>
                        </a:rPr>
                        <a:t>Turismo sostenible</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Divide el grupo general en 4 subgrupos y pide que saquen un papel al azar.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Brinda información escrita y/o audiovisual a cada grupo, según el tema que les haya correspondido.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Otorga 30 minutos para su revisión con el acompañamiento constante de los profesionales que realizan el taller.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Pide a las participantes la socialización de los hallazgos y realiza una pequeña explicación de cómo los negocios verdes se insertan de forma efectiva en cada una de las actividades productivas sostenibles mencionadas.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cs typeface="Poppins" panose="00000500000000000000" pitchFamily="2" charset="0"/>
                        </a:rPr>
                        <a:t>Genera una reflexión final y anticipa los elementos a trabajar en el Módulo II.</a:t>
                      </a:r>
                      <a:endParaRPr lang="es-CO" sz="1200" dirty="0">
                        <a:solidFill>
                          <a:schemeClr val="tx1"/>
                        </a:solidFill>
                        <a:latin typeface="Poppins"/>
                        <a:cs typeface="Poppins"/>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6" name="CuadroTexto 5">
            <a:extLst>
              <a:ext uri="{FF2B5EF4-FFF2-40B4-BE49-F238E27FC236}">
                <a16:creationId xmlns:a16="http://schemas.microsoft.com/office/drawing/2014/main" id="{39E818A4-3759-F92C-D3AD-65AA5F6F5C6E}"/>
              </a:ext>
            </a:extLst>
          </p:cNvPr>
          <p:cNvSpPr txBox="1"/>
          <p:nvPr/>
        </p:nvSpPr>
        <p:spPr>
          <a:xfrm>
            <a:off x="15849600" y="9127988"/>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3" action="ppaction://hlinksldjump"/>
            <a:extLst>
              <a:ext uri="{FF2B5EF4-FFF2-40B4-BE49-F238E27FC236}">
                <a16:creationId xmlns:a16="http://schemas.microsoft.com/office/drawing/2014/main" id="{3C8D74E8-8046-D675-E765-A8552330B461}"/>
              </a:ext>
            </a:extLst>
          </p:cNvPr>
          <p:cNvSpPr/>
          <p:nvPr/>
        </p:nvSpPr>
        <p:spPr>
          <a:xfrm>
            <a:off x="16365472" y="879031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9" name="CuadroTexto 8">
            <a:extLst>
              <a:ext uri="{FF2B5EF4-FFF2-40B4-BE49-F238E27FC236}">
                <a16:creationId xmlns:a16="http://schemas.microsoft.com/office/drawing/2014/main" id="{B26439D8-FF12-E191-8C34-506BE42CB740}"/>
              </a:ext>
            </a:extLst>
          </p:cNvPr>
          <p:cNvSpPr txBox="1"/>
          <p:nvPr/>
        </p:nvSpPr>
        <p:spPr>
          <a:xfrm>
            <a:off x="14973728" y="912647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10" name="Flecha: a la derecha 9">
            <a:hlinkClick r:id="rId4" action="ppaction://hlinksldjump"/>
            <a:extLst>
              <a:ext uri="{FF2B5EF4-FFF2-40B4-BE49-F238E27FC236}">
                <a16:creationId xmlns:a16="http://schemas.microsoft.com/office/drawing/2014/main" id="{C8EDC117-5097-3113-43B8-90867EBB5B35}"/>
              </a:ext>
            </a:extLst>
          </p:cNvPr>
          <p:cNvSpPr/>
          <p:nvPr/>
        </p:nvSpPr>
        <p:spPr>
          <a:xfrm flipH="1">
            <a:off x="15425954" y="877336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35AE0FED-D587-2CF3-43BA-BC9CB2D7994B}"/>
              </a:ext>
            </a:extLst>
          </p:cNvPr>
          <p:cNvSpPr/>
          <p:nvPr/>
        </p:nvSpPr>
        <p:spPr>
          <a:xfrm>
            <a:off x="3018740" y="155238"/>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 : </a:t>
            </a:r>
            <a:r>
              <a:rPr lang="es-MX" sz="2000" b="1" dirty="0">
                <a:ln w="0"/>
                <a:latin typeface="Poppins" panose="00000500000000000000" pitchFamily="2" charset="0"/>
                <a:cs typeface="Poppins" panose="00000500000000000000" pitchFamily="2" charset="0"/>
              </a:rPr>
              <a:t>EMPODERAMIENTO FEMENINO DESDE LOS NEGOCIOS VERDES</a:t>
            </a:r>
            <a:endParaRPr lang="es-ES" sz="2000" b="1" dirty="0">
              <a:ln w="0"/>
              <a:latin typeface="Poppins" panose="00000500000000000000" pitchFamily="2" charset="0"/>
              <a:cs typeface="Poppins" panose="00000500000000000000" pitchFamily="2" charset="0"/>
            </a:endParaRPr>
          </a:p>
        </p:txBody>
      </p:sp>
      <p:grpSp>
        <p:nvGrpSpPr>
          <p:cNvPr id="3" name="Grupo 2">
            <a:extLst>
              <a:ext uri="{FF2B5EF4-FFF2-40B4-BE49-F238E27FC236}">
                <a16:creationId xmlns:a16="http://schemas.microsoft.com/office/drawing/2014/main" id="{42971ADF-4B49-667C-6B99-E7A7ADEA92CB}"/>
              </a:ext>
            </a:extLst>
          </p:cNvPr>
          <p:cNvGrpSpPr/>
          <p:nvPr/>
        </p:nvGrpSpPr>
        <p:grpSpPr>
          <a:xfrm>
            <a:off x="6607243" y="8581722"/>
            <a:ext cx="720000" cy="720000"/>
            <a:chOff x="3177144" y="1346133"/>
            <a:chExt cx="820800" cy="820800"/>
          </a:xfrm>
        </p:grpSpPr>
        <p:sp>
          <p:nvSpPr>
            <p:cNvPr id="4" name="Elipse 3">
              <a:hlinkClick r:id="rId5" action="ppaction://hlinksldjump" tooltip="Recomendaciones"/>
              <a:extLst>
                <a:ext uri="{FF2B5EF4-FFF2-40B4-BE49-F238E27FC236}">
                  <a16:creationId xmlns:a16="http://schemas.microsoft.com/office/drawing/2014/main" id="{3012E72B-DE73-2CD7-4ED6-6775918BEE1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 name="Google Shape;13057;p104">
              <a:extLst>
                <a:ext uri="{FF2B5EF4-FFF2-40B4-BE49-F238E27FC236}">
                  <a16:creationId xmlns:a16="http://schemas.microsoft.com/office/drawing/2014/main" id="{A2228AC9-46DB-AC82-90A3-58FF773B2DA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1" name="Google Shape;13058;p104">
                <a:extLst>
                  <a:ext uri="{FF2B5EF4-FFF2-40B4-BE49-F238E27FC236}">
                    <a16:creationId xmlns:a16="http://schemas.microsoft.com/office/drawing/2014/main" id="{294D26F5-6B3C-AA66-39FC-340760E6B3F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 name="Google Shape;13059;p104">
                <a:extLst>
                  <a:ext uri="{FF2B5EF4-FFF2-40B4-BE49-F238E27FC236}">
                    <a16:creationId xmlns:a16="http://schemas.microsoft.com/office/drawing/2014/main" id="{35534A76-A044-1131-35D9-062FB43F3FA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 name="Google Shape;13060;p104">
                <a:extLst>
                  <a:ext uri="{FF2B5EF4-FFF2-40B4-BE49-F238E27FC236}">
                    <a16:creationId xmlns:a16="http://schemas.microsoft.com/office/drawing/2014/main" id="{3C8A18D6-8674-A020-8FAA-4B030A8C94A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 name="Google Shape;13061;p104">
                <a:extLst>
                  <a:ext uri="{FF2B5EF4-FFF2-40B4-BE49-F238E27FC236}">
                    <a16:creationId xmlns:a16="http://schemas.microsoft.com/office/drawing/2014/main" id="{4CC01FF5-EAAE-C41E-308D-FEDDAE61DAA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 name="Google Shape;13062;p104">
                <a:extLst>
                  <a:ext uri="{FF2B5EF4-FFF2-40B4-BE49-F238E27FC236}">
                    <a16:creationId xmlns:a16="http://schemas.microsoft.com/office/drawing/2014/main" id="{ECEE282A-924C-FA2E-08D9-EA56664E1B8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63;p104">
                <a:extLst>
                  <a:ext uri="{FF2B5EF4-FFF2-40B4-BE49-F238E27FC236}">
                    <a16:creationId xmlns:a16="http://schemas.microsoft.com/office/drawing/2014/main" id="{43C1247C-5983-3B7F-67E8-56D1D220A7B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4;p104">
                <a:extLst>
                  <a:ext uri="{FF2B5EF4-FFF2-40B4-BE49-F238E27FC236}">
                    <a16:creationId xmlns:a16="http://schemas.microsoft.com/office/drawing/2014/main" id="{5CF089AB-F2F6-118F-CF31-7DF53D29F73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5;p104">
                <a:extLst>
                  <a:ext uri="{FF2B5EF4-FFF2-40B4-BE49-F238E27FC236}">
                    <a16:creationId xmlns:a16="http://schemas.microsoft.com/office/drawing/2014/main" id="{36853CAC-47F8-E8B7-B81B-D34651573ED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6;p104">
                <a:extLst>
                  <a:ext uri="{FF2B5EF4-FFF2-40B4-BE49-F238E27FC236}">
                    <a16:creationId xmlns:a16="http://schemas.microsoft.com/office/drawing/2014/main" id="{91F49F86-F488-0C1C-7D62-A4D50FD9F89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7;p104">
                <a:extLst>
                  <a:ext uri="{FF2B5EF4-FFF2-40B4-BE49-F238E27FC236}">
                    <a16:creationId xmlns:a16="http://schemas.microsoft.com/office/drawing/2014/main" id="{30610019-4C23-8363-D6EC-C7EB66EA55E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1" name="Group 17">
            <a:extLst>
              <a:ext uri="{FF2B5EF4-FFF2-40B4-BE49-F238E27FC236}">
                <a16:creationId xmlns:a16="http://schemas.microsoft.com/office/drawing/2014/main" id="{41DCB60A-D931-0E2A-407D-D4C2C04A860C}"/>
              </a:ext>
            </a:extLst>
          </p:cNvPr>
          <p:cNvGrpSpPr/>
          <p:nvPr/>
        </p:nvGrpSpPr>
        <p:grpSpPr>
          <a:xfrm>
            <a:off x="5617928" y="8577078"/>
            <a:ext cx="720000" cy="720000"/>
            <a:chOff x="738225" y="2745837"/>
            <a:chExt cx="861840" cy="861840"/>
          </a:xfrm>
        </p:grpSpPr>
        <p:sp>
          <p:nvSpPr>
            <p:cNvPr id="32" name="Elipse 31">
              <a:extLst>
                <a:ext uri="{FF2B5EF4-FFF2-40B4-BE49-F238E27FC236}">
                  <a16:creationId xmlns:a16="http://schemas.microsoft.com/office/drawing/2014/main" id="{1CBD41C8-2633-3199-1D95-62DEA8A248C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3" name="Google Shape;10593;p100">
              <a:extLst>
                <a:ext uri="{FF2B5EF4-FFF2-40B4-BE49-F238E27FC236}">
                  <a16:creationId xmlns:a16="http://schemas.microsoft.com/office/drawing/2014/main" id="{620FF47F-A0A1-98C0-D298-69593845FB8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34" name="Google Shape;10594;p100">
                <a:hlinkClick r:id="rId6" action="ppaction://hlinksldjump" tooltip="Bienvenida"/>
                <a:extLst>
                  <a:ext uri="{FF2B5EF4-FFF2-40B4-BE49-F238E27FC236}">
                    <a16:creationId xmlns:a16="http://schemas.microsoft.com/office/drawing/2014/main" id="{75F03597-7A83-3B59-9B58-6E174A13659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5" name="Google Shape;10595;p100">
                <a:extLst>
                  <a:ext uri="{FF2B5EF4-FFF2-40B4-BE49-F238E27FC236}">
                    <a16:creationId xmlns:a16="http://schemas.microsoft.com/office/drawing/2014/main" id="{C2CC6B68-E176-741B-C9CA-F879FDCA33F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6" name="Grupo 35">
            <a:extLst>
              <a:ext uri="{FF2B5EF4-FFF2-40B4-BE49-F238E27FC236}">
                <a16:creationId xmlns:a16="http://schemas.microsoft.com/office/drawing/2014/main" id="{89AC011A-4036-2778-FB03-787DC817C898}"/>
              </a:ext>
            </a:extLst>
          </p:cNvPr>
          <p:cNvGrpSpPr/>
          <p:nvPr/>
        </p:nvGrpSpPr>
        <p:grpSpPr>
          <a:xfrm>
            <a:off x="7525047" y="8589443"/>
            <a:ext cx="720000" cy="720000"/>
            <a:chOff x="6056787" y="1346133"/>
            <a:chExt cx="820800" cy="820800"/>
          </a:xfrm>
        </p:grpSpPr>
        <p:sp>
          <p:nvSpPr>
            <p:cNvPr id="37" name="Elipse 36">
              <a:hlinkClick r:id="rId7" action="ppaction://hlinksldjump" tooltip="Ciclo de vida y nivel de complejidad"/>
              <a:extLst>
                <a:ext uri="{FF2B5EF4-FFF2-40B4-BE49-F238E27FC236}">
                  <a16:creationId xmlns:a16="http://schemas.microsoft.com/office/drawing/2014/main" id="{5B57B903-CCA9-E8B2-39F3-5B28DD032DB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8" name="Google Shape;9696;p98">
              <a:extLst>
                <a:ext uri="{FF2B5EF4-FFF2-40B4-BE49-F238E27FC236}">
                  <a16:creationId xmlns:a16="http://schemas.microsoft.com/office/drawing/2014/main" id="{ACB360D5-7DF0-DC49-BD51-580D4880723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39" name="Google Shape;9697;p98">
                <a:extLst>
                  <a:ext uri="{FF2B5EF4-FFF2-40B4-BE49-F238E27FC236}">
                    <a16:creationId xmlns:a16="http://schemas.microsoft.com/office/drawing/2014/main" id="{96D09697-52C8-8C58-496E-222897547CA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0" name="Google Shape;9698;p98">
                <a:extLst>
                  <a:ext uri="{FF2B5EF4-FFF2-40B4-BE49-F238E27FC236}">
                    <a16:creationId xmlns:a16="http://schemas.microsoft.com/office/drawing/2014/main" id="{6B0BB697-F789-2DF1-7627-2EEB6DD0EA2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1" name="Google Shape;9699;p98">
                <a:extLst>
                  <a:ext uri="{FF2B5EF4-FFF2-40B4-BE49-F238E27FC236}">
                    <a16:creationId xmlns:a16="http://schemas.microsoft.com/office/drawing/2014/main" id="{5A1C5C98-5064-1A27-D9BA-C53F3A54F13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2" name="Google Shape;9700;p98">
                <a:extLst>
                  <a:ext uri="{FF2B5EF4-FFF2-40B4-BE49-F238E27FC236}">
                    <a16:creationId xmlns:a16="http://schemas.microsoft.com/office/drawing/2014/main" id="{DEEA2BB1-05C4-23F7-FC7D-EEF3946B301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3" name="Google Shape;9701;p98">
                <a:extLst>
                  <a:ext uri="{FF2B5EF4-FFF2-40B4-BE49-F238E27FC236}">
                    <a16:creationId xmlns:a16="http://schemas.microsoft.com/office/drawing/2014/main" id="{C36DF33F-5263-E76C-5632-85091D67141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4" name="Google Shape;9702;p98">
                <a:hlinkClick r:id="rId7" action="ppaction://hlinksldjump"/>
                <a:extLst>
                  <a:ext uri="{FF2B5EF4-FFF2-40B4-BE49-F238E27FC236}">
                    <a16:creationId xmlns:a16="http://schemas.microsoft.com/office/drawing/2014/main" id="{E98B0CAE-F8C2-D653-FF40-2E6AF6450DBB}"/>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5" name="Grupo 44">
            <a:extLst>
              <a:ext uri="{FF2B5EF4-FFF2-40B4-BE49-F238E27FC236}">
                <a16:creationId xmlns:a16="http://schemas.microsoft.com/office/drawing/2014/main" id="{B2527D1B-0962-5ABA-C3C4-84372AB4AD9C}"/>
              </a:ext>
            </a:extLst>
          </p:cNvPr>
          <p:cNvGrpSpPr/>
          <p:nvPr/>
        </p:nvGrpSpPr>
        <p:grpSpPr>
          <a:xfrm>
            <a:off x="9303368" y="8581722"/>
            <a:ext cx="720000" cy="720000"/>
            <a:chOff x="6950009" y="1346133"/>
            <a:chExt cx="820800" cy="820800"/>
          </a:xfrm>
        </p:grpSpPr>
        <p:sp>
          <p:nvSpPr>
            <p:cNvPr id="46" name="Elipse 45">
              <a:extLst>
                <a:ext uri="{FF2B5EF4-FFF2-40B4-BE49-F238E27FC236}">
                  <a16:creationId xmlns:a16="http://schemas.microsoft.com/office/drawing/2014/main" id="{C7FCDC58-F504-21DC-9EA1-BA5DB3775E7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7" name="Google Shape;11123;p100">
              <a:hlinkClick r:id="rId8" action="ppaction://hlinksldjump" tooltip="Énfasis"/>
              <a:extLst>
                <a:ext uri="{FF2B5EF4-FFF2-40B4-BE49-F238E27FC236}">
                  <a16:creationId xmlns:a16="http://schemas.microsoft.com/office/drawing/2014/main" id="{65BAE48A-827A-F750-6A0C-ECCBF739330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48" name="Grupo 47">
            <a:extLst>
              <a:ext uri="{FF2B5EF4-FFF2-40B4-BE49-F238E27FC236}">
                <a16:creationId xmlns:a16="http://schemas.microsoft.com/office/drawing/2014/main" id="{C484CB8F-673B-7C00-E63F-66EC4A29B21D}"/>
              </a:ext>
            </a:extLst>
          </p:cNvPr>
          <p:cNvGrpSpPr/>
          <p:nvPr/>
        </p:nvGrpSpPr>
        <p:grpSpPr>
          <a:xfrm>
            <a:off x="10210849" y="8603825"/>
            <a:ext cx="720000" cy="720000"/>
            <a:chOff x="7758040" y="1346133"/>
            <a:chExt cx="820800" cy="820800"/>
          </a:xfrm>
        </p:grpSpPr>
        <p:sp>
          <p:nvSpPr>
            <p:cNvPr id="49" name="Elipse 48">
              <a:extLst>
                <a:ext uri="{FF2B5EF4-FFF2-40B4-BE49-F238E27FC236}">
                  <a16:creationId xmlns:a16="http://schemas.microsoft.com/office/drawing/2014/main" id="{E22533F8-BF63-1FEF-24FC-241907C6A77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50" name="Google Shape;11363;p101">
              <a:extLst>
                <a:ext uri="{FF2B5EF4-FFF2-40B4-BE49-F238E27FC236}">
                  <a16:creationId xmlns:a16="http://schemas.microsoft.com/office/drawing/2014/main" id="{AE75CF7D-14FB-6E66-DF33-E837C09EA67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51" name="Google Shape;11364;p101">
                <a:extLst>
                  <a:ext uri="{FF2B5EF4-FFF2-40B4-BE49-F238E27FC236}">
                    <a16:creationId xmlns:a16="http://schemas.microsoft.com/office/drawing/2014/main" id="{A07B73D0-7FCE-BA2A-096B-883BE6810E5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1365;p101">
                <a:extLst>
                  <a:ext uri="{FF2B5EF4-FFF2-40B4-BE49-F238E27FC236}">
                    <a16:creationId xmlns:a16="http://schemas.microsoft.com/office/drawing/2014/main" id="{D7A1FEDC-D1FD-79F1-A92C-2D4F88F8EFE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3" name="Google Shape;11366;p101">
                <a:extLst>
                  <a:ext uri="{FF2B5EF4-FFF2-40B4-BE49-F238E27FC236}">
                    <a16:creationId xmlns:a16="http://schemas.microsoft.com/office/drawing/2014/main" id="{7FEECFCC-0FFC-1F7E-355D-B5667C5F233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4" name="Google Shape;11367;p101">
                <a:hlinkClick r:id="rId9" action="ppaction://hlinksldjump" tooltip="Enfoques de trabajo"/>
                <a:extLst>
                  <a:ext uri="{FF2B5EF4-FFF2-40B4-BE49-F238E27FC236}">
                    <a16:creationId xmlns:a16="http://schemas.microsoft.com/office/drawing/2014/main" id="{017CAC23-984D-F8AF-2A2F-38E52604B86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5" name="Google Shape;11368;p101">
                <a:extLst>
                  <a:ext uri="{FF2B5EF4-FFF2-40B4-BE49-F238E27FC236}">
                    <a16:creationId xmlns:a16="http://schemas.microsoft.com/office/drawing/2014/main" id="{0F8C1EDD-2C65-E7E9-5142-DCA93E6325B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6" name="Google Shape;11369;p101">
                <a:extLst>
                  <a:ext uri="{FF2B5EF4-FFF2-40B4-BE49-F238E27FC236}">
                    <a16:creationId xmlns:a16="http://schemas.microsoft.com/office/drawing/2014/main" id="{2C59F041-E8F6-92D6-822D-A6733BC8115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7" name="Grupo 56">
            <a:extLst>
              <a:ext uri="{FF2B5EF4-FFF2-40B4-BE49-F238E27FC236}">
                <a16:creationId xmlns:a16="http://schemas.microsoft.com/office/drawing/2014/main" id="{E3FFAFE1-F2F4-27DF-67C0-C0D4D51711D2}"/>
              </a:ext>
            </a:extLst>
          </p:cNvPr>
          <p:cNvGrpSpPr/>
          <p:nvPr/>
        </p:nvGrpSpPr>
        <p:grpSpPr>
          <a:xfrm>
            <a:off x="8385936" y="8603825"/>
            <a:ext cx="720000" cy="720000"/>
            <a:chOff x="-1026884" y="3852288"/>
            <a:chExt cx="861840" cy="861840"/>
          </a:xfrm>
        </p:grpSpPr>
        <p:sp>
          <p:nvSpPr>
            <p:cNvPr id="58" name="Elipse 57">
              <a:extLst>
                <a:ext uri="{FF2B5EF4-FFF2-40B4-BE49-F238E27FC236}">
                  <a16:creationId xmlns:a16="http://schemas.microsoft.com/office/drawing/2014/main" id="{531C056B-0533-B6CE-DB3C-986DF869025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59" name="Google Shape;11648;p101">
              <a:hlinkClick r:id="rId10" action="ppaction://hlinksldjump" tooltip="Categorías"/>
              <a:extLst>
                <a:ext uri="{FF2B5EF4-FFF2-40B4-BE49-F238E27FC236}">
                  <a16:creationId xmlns:a16="http://schemas.microsoft.com/office/drawing/2014/main" id="{5B6C8AF7-1A51-6129-2B2B-E9C5FA4A84B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725074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582A1DC5-69DB-7F84-870A-8C9D824EBD44}"/>
              </a:ext>
            </a:extLst>
          </p:cNvPr>
          <p:cNvGraphicFramePr>
            <a:graphicFrameLocks noGrp="1"/>
          </p:cNvGraphicFramePr>
          <p:nvPr>
            <p:extLst>
              <p:ext uri="{D42A27DB-BD31-4B8C-83A1-F6EECF244321}">
                <p14:modId xmlns:p14="http://schemas.microsoft.com/office/powerpoint/2010/main" val="1933410813"/>
              </p:ext>
            </p:extLst>
          </p:nvPr>
        </p:nvGraphicFramePr>
        <p:xfrm>
          <a:off x="1508029" y="960462"/>
          <a:ext cx="13474800" cy="664650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82867">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151567">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Módulo II: ¿Qué es la perspectiva de género?: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Prepara una presentación en la que destaques los elementos más importantes de la Cartilla de Género del Ministerio de Justicia (ver anexos de la herramienta).</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Una vez dadas las generalidades, realiza las siguientes preguntas a las participantes para generar la discusión inicial: </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¿Alguna vez en su vida han sentido que no se les ha permitido llevar a cabo algún trabajo solo por el hecho de ser mujeres? ¿En qué tipo de trabajo se ha presentado esta situación?</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¿Trabajan más los hombres, o las mujeres? ¿Por qué?</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¿Creen que hay trabajos que son para hombres y otros que son para mujeres? ¿Cuáles?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Después de generar la discusión, introduce el tema de estereotipos de género, mencionando cómo se refuerzan desde el hogar. Invita a las participantes a llenar el cuestionario anexo: Funciones del hogar, en donde deberán escribir los nombres de los integrantes de la familia y asignar un punto por cada acción que realiza en casa. Esto evidenciará el cómo la mujer desempeña muchas labores no remuneradas que implican una inversión amplia de tiempo.</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Realiza las siguientes preguntas a las participantes: </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¿Quién realiza la mayoría de las tareas?</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¿Cuántas tareas realizas en casa?</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¿Sería posible equilibrar la carga del trabajo doméstico con las demás personas de la casa? </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¿Qué trabajos en los proyectos de infraestructura de transporte son considerados solo para hombres? </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noProof="0" dirty="0">
                          <a:solidFill>
                            <a:schemeClr val="tx1"/>
                          </a:solidFill>
                          <a:latin typeface="Work Sans" pitchFamily="2" charset="0"/>
                        </a:rPr>
                        <a:t>Ubica un pliego de papel en el centro del espacio con los siguientes títulos en dos columnas: </a:t>
                      </a:r>
                      <a:r>
                        <a:rPr lang="es-MX" sz="1500" b="0" i="1" u="none" strike="noStrike" noProof="0" dirty="0">
                          <a:solidFill>
                            <a:schemeClr val="tx1"/>
                          </a:solidFill>
                          <a:latin typeface="Work Sans" pitchFamily="2" charset="0"/>
                        </a:rPr>
                        <a:t>1.Mujer ideal, 2.Hombre Ideal</a:t>
                      </a:r>
                      <a:r>
                        <a:rPr lang="es-MX" sz="1500" b="0" i="0" u="none" strike="noStrike" noProof="0" dirty="0">
                          <a:solidFill>
                            <a:schemeClr val="tx1"/>
                          </a:solidFill>
                          <a:latin typeface="Work Sans" pitchFamily="2" charset="0"/>
                        </a:rPr>
                        <a:t>. Pide a las participantes que escriban lo que se consideraba ideal en los tiempos de sus abuelos y abuelas, respecto a actividades productivas. A partir de ese listado, realiza las siguientes preguntas:  </a:t>
                      </a:r>
                    </a:p>
                    <a:p>
                      <a:pPr marL="651510" marR="0" lvl="1" indent="-171450" algn="just" defTabSz="96012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MX" sz="1500" b="0" i="0" u="none" strike="noStrike" noProof="0" dirty="0">
                          <a:solidFill>
                            <a:schemeClr val="tx1"/>
                          </a:solidFill>
                          <a:latin typeface="Work Sans" pitchFamily="2" charset="0"/>
                        </a:rPr>
                        <a:t>En el entorno actual ¿Qué ha cambiado en cuanto a la participación de la mujer en el entorno laboral? </a:t>
                      </a:r>
                    </a:p>
                    <a:p>
                      <a:pPr marL="651510" marR="0" lvl="1" indent="-171450" algn="just" defTabSz="96012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MX" sz="1500" b="0" i="0" u="none" strike="noStrike" noProof="0" dirty="0">
                          <a:solidFill>
                            <a:schemeClr val="tx1"/>
                          </a:solidFill>
                          <a:latin typeface="Work Sans" pitchFamily="2" charset="0"/>
                        </a:rPr>
                        <a:t>¿Qué similitudes y qué diferencias existen en el acceso al mercado laboral para las mujeres y los hombres?</a:t>
                      </a:r>
                    </a:p>
                    <a:p>
                      <a:pPr marL="651510" marR="0" lvl="1" indent="-171450" algn="just" defTabSz="96012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MX" sz="1500" b="0" i="0" u="none" strike="noStrike" noProof="0" dirty="0">
                          <a:solidFill>
                            <a:schemeClr val="tx1"/>
                          </a:solidFill>
                          <a:latin typeface="Work Sans" pitchFamily="2" charset="0"/>
                        </a:rPr>
                        <a:t>¿Por qué creen que ha cambiado o por qué no ha cambiado la situación laboral?</a:t>
                      </a:r>
                    </a:p>
                    <a:p>
                      <a:pPr marL="651510" marR="0" lvl="1" indent="-171450" algn="just" defTabSz="96012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MX" sz="1500" b="0" i="0" u="none" strike="noStrike" noProof="0" dirty="0">
                          <a:solidFill>
                            <a:schemeClr val="tx1"/>
                          </a:solidFill>
                          <a:latin typeface="Work Sans" pitchFamily="2" charset="0"/>
                        </a:rPr>
                        <a:t>¿Cuáles acciones podrían aportar para que hombres y mujeres cuenten con las mismas condiciones laborales?</a:t>
                      </a: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i="0" u="none" strike="noStrike" noProof="0" dirty="0">
                          <a:solidFill>
                            <a:schemeClr val="tx1"/>
                          </a:solidFill>
                          <a:latin typeface="Work Sans" pitchFamily="2" charset="0"/>
                        </a:rPr>
                        <a:t>Realiza una reflexión final que logre condensar las respuestas dadas por las participantes y cuenta brevemente lo que se desarrollará en el siguiente módulo.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n-US" sz="1500" b="0" i="0" u="none" strike="noStrike" noProof="0" dirty="0">
                        <a:latin typeface="Work Sans"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9" name="CuadroTexto 8">
            <a:extLst>
              <a:ext uri="{FF2B5EF4-FFF2-40B4-BE49-F238E27FC236}">
                <a16:creationId xmlns:a16="http://schemas.microsoft.com/office/drawing/2014/main" id="{FDA58190-2CD6-D233-C060-753EF9E71610}"/>
              </a:ext>
            </a:extLst>
          </p:cNvPr>
          <p:cNvSpPr txBox="1"/>
          <p:nvPr/>
        </p:nvSpPr>
        <p:spPr>
          <a:xfrm>
            <a:off x="15845596" y="910936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2" name="Flecha: a la derecha 21">
            <a:hlinkClick r:id="rId3" action="ppaction://hlinksldjump"/>
            <a:extLst>
              <a:ext uri="{FF2B5EF4-FFF2-40B4-BE49-F238E27FC236}">
                <a16:creationId xmlns:a16="http://schemas.microsoft.com/office/drawing/2014/main" id="{E55687F5-F062-B1BE-5740-A33283A4E1BA}"/>
              </a:ext>
            </a:extLst>
          </p:cNvPr>
          <p:cNvSpPr/>
          <p:nvPr/>
        </p:nvSpPr>
        <p:spPr>
          <a:xfrm>
            <a:off x="16351545" y="879031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3" name="CuadroTexto 22">
            <a:extLst>
              <a:ext uri="{FF2B5EF4-FFF2-40B4-BE49-F238E27FC236}">
                <a16:creationId xmlns:a16="http://schemas.microsoft.com/office/drawing/2014/main" id="{E04A2AE3-0AD1-4D0F-8A86-D0515DD620B9}"/>
              </a:ext>
            </a:extLst>
          </p:cNvPr>
          <p:cNvSpPr txBox="1"/>
          <p:nvPr/>
        </p:nvSpPr>
        <p:spPr>
          <a:xfrm>
            <a:off x="14982829" y="913042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4" name="Flecha: a la derecha 23">
            <a:hlinkClick r:id="rId4" action="ppaction://hlinksldjump"/>
            <a:extLst>
              <a:ext uri="{FF2B5EF4-FFF2-40B4-BE49-F238E27FC236}">
                <a16:creationId xmlns:a16="http://schemas.microsoft.com/office/drawing/2014/main" id="{19B2DD9F-C9EB-DCA5-D314-971878E12100}"/>
              </a:ext>
            </a:extLst>
          </p:cNvPr>
          <p:cNvSpPr/>
          <p:nvPr/>
        </p:nvSpPr>
        <p:spPr>
          <a:xfrm flipH="1">
            <a:off x="15441452" y="877481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9155DDDE-2C79-42E9-5466-C73ECF63C21A}"/>
              </a:ext>
            </a:extLst>
          </p:cNvPr>
          <p:cNvSpPr/>
          <p:nvPr/>
        </p:nvSpPr>
        <p:spPr>
          <a:xfrm>
            <a:off x="3070986" y="280353"/>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 : </a:t>
            </a:r>
            <a:r>
              <a:rPr lang="es-MX" sz="2000" b="1" dirty="0">
                <a:ln w="0"/>
                <a:latin typeface="Poppins" panose="00000500000000000000" pitchFamily="2" charset="0"/>
                <a:cs typeface="Poppins" panose="00000500000000000000" pitchFamily="2" charset="0"/>
              </a:rPr>
              <a:t>EMPODERAMIENTO FEMENINO DESDE LOS NEGOCIOS VERDES</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275BD45C-3384-6438-8CFE-6A9115BF3091}"/>
              </a:ext>
            </a:extLst>
          </p:cNvPr>
          <p:cNvGrpSpPr/>
          <p:nvPr/>
        </p:nvGrpSpPr>
        <p:grpSpPr>
          <a:xfrm>
            <a:off x="6607243" y="8581722"/>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EADFB220-FCCB-00C9-5E48-7AA7FC151D8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BB6290B9-9953-D2B2-F52D-47DFA2B2E7F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82C046F-4C81-3916-92AF-E5C27F6D710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F97C616-0161-1755-84ED-562BFB7C95C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4D3FCECE-879B-31A8-98DC-108C488DD02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010AD39-578F-279D-3995-F36F0035B29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F70ED6D3-A05A-CED7-94BA-4FB923EF4B8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2714B24D-ABAB-A973-E479-C2A97689A8B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58EDFA0-6DAE-E489-1756-BE4C4F614C5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B9B56128-54BA-34F3-5F30-7DB42F4E430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508DFFD-8E0C-658A-D2A8-FC9F6D3CFC3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6ACC48B2-9828-FF89-6BB5-7E21F8D08CF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2ECB83E-139F-79BE-BBC5-47E4EFF221ED}"/>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59A13EED-589E-F899-F276-660187103A1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F691D99-9EA1-1A27-A70C-D33CD586C43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CE948DD0-2C2D-46F8-3426-5CA5557268B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DE2EC5F1-C016-020F-CE6C-8C59A1E24E3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36DE0921-0D94-4822-43DC-A20D2A533437}"/>
              </a:ext>
            </a:extLst>
          </p:cNvPr>
          <p:cNvGrpSpPr/>
          <p:nvPr/>
        </p:nvGrpSpPr>
        <p:grpSpPr>
          <a:xfrm>
            <a:off x="7525047" y="8589443"/>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CEAC1689-CEF8-5FCD-2E29-75102E37B704}"/>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B659F79-360B-1577-C896-80362502F0CA}"/>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DEEE414-82A9-938A-DBB1-AFD6E85F6FA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D90A76CD-7F0C-8452-4366-80D42605182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16ADE1DD-7AD5-49A2-89CD-C80EF05CFE8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2E7416F-0050-FC93-4076-E46DE4A189AE}"/>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FB2C1B4-CD45-55B5-E3AD-CBC5D305C7E9}"/>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10277837-3D96-E0A8-562A-3E76ECE94B08}"/>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CEF836BF-45C6-A358-E9F3-91FE9F2F7A4A}"/>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3A9F6215-536D-1800-C0A3-3CC85E55FE6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7D3AACB1-D455-3AF8-6582-5FE68521E41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029A4DF7-C84C-E494-1009-FF72A437AE87}"/>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498A9B92-3BBB-6ACD-9B1D-32F3F30443D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BE9ADAFF-B8C3-7055-E035-831AFFF6888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8D4352F-B781-7B01-1D4A-75AC8D0BB78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BBBE022A-CF17-CA31-28C2-6F9FD59A460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63DD9A6B-FE75-CEFD-C281-08F255602D3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DEE72CF0-CE0E-A507-6EFD-2942B93E0E1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A016482-502D-8BAB-1068-42748DF691E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23263DC9-F8E3-7FF4-2432-8C1C46E55EF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1B0E640-588B-BBE0-2E78-F77591A19617}"/>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B6AB3A7C-3D49-5B53-883B-13C590BBF37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BA623C49-D83F-2006-E200-B6B11C2122E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218407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00E9AB06-077A-468D-F258-896823FE5941}"/>
              </a:ext>
            </a:extLst>
          </p:cNvPr>
          <p:cNvGraphicFramePr>
            <a:graphicFrameLocks noGrp="1"/>
          </p:cNvGraphicFramePr>
          <p:nvPr>
            <p:extLst>
              <p:ext uri="{D42A27DB-BD31-4B8C-83A1-F6EECF244321}">
                <p14:modId xmlns:p14="http://schemas.microsoft.com/office/powerpoint/2010/main" val="2765918675"/>
              </p:ext>
            </p:extLst>
          </p:nvPr>
        </p:nvGraphicFramePr>
        <p:xfrm>
          <a:off x="1456996" y="914937"/>
          <a:ext cx="13474800" cy="7662141"/>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7995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082183">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Módulo III: Análisis de negocios verdes: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Divide el grupo general en parejas y comparte de forma impresa fragmentos de algunos </a:t>
                      </a:r>
                      <a:r>
                        <a:rPr lang="es-MX" sz="1500" b="0" i="0" u="none" strike="noStrike" noProof="0" dirty="0">
                          <a:solidFill>
                            <a:schemeClr val="tx1"/>
                          </a:solidFill>
                          <a:latin typeface="Work Sans" pitchFamily="2" charset="0"/>
                          <a:hlinkClick r:id="rId3">
                            <a:extLst>
                              <a:ext uri="{A12FA001-AC4F-418D-AE19-62706E023703}">
                                <ahyp:hlinkClr xmlns:ahyp="http://schemas.microsoft.com/office/drawing/2018/hyperlinkcolor" val="tx"/>
                              </a:ext>
                            </a:extLst>
                          </a:hlinkClick>
                        </a:rPr>
                        <a:t>negocios verdes</a:t>
                      </a:r>
                      <a:r>
                        <a:rPr lang="es-MX" sz="1500" b="0" i="0" u="none" strike="noStrike" noProof="0" dirty="0">
                          <a:solidFill>
                            <a:schemeClr val="tx1"/>
                          </a:solidFill>
                          <a:latin typeface="Work Sans" pitchFamily="2" charset="0"/>
                        </a:rPr>
                        <a:t> activos en diferentes regiones del país.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Pide a cada una de las parejas que revisen la información y que escojan dos de los proyectos productivos revisados. De ser posible, puedes pedir que busquen material audiovisual o más información de los negocios escogidos en la web. También puedes habilitar uno o más equipos de cómputo para la búsqueda, que puedan ser usados de forma colectiva.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Pide a las participantes que respondan las siguientes preguntas: </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¿Por qué es considerado un negocio verde?</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¿Qué tipo de negocio verde es y cómo se podría realizar en la región en la que se encuentran?</a:t>
                      </a:r>
                    </a:p>
                    <a:p>
                      <a:pPr marL="651510" marR="0" lvl="1" indent="-1714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¿Cómo pensar este negocio desde una perspectiva de género?</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Presenta el material </a:t>
                      </a:r>
                      <a:r>
                        <a:rPr lang="es-MX" sz="1500" b="0" i="0" u="none" strike="noStrike" kern="1200" noProof="0" dirty="0">
                          <a:solidFill>
                            <a:schemeClr val="tx1"/>
                          </a:solidFill>
                          <a:latin typeface="Work Sans" pitchFamily="2" charset="0"/>
                          <a:ea typeface="+mn-ea"/>
                          <a:cs typeface="+mn-cs"/>
                        </a:rPr>
                        <a:t>Categorías y Criterios de Negocios Verdes (SENA, 2018) para reforzar los conocimientos. De manera posterior, presenta algunas notas realizadas sobre los Proyectos verdes en Colombia. </a:t>
                      </a: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Como cierre del módulo III, habla de la gran variedad de acciones que se están realizando en el marco de los proyectos verdes y anticipa que en el módulo IV se abordará la creación de una propuesta productiva individual.</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Módulo IV: Diseño de propuesta productiva de negocios verdes desde una perspectiva de género:</a:t>
                      </a:r>
                      <a:r>
                        <a:rPr lang="es-MX" sz="1500" b="0" i="0" u="none" strike="noStrike" noProof="0" dirty="0">
                          <a:solidFill>
                            <a:schemeClr val="tx1"/>
                          </a:solidFill>
                          <a:latin typeface="Work Sans" pitchFamily="2" charset="0"/>
                        </a:rPr>
                        <a:t> </a:t>
                      </a:r>
                    </a:p>
                    <a:p>
                      <a:pPr marL="285750" marR="0" lvl="0" indent="-285750" algn="just">
                        <a:lnSpc>
                          <a:spcPct val="100000"/>
                        </a:lnSpc>
                        <a:spcBef>
                          <a:spcPts val="0"/>
                        </a:spcBef>
                        <a:spcAft>
                          <a:spcPts val="0"/>
                        </a:spcAft>
                        <a:buFont typeface="Arial" panose="020B0604020202020204" pitchFamily="34" charset="0"/>
                        <a:buChar char="•"/>
                      </a:pPr>
                      <a:r>
                        <a:rPr lang="es-MX" sz="1500" b="0" i="0" u="none" strike="noStrike" noProof="0" dirty="0">
                          <a:solidFill>
                            <a:schemeClr val="tx1"/>
                          </a:solidFill>
                          <a:latin typeface="Work Sans" pitchFamily="2" charset="0"/>
                        </a:rPr>
                        <a:t>Coloca un pliego de papel que será diligenciado a partir de las respuestas a las siguientes preguntas: </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¿Qué tipo de negocio verde se podría realizar en esta región?</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¿Qué impacto ambiental positivo podría traer la implementación de este negocio?</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¿De qué forma se pueden usar materiales reciclables dentro de la propuesta de negocio?</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¿Cómo se protegerían los recursos naturales con ese negocio?</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¿El negocio fomenta la participación de las mujeres? </a:t>
                      </a:r>
                    </a:p>
                    <a:p>
                      <a:pPr marL="925830" marR="0" lvl="1" indent="-285750" algn="just">
                        <a:lnSpc>
                          <a:spcPct val="100000"/>
                        </a:lnSpc>
                        <a:spcBef>
                          <a:spcPts val="0"/>
                        </a:spcBef>
                        <a:spcAft>
                          <a:spcPts val="0"/>
                        </a:spcAft>
                        <a:buFont typeface="Wingdings" panose="05000000000000000000" pitchFamily="2" charset="2"/>
                        <a:buChar char="v"/>
                      </a:pPr>
                      <a:r>
                        <a:rPr lang="es-MX" sz="1500" b="0" i="0" u="none" strike="noStrike" noProof="0" dirty="0">
                          <a:solidFill>
                            <a:schemeClr val="tx1"/>
                          </a:solidFill>
                          <a:latin typeface="Work Sans" pitchFamily="2" charset="0"/>
                        </a:rPr>
                        <a:t>¿Al generar e implementar este negocio, se fomentará el liderazgo de las mujeres en el territorio? </a:t>
                      </a:r>
                    </a:p>
                    <a:p>
                      <a:pPr marL="0" marR="0" lvl="0" indent="0" algn="just">
                        <a:lnSpc>
                          <a:spcPct val="100000"/>
                        </a:lnSpc>
                        <a:spcBef>
                          <a:spcPts val="0"/>
                        </a:spcBef>
                        <a:spcAft>
                          <a:spcPts val="0"/>
                        </a:spcAft>
                        <a:buFont typeface="Wingdings" panose="05000000000000000000" pitchFamily="2" charset="2"/>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Font typeface="Wingdings" panose="05000000000000000000" pitchFamily="2" charset="2"/>
                        <a:buNone/>
                      </a:pPr>
                      <a:r>
                        <a:rPr lang="es-MX" sz="1500" b="0" i="0" u="none" strike="noStrike" noProof="0" dirty="0">
                          <a:solidFill>
                            <a:schemeClr val="tx1"/>
                          </a:solidFill>
                          <a:latin typeface="Work Sans" pitchFamily="2" charset="0"/>
                        </a:rPr>
                        <a:t>Una vez contestadas estas preguntas, de forma intuitiva, se presenta a las participantes el documento ”</a:t>
                      </a:r>
                      <a:r>
                        <a:rPr lang="es-MX" sz="1500" b="0" i="1" u="none" strike="noStrike" noProof="0" dirty="0">
                          <a:solidFill>
                            <a:schemeClr val="tx1"/>
                          </a:solidFill>
                          <a:latin typeface="Work Sans" pitchFamily="2" charset="0"/>
                        </a:rPr>
                        <a:t>Cómo emprender en verde: pasos y ejemplos</a:t>
                      </a:r>
                      <a:r>
                        <a:rPr lang="es-MX" sz="1500" b="0" i="0" u="none" strike="noStrike" noProof="0" dirty="0">
                          <a:solidFill>
                            <a:schemeClr val="tx1"/>
                          </a:solidFill>
                          <a:latin typeface="Work Sans" pitchFamily="2" charset="0"/>
                        </a:rPr>
                        <a:t>” (Reino Plantea, 2021). Una vez expuesta la información, pide a cada participante que, de manera individual, piense cómo sería su negocio verde ideal y lo exponga ante las demás. Se da un espacio para que las demás participantes hagan preguntas a quien expone según lo surgido a lo largo del taller. Una vez todas presentan sus ideas, se realizan las consideraciones finales y se culmina el taller.</a:t>
                      </a:r>
                      <a:endParaRPr lang="en-US" sz="1500" b="0" i="0" u="none" strike="noStrike" noProof="0" dirty="0">
                        <a:latin typeface="Work Sans"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n-US" sz="1500" b="0" i="0" u="none" strike="noStrike" noProof="0" dirty="0">
                        <a:latin typeface="Work Sans"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E6121665-C34F-6501-EBE4-B14CF42C76AA}"/>
              </a:ext>
            </a:extLst>
          </p:cNvPr>
          <p:cNvSpPr txBox="1"/>
          <p:nvPr/>
        </p:nvSpPr>
        <p:spPr>
          <a:xfrm>
            <a:off x="15807668" y="9141919"/>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4" action="ppaction://hlinksldjump"/>
            <a:extLst>
              <a:ext uri="{FF2B5EF4-FFF2-40B4-BE49-F238E27FC236}">
                <a16:creationId xmlns:a16="http://schemas.microsoft.com/office/drawing/2014/main" id="{760207F1-0D47-EB9A-FEB6-6364A41D1E75}"/>
              </a:ext>
            </a:extLst>
          </p:cNvPr>
          <p:cNvSpPr/>
          <p:nvPr/>
        </p:nvSpPr>
        <p:spPr>
          <a:xfrm>
            <a:off x="16365472" y="8790481"/>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D6E27F49-E68C-EE72-B7D3-CFB69DEE684B}"/>
              </a:ext>
            </a:extLst>
          </p:cNvPr>
          <p:cNvSpPr txBox="1"/>
          <p:nvPr/>
        </p:nvSpPr>
        <p:spPr>
          <a:xfrm>
            <a:off x="14973728" y="914192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5" action="ppaction://hlinksldjump"/>
            <a:extLst>
              <a:ext uri="{FF2B5EF4-FFF2-40B4-BE49-F238E27FC236}">
                <a16:creationId xmlns:a16="http://schemas.microsoft.com/office/drawing/2014/main" id="{19628D29-6F1A-157B-682B-03A1610E5100}"/>
              </a:ext>
            </a:extLst>
          </p:cNvPr>
          <p:cNvSpPr/>
          <p:nvPr/>
        </p:nvSpPr>
        <p:spPr>
          <a:xfrm flipH="1">
            <a:off x="15447668" y="880805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412F8682-0DFE-80D8-0B05-9A63AAC6E534}"/>
              </a:ext>
            </a:extLst>
          </p:cNvPr>
          <p:cNvSpPr/>
          <p:nvPr/>
        </p:nvSpPr>
        <p:spPr>
          <a:xfrm>
            <a:off x="3070986" y="137846"/>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 : </a:t>
            </a:r>
            <a:r>
              <a:rPr lang="es-MX" sz="2000" b="1" dirty="0">
                <a:ln w="0"/>
                <a:latin typeface="Poppins" panose="00000500000000000000" pitchFamily="2" charset="0"/>
                <a:cs typeface="Poppins" panose="00000500000000000000" pitchFamily="2" charset="0"/>
              </a:rPr>
              <a:t>EMPODERAMIENTO FEMENINO DESDE LOS NEGOCIOS VERDES</a:t>
            </a:r>
            <a:endParaRPr lang="es-ES" sz="2000" b="1" dirty="0">
              <a:ln w="0"/>
              <a:latin typeface="Poppins" panose="00000500000000000000" pitchFamily="2" charset="0"/>
              <a:cs typeface="Poppins" panose="00000500000000000000" pitchFamily="2" charset="0"/>
            </a:endParaRPr>
          </a:p>
        </p:txBody>
      </p:sp>
      <p:grpSp>
        <p:nvGrpSpPr>
          <p:cNvPr id="3" name="Grupo 2">
            <a:extLst>
              <a:ext uri="{FF2B5EF4-FFF2-40B4-BE49-F238E27FC236}">
                <a16:creationId xmlns:a16="http://schemas.microsoft.com/office/drawing/2014/main" id="{65226F84-B7D5-0E52-A764-61058A40B801}"/>
              </a:ext>
            </a:extLst>
          </p:cNvPr>
          <p:cNvGrpSpPr/>
          <p:nvPr/>
        </p:nvGrpSpPr>
        <p:grpSpPr>
          <a:xfrm>
            <a:off x="6607243" y="8581722"/>
            <a:ext cx="720000" cy="720000"/>
            <a:chOff x="3177144" y="1346133"/>
            <a:chExt cx="820800" cy="820800"/>
          </a:xfrm>
        </p:grpSpPr>
        <p:sp>
          <p:nvSpPr>
            <p:cNvPr id="9" name="Elipse 8">
              <a:hlinkClick r:id="rId6" action="ppaction://hlinksldjump" tooltip="Recomendaciones"/>
              <a:extLst>
                <a:ext uri="{FF2B5EF4-FFF2-40B4-BE49-F238E27FC236}">
                  <a16:creationId xmlns:a16="http://schemas.microsoft.com/office/drawing/2014/main" id="{EBE4468A-7D7F-0F73-2180-38C5E0AD5D7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 name="Google Shape;13057;p104">
              <a:extLst>
                <a:ext uri="{FF2B5EF4-FFF2-40B4-BE49-F238E27FC236}">
                  <a16:creationId xmlns:a16="http://schemas.microsoft.com/office/drawing/2014/main" id="{F34AC199-36AC-799F-F2CB-244446390C7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1" name="Google Shape;13058;p104">
                <a:extLst>
                  <a:ext uri="{FF2B5EF4-FFF2-40B4-BE49-F238E27FC236}">
                    <a16:creationId xmlns:a16="http://schemas.microsoft.com/office/drawing/2014/main" id="{D1680245-6F5A-C9F8-21BD-FE631D313A5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2" name="Google Shape;13059;p104">
                <a:extLst>
                  <a:ext uri="{FF2B5EF4-FFF2-40B4-BE49-F238E27FC236}">
                    <a16:creationId xmlns:a16="http://schemas.microsoft.com/office/drawing/2014/main" id="{97A49EC5-5FE2-2F17-DE40-E63CB752C2E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3" name="Google Shape;13060;p104">
                <a:extLst>
                  <a:ext uri="{FF2B5EF4-FFF2-40B4-BE49-F238E27FC236}">
                    <a16:creationId xmlns:a16="http://schemas.microsoft.com/office/drawing/2014/main" id="{823EB7C0-69BD-6814-E4C9-21885E5BC86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4" name="Google Shape;13061;p104">
                <a:extLst>
                  <a:ext uri="{FF2B5EF4-FFF2-40B4-BE49-F238E27FC236}">
                    <a16:creationId xmlns:a16="http://schemas.microsoft.com/office/drawing/2014/main" id="{CDF2C1A6-23F8-F110-87F9-1913480BE0E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3062;p104">
                <a:extLst>
                  <a:ext uri="{FF2B5EF4-FFF2-40B4-BE49-F238E27FC236}">
                    <a16:creationId xmlns:a16="http://schemas.microsoft.com/office/drawing/2014/main" id="{8BF35A60-436E-3EC9-8ACE-58BA2D67016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3063;p104">
                <a:extLst>
                  <a:ext uri="{FF2B5EF4-FFF2-40B4-BE49-F238E27FC236}">
                    <a16:creationId xmlns:a16="http://schemas.microsoft.com/office/drawing/2014/main" id="{5355534A-48E0-0EE3-DB00-EE9A876FD41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7" name="Google Shape;13064;p104">
                <a:extLst>
                  <a:ext uri="{FF2B5EF4-FFF2-40B4-BE49-F238E27FC236}">
                    <a16:creationId xmlns:a16="http://schemas.microsoft.com/office/drawing/2014/main" id="{585A4548-9CF0-A102-4CFC-DA854A409E5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65;p104">
                <a:extLst>
                  <a:ext uri="{FF2B5EF4-FFF2-40B4-BE49-F238E27FC236}">
                    <a16:creationId xmlns:a16="http://schemas.microsoft.com/office/drawing/2014/main" id="{A6E6295C-8DA3-0135-CD79-3EE27AB5347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9" name="Google Shape;13066;p104">
                <a:extLst>
                  <a:ext uri="{FF2B5EF4-FFF2-40B4-BE49-F238E27FC236}">
                    <a16:creationId xmlns:a16="http://schemas.microsoft.com/office/drawing/2014/main" id="{147C4FA8-CE60-08E2-C959-A94DDC42C6E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0" name="Google Shape;13067;p104">
                <a:extLst>
                  <a:ext uri="{FF2B5EF4-FFF2-40B4-BE49-F238E27FC236}">
                    <a16:creationId xmlns:a16="http://schemas.microsoft.com/office/drawing/2014/main" id="{CAB1E3B7-1918-8D3D-6ABB-E022C4CE709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1" name="Group 17">
            <a:extLst>
              <a:ext uri="{FF2B5EF4-FFF2-40B4-BE49-F238E27FC236}">
                <a16:creationId xmlns:a16="http://schemas.microsoft.com/office/drawing/2014/main" id="{6E74B410-E02A-8D31-4C13-D89EF2F0C6D8}"/>
              </a:ext>
            </a:extLst>
          </p:cNvPr>
          <p:cNvGrpSpPr/>
          <p:nvPr/>
        </p:nvGrpSpPr>
        <p:grpSpPr>
          <a:xfrm>
            <a:off x="5617928" y="8577078"/>
            <a:ext cx="720000" cy="720000"/>
            <a:chOff x="738225" y="2745837"/>
            <a:chExt cx="861840" cy="861840"/>
          </a:xfrm>
        </p:grpSpPr>
        <p:sp>
          <p:nvSpPr>
            <p:cNvPr id="32" name="Elipse 31">
              <a:extLst>
                <a:ext uri="{FF2B5EF4-FFF2-40B4-BE49-F238E27FC236}">
                  <a16:creationId xmlns:a16="http://schemas.microsoft.com/office/drawing/2014/main" id="{E02C6C28-A282-288A-F402-4758021CB41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3" name="Google Shape;10593;p100">
              <a:extLst>
                <a:ext uri="{FF2B5EF4-FFF2-40B4-BE49-F238E27FC236}">
                  <a16:creationId xmlns:a16="http://schemas.microsoft.com/office/drawing/2014/main" id="{68471242-A473-5654-C4F5-095782086C2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34" name="Google Shape;10594;p100">
                <a:hlinkClick r:id="rId7" action="ppaction://hlinksldjump" tooltip="Bienvenida"/>
                <a:extLst>
                  <a:ext uri="{FF2B5EF4-FFF2-40B4-BE49-F238E27FC236}">
                    <a16:creationId xmlns:a16="http://schemas.microsoft.com/office/drawing/2014/main" id="{A1A0B5CD-8679-AAFA-1DB6-DB619C402FE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5" name="Google Shape;10595;p100">
                <a:extLst>
                  <a:ext uri="{FF2B5EF4-FFF2-40B4-BE49-F238E27FC236}">
                    <a16:creationId xmlns:a16="http://schemas.microsoft.com/office/drawing/2014/main" id="{4C66A541-467B-500B-6CD5-46A8CC9F953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6" name="Grupo 35">
            <a:extLst>
              <a:ext uri="{FF2B5EF4-FFF2-40B4-BE49-F238E27FC236}">
                <a16:creationId xmlns:a16="http://schemas.microsoft.com/office/drawing/2014/main" id="{BA0C69B9-7A71-56FB-1DF3-285A768FF548}"/>
              </a:ext>
            </a:extLst>
          </p:cNvPr>
          <p:cNvGrpSpPr/>
          <p:nvPr/>
        </p:nvGrpSpPr>
        <p:grpSpPr>
          <a:xfrm>
            <a:off x="7525047" y="8589443"/>
            <a:ext cx="720000" cy="720000"/>
            <a:chOff x="6056787" y="1346133"/>
            <a:chExt cx="820800" cy="820800"/>
          </a:xfrm>
        </p:grpSpPr>
        <p:sp>
          <p:nvSpPr>
            <p:cNvPr id="37" name="Elipse 36">
              <a:hlinkClick r:id="rId8" action="ppaction://hlinksldjump" tooltip="Ciclo de vida y nivel de complejidad"/>
              <a:extLst>
                <a:ext uri="{FF2B5EF4-FFF2-40B4-BE49-F238E27FC236}">
                  <a16:creationId xmlns:a16="http://schemas.microsoft.com/office/drawing/2014/main" id="{EC716F81-7A54-A113-BE75-7E3BA611FFB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8" name="Google Shape;9696;p98">
              <a:extLst>
                <a:ext uri="{FF2B5EF4-FFF2-40B4-BE49-F238E27FC236}">
                  <a16:creationId xmlns:a16="http://schemas.microsoft.com/office/drawing/2014/main" id="{EEE6DC8B-70F8-6C18-29DE-36D5B570D44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39" name="Google Shape;9697;p98">
                <a:extLst>
                  <a:ext uri="{FF2B5EF4-FFF2-40B4-BE49-F238E27FC236}">
                    <a16:creationId xmlns:a16="http://schemas.microsoft.com/office/drawing/2014/main" id="{8598B78E-12DA-BCA5-5FD2-6EC71921E69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0" name="Google Shape;9698;p98">
                <a:extLst>
                  <a:ext uri="{FF2B5EF4-FFF2-40B4-BE49-F238E27FC236}">
                    <a16:creationId xmlns:a16="http://schemas.microsoft.com/office/drawing/2014/main" id="{CC01D38A-8643-8743-CFD7-60C940465D2F}"/>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1" name="Google Shape;9699;p98">
                <a:extLst>
                  <a:ext uri="{FF2B5EF4-FFF2-40B4-BE49-F238E27FC236}">
                    <a16:creationId xmlns:a16="http://schemas.microsoft.com/office/drawing/2014/main" id="{F8DC329C-798F-E726-7405-6963FA28400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2" name="Google Shape;9700;p98">
                <a:extLst>
                  <a:ext uri="{FF2B5EF4-FFF2-40B4-BE49-F238E27FC236}">
                    <a16:creationId xmlns:a16="http://schemas.microsoft.com/office/drawing/2014/main" id="{1D29442F-D7B0-06D1-D251-9F00EBF77ED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3" name="Google Shape;9701;p98">
                <a:extLst>
                  <a:ext uri="{FF2B5EF4-FFF2-40B4-BE49-F238E27FC236}">
                    <a16:creationId xmlns:a16="http://schemas.microsoft.com/office/drawing/2014/main" id="{6A0188CC-E9C8-0BC3-4000-0E7AD17A862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4" name="Google Shape;9702;p98">
                <a:hlinkClick r:id="rId8" action="ppaction://hlinksldjump"/>
                <a:extLst>
                  <a:ext uri="{FF2B5EF4-FFF2-40B4-BE49-F238E27FC236}">
                    <a16:creationId xmlns:a16="http://schemas.microsoft.com/office/drawing/2014/main" id="{FF5E5096-E2D7-64BB-88B9-451E0440D25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5" name="Grupo 44">
            <a:extLst>
              <a:ext uri="{FF2B5EF4-FFF2-40B4-BE49-F238E27FC236}">
                <a16:creationId xmlns:a16="http://schemas.microsoft.com/office/drawing/2014/main" id="{26E7584E-A46C-B961-CD74-13E60BB8611B}"/>
              </a:ext>
            </a:extLst>
          </p:cNvPr>
          <p:cNvGrpSpPr/>
          <p:nvPr/>
        </p:nvGrpSpPr>
        <p:grpSpPr>
          <a:xfrm>
            <a:off x="9303368" y="8581722"/>
            <a:ext cx="720000" cy="720000"/>
            <a:chOff x="6950009" y="1346133"/>
            <a:chExt cx="820800" cy="820800"/>
          </a:xfrm>
        </p:grpSpPr>
        <p:sp>
          <p:nvSpPr>
            <p:cNvPr id="46" name="Elipse 45">
              <a:extLst>
                <a:ext uri="{FF2B5EF4-FFF2-40B4-BE49-F238E27FC236}">
                  <a16:creationId xmlns:a16="http://schemas.microsoft.com/office/drawing/2014/main" id="{397A6F47-1388-5651-0C31-A56E3B27AFB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7" name="Google Shape;11123;p100">
              <a:hlinkClick r:id="rId9" action="ppaction://hlinksldjump" tooltip="Énfasis"/>
              <a:extLst>
                <a:ext uri="{FF2B5EF4-FFF2-40B4-BE49-F238E27FC236}">
                  <a16:creationId xmlns:a16="http://schemas.microsoft.com/office/drawing/2014/main" id="{B0038BA4-3076-A625-025B-45CCA7B0716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48" name="Grupo 47">
            <a:extLst>
              <a:ext uri="{FF2B5EF4-FFF2-40B4-BE49-F238E27FC236}">
                <a16:creationId xmlns:a16="http://schemas.microsoft.com/office/drawing/2014/main" id="{8E4ED812-24E8-0EA2-557A-360251077C56}"/>
              </a:ext>
            </a:extLst>
          </p:cNvPr>
          <p:cNvGrpSpPr/>
          <p:nvPr/>
        </p:nvGrpSpPr>
        <p:grpSpPr>
          <a:xfrm>
            <a:off x="10210849" y="8603825"/>
            <a:ext cx="720000" cy="720000"/>
            <a:chOff x="7758040" y="1346133"/>
            <a:chExt cx="820800" cy="820800"/>
          </a:xfrm>
        </p:grpSpPr>
        <p:sp>
          <p:nvSpPr>
            <p:cNvPr id="49" name="Elipse 48">
              <a:extLst>
                <a:ext uri="{FF2B5EF4-FFF2-40B4-BE49-F238E27FC236}">
                  <a16:creationId xmlns:a16="http://schemas.microsoft.com/office/drawing/2014/main" id="{B4AFF9B6-D3A4-5037-E594-4BEDB0364FE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50" name="Google Shape;11363;p101">
              <a:extLst>
                <a:ext uri="{FF2B5EF4-FFF2-40B4-BE49-F238E27FC236}">
                  <a16:creationId xmlns:a16="http://schemas.microsoft.com/office/drawing/2014/main" id="{5F329A99-3466-F9AE-DDB9-4FC3213BB03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51" name="Google Shape;11364;p101">
                <a:extLst>
                  <a:ext uri="{FF2B5EF4-FFF2-40B4-BE49-F238E27FC236}">
                    <a16:creationId xmlns:a16="http://schemas.microsoft.com/office/drawing/2014/main" id="{BA0B6D77-96F1-B467-B6B7-2468600EBB4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3" name="Google Shape;11365;p101">
                <a:extLst>
                  <a:ext uri="{FF2B5EF4-FFF2-40B4-BE49-F238E27FC236}">
                    <a16:creationId xmlns:a16="http://schemas.microsoft.com/office/drawing/2014/main" id="{A8CB59A0-0E9B-79FE-A9FC-F7BA8F007C6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4" name="Google Shape;11366;p101">
                <a:extLst>
                  <a:ext uri="{FF2B5EF4-FFF2-40B4-BE49-F238E27FC236}">
                    <a16:creationId xmlns:a16="http://schemas.microsoft.com/office/drawing/2014/main" id="{3A9CFEDD-4A27-A8D5-A2B9-2E34DE4690F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5" name="Google Shape;11367;p101">
                <a:hlinkClick r:id="rId10" action="ppaction://hlinksldjump" tooltip="Enfoques de trabajo"/>
                <a:extLst>
                  <a:ext uri="{FF2B5EF4-FFF2-40B4-BE49-F238E27FC236}">
                    <a16:creationId xmlns:a16="http://schemas.microsoft.com/office/drawing/2014/main" id="{F3F8DA6F-FD4C-E64A-9E15-D0B2AE9D044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6" name="Google Shape;11368;p101">
                <a:extLst>
                  <a:ext uri="{FF2B5EF4-FFF2-40B4-BE49-F238E27FC236}">
                    <a16:creationId xmlns:a16="http://schemas.microsoft.com/office/drawing/2014/main" id="{58BB3381-032A-A927-4346-458147D044E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7" name="Google Shape;11369;p101">
                <a:extLst>
                  <a:ext uri="{FF2B5EF4-FFF2-40B4-BE49-F238E27FC236}">
                    <a16:creationId xmlns:a16="http://schemas.microsoft.com/office/drawing/2014/main" id="{23D3569C-3664-E421-E364-A8E8D393ED8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8" name="Grupo 57">
            <a:extLst>
              <a:ext uri="{FF2B5EF4-FFF2-40B4-BE49-F238E27FC236}">
                <a16:creationId xmlns:a16="http://schemas.microsoft.com/office/drawing/2014/main" id="{E02B32E2-467C-18E6-E7A4-71589AD4CC0D}"/>
              </a:ext>
            </a:extLst>
          </p:cNvPr>
          <p:cNvGrpSpPr/>
          <p:nvPr/>
        </p:nvGrpSpPr>
        <p:grpSpPr>
          <a:xfrm>
            <a:off x="8385936" y="8603825"/>
            <a:ext cx="720000" cy="720000"/>
            <a:chOff x="-1026884" y="3852288"/>
            <a:chExt cx="861840" cy="861840"/>
          </a:xfrm>
        </p:grpSpPr>
        <p:sp>
          <p:nvSpPr>
            <p:cNvPr id="59" name="Elipse 58">
              <a:extLst>
                <a:ext uri="{FF2B5EF4-FFF2-40B4-BE49-F238E27FC236}">
                  <a16:creationId xmlns:a16="http://schemas.microsoft.com/office/drawing/2014/main" id="{B9CEEA2F-8E88-CF1B-CE34-714B9923C1C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60" name="Google Shape;11648;p101">
              <a:hlinkClick r:id="rId11" action="ppaction://hlinksldjump" tooltip="Categorías"/>
              <a:extLst>
                <a:ext uri="{FF2B5EF4-FFF2-40B4-BE49-F238E27FC236}">
                  <a16:creationId xmlns:a16="http://schemas.microsoft.com/office/drawing/2014/main" id="{5DDBD7AA-286A-DEC5-10CC-48AD7B6CA08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5429109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B636A087-5554-D9F2-66D9-764DC717ECF3}"/>
              </a:ext>
            </a:extLst>
          </p:cNvPr>
          <p:cNvGraphicFramePr>
            <a:graphicFrameLocks noGrp="1"/>
          </p:cNvGraphicFramePr>
          <p:nvPr>
            <p:extLst>
              <p:ext uri="{D42A27DB-BD31-4B8C-83A1-F6EECF244321}">
                <p14:modId xmlns:p14="http://schemas.microsoft.com/office/powerpoint/2010/main" val="1008645406"/>
              </p:ext>
            </p:extLst>
          </p:nvPr>
        </p:nvGraphicFramePr>
        <p:xfrm>
          <a:off x="1978645" y="1132355"/>
          <a:ext cx="13474800" cy="5017694"/>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8286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199342">
                <a:tc>
                  <a:txBody>
                    <a:bodyPr/>
                    <a:lstStyle/>
                    <a:p>
                      <a:pPr marL="285750" lvl="0" indent="-2857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Asegúrate de descargar la carpeta de anexos antes de desarrollar la actividad.</a:t>
                      </a:r>
                    </a:p>
                    <a:p>
                      <a:pPr marL="285750" lvl="0" indent="-2857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Esta actividad podría ampliarse en caso de tener capital semilla, de tal manera que las ideas creadas a lo largo de taller como estrategias de emprendimiento puedan ponerse en marcha en una segunda fase. También se pueden implementar actividades de cohesión grupal o para enfocar la atención de la comunidad y activar la concentración al inicio de cada día de taller. Se sugieren actividades de agilidad mental que faciliten y fomenten la concentración, la capacidad de retener información por un periodo de tiempo más largo, la disminución del estrés y el fortalecimiento de la creatividad, la memoria y la habilidad para resolver problemas.</a:t>
                      </a:r>
                    </a:p>
                    <a:p>
                      <a:pPr marL="285750" lvl="0" indent="-2857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Busca apoyo de profesionales de Corporaciones Autónomas Regionales que estén a cargo de negocios verdes.</a:t>
                      </a:r>
                    </a:p>
                  </a:txBody>
                  <a:tcPr>
                    <a:solidFill>
                      <a:schemeClr val="bg1"/>
                    </a:solidFill>
                  </a:tcPr>
                </a:tc>
                <a:extLst>
                  <a:ext uri="{0D108BD9-81ED-4DB2-BD59-A6C34878D82A}">
                    <a16:rowId xmlns:a16="http://schemas.microsoft.com/office/drawing/2014/main" val="506357801"/>
                  </a:ext>
                </a:extLst>
              </a:tr>
              <a:tr h="38286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005266">
                <a:tc>
                  <a:txBody>
                    <a:bodyPr/>
                    <a:lstStyle/>
                    <a:p>
                      <a:pPr marL="0" marR="0" lvl="0"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Responda las siguientes preguntas haciendo uso de una escala de 1 a 5, en donde 1 es deficiente, 2 es aceptable, 3 es regular, 4 bueno y 5 excelente.</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Wingdings" panose="05000000000000000000" pitchFamily="2" charset="2"/>
                        <a:buChar char="§"/>
                      </a:pPr>
                      <a:r>
                        <a:rPr lang="es-MX" sz="1500" b="0" i="0" u="none" strike="noStrike" kern="1200" noProof="0" dirty="0">
                          <a:solidFill>
                            <a:schemeClr val="tx1"/>
                          </a:solidFill>
                          <a:latin typeface="Work Sans" pitchFamily="2" charset="0"/>
                        </a:rPr>
                        <a:t>Las indicaciones de la actividad fueron claras y permitieron lograr los objetivos descritos</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Wingdings" panose="05000000000000000000" pitchFamily="2" charset="2"/>
                        <a:buChar char="§"/>
                      </a:pPr>
                      <a:r>
                        <a:rPr lang="es-MX" sz="1500" b="0" i="0" u="none" strike="noStrike" kern="1200" noProof="0" dirty="0">
                          <a:solidFill>
                            <a:schemeClr val="tx1"/>
                          </a:solidFill>
                          <a:latin typeface="Work Sans" pitchFamily="2" charset="0"/>
                        </a:rPr>
                        <a:t>Las mujeres participantes comprenden lo que es un negocio verde</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Wingdings" panose="05000000000000000000" pitchFamily="2" charset="2"/>
                        <a:buChar char="§"/>
                      </a:pPr>
                      <a:r>
                        <a:rPr lang="es-MX" sz="1500" b="0" i="0" u="none" strike="noStrike" kern="1200" noProof="0" dirty="0">
                          <a:solidFill>
                            <a:schemeClr val="tx1"/>
                          </a:solidFill>
                          <a:latin typeface="Work Sans" pitchFamily="2" charset="0"/>
                        </a:rPr>
                        <a:t>Las mujeres participantes reconocen lo que implica un negocio con perspectiva de género</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Wingdings" panose="05000000000000000000" pitchFamily="2" charset="2"/>
                        <a:buChar char="§"/>
                      </a:pPr>
                      <a:r>
                        <a:rPr lang="es-MX" sz="1500" b="0" i="0" u="none" strike="noStrike" kern="1200" noProof="0" dirty="0">
                          <a:solidFill>
                            <a:schemeClr val="tx1"/>
                          </a:solidFill>
                          <a:latin typeface="Work Sans" pitchFamily="2" charset="0"/>
                        </a:rPr>
                        <a:t>Las mujeres participantes generaron ideas de negocios verdes con perspectiva de género</a:t>
                      </a:r>
                    </a:p>
                    <a:p>
                      <a:pPr marL="0" marR="0" lvl="0" indent="0" algn="just">
                        <a:lnSpc>
                          <a:spcPct val="100000"/>
                        </a:lnSpc>
                        <a:spcBef>
                          <a:spcPts val="0"/>
                        </a:spcBef>
                        <a:spcAft>
                          <a:spcPts val="0"/>
                        </a:spcAft>
                        <a:buNone/>
                      </a:pPr>
                      <a:endParaRPr lang="es-MX" sz="1500" b="0" i="0" u="none" strike="noStrike" kern="1200"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Responda las siguientes preguntas con </a:t>
                      </a:r>
                      <a:r>
                        <a:rPr lang="es-MX" sz="1500" b="1" i="0" u="none" strike="noStrike" kern="1200" noProof="0" dirty="0">
                          <a:solidFill>
                            <a:schemeClr val="tx1"/>
                          </a:solidFill>
                          <a:latin typeface="Work Sans" pitchFamily="2" charset="0"/>
                        </a:rPr>
                        <a:t>sí </a:t>
                      </a:r>
                      <a:r>
                        <a:rPr lang="es-MX" sz="1500" b="0" i="0" u="none" strike="noStrike" kern="1200" noProof="0" dirty="0">
                          <a:solidFill>
                            <a:schemeClr val="tx1"/>
                          </a:solidFill>
                          <a:latin typeface="Work Sans" pitchFamily="2" charset="0"/>
                        </a:rPr>
                        <a:t>o </a:t>
                      </a:r>
                      <a:r>
                        <a:rPr lang="es-MX" sz="1500" b="1" i="0" u="none" strike="noStrike" kern="1200" noProof="0" dirty="0">
                          <a:solidFill>
                            <a:schemeClr val="tx1"/>
                          </a:solidFill>
                          <a:latin typeface="Work Sans" pitchFamily="2" charset="0"/>
                        </a:rPr>
                        <a:t>no</a:t>
                      </a:r>
                      <a:r>
                        <a:rPr lang="es-MX" sz="1500" b="0" i="0" u="none" strike="noStrike" kern="1200" noProof="0" dirty="0">
                          <a:solidFill>
                            <a:schemeClr val="tx1"/>
                          </a:solidFill>
                          <a:latin typeface="Work Sans" pitchFamily="2" charset="0"/>
                        </a:rPr>
                        <a:t>:</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La mayoría de mujeres que empezaron la formación en negocios verdes con perspectiva de género culminó los talleres</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La persona que dictó el taller logró un buen dominio del tema a partir de las referencias otorgadas en esta herramienta</a:t>
                      </a:r>
                    </a:p>
                    <a:p>
                      <a:pPr marL="171450" marR="0" lvl="0" indent="-171450" algn="just">
                        <a:lnSpc>
                          <a:spcPct val="100000"/>
                        </a:lnSpc>
                        <a:spcBef>
                          <a:spcPts val="0"/>
                        </a:spcBef>
                        <a:spcAft>
                          <a:spcPts val="0"/>
                        </a:spcAft>
                        <a:buFont typeface="Arial" panose="020B0604020202020204" pitchFamily="34" charset="0"/>
                        <a:buChar char="•"/>
                      </a:pPr>
                      <a:endParaRPr lang="es-CO" sz="1200" dirty="0"/>
                    </a:p>
                  </a:txBody>
                  <a:tcPr>
                    <a:solidFill>
                      <a:schemeClr val="bg1"/>
                    </a:solidFill>
                  </a:tcPr>
                </a:tc>
                <a:extLst>
                  <a:ext uri="{0D108BD9-81ED-4DB2-BD59-A6C34878D82A}">
                    <a16:rowId xmlns:a16="http://schemas.microsoft.com/office/drawing/2014/main" val="260660778"/>
                  </a:ext>
                </a:extLst>
              </a:tr>
            </a:tbl>
          </a:graphicData>
        </a:graphic>
      </p:graphicFrame>
      <p:sp>
        <p:nvSpPr>
          <p:cNvPr id="5" name="CuadroTexto 4">
            <a:extLst>
              <a:ext uri="{FF2B5EF4-FFF2-40B4-BE49-F238E27FC236}">
                <a16:creationId xmlns:a16="http://schemas.microsoft.com/office/drawing/2014/main" id="{1D128D06-6334-1A86-C905-8550855CC518}"/>
              </a:ext>
            </a:extLst>
          </p:cNvPr>
          <p:cNvSpPr txBox="1"/>
          <p:nvPr/>
        </p:nvSpPr>
        <p:spPr>
          <a:xfrm>
            <a:off x="15849600" y="914192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3" action="ppaction://hlinksldjump"/>
            <a:extLst>
              <a:ext uri="{FF2B5EF4-FFF2-40B4-BE49-F238E27FC236}">
                <a16:creationId xmlns:a16="http://schemas.microsoft.com/office/drawing/2014/main" id="{D150AC9D-4419-BE8D-F38A-75904A02FEC5}"/>
              </a:ext>
            </a:extLst>
          </p:cNvPr>
          <p:cNvSpPr/>
          <p:nvPr/>
        </p:nvSpPr>
        <p:spPr>
          <a:xfrm flipH="1">
            <a:off x="16365472" y="878192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423EF6EA-71BA-1D7A-0301-0A1F7DFC057E}"/>
              </a:ext>
            </a:extLst>
          </p:cNvPr>
          <p:cNvSpPr/>
          <p:nvPr/>
        </p:nvSpPr>
        <p:spPr>
          <a:xfrm>
            <a:off x="2931590" y="249825"/>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 : </a:t>
            </a:r>
            <a:r>
              <a:rPr lang="es-MX" sz="2000" b="1" dirty="0">
                <a:ln w="0"/>
                <a:latin typeface="Poppins" panose="00000500000000000000" pitchFamily="2" charset="0"/>
                <a:cs typeface="Poppins" panose="00000500000000000000" pitchFamily="2" charset="0"/>
              </a:rPr>
              <a:t>EMPODERAMIENTO FEMENINO DESDE LOS NEGOCIOS VERDES</a:t>
            </a:r>
            <a:endParaRPr lang="es-ES" sz="2000" b="1" dirty="0">
              <a:ln w="0"/>
              <a:latin typeface="Poppins" panose="00000500000000000000" pitchFamily="2" charset="0"/>
              <a:cs typeface="Poppins" panose="00000500000000000000" pitchFamily="2" charset="0"/>
            </a:endParaRPr>
          </a:p>
        </p:txBody>
      </p:sp>
      <p:grpSp>
        <p:nvGrpSpPr>
          <p:cNvPr id="3" name="Grupo 2">
            <a:extLst>
              <a:ext uri="{FF2B5EF4-FFF2-40B4-BE49-F238E27FC236}">
                <a16:creationId xmlns:a16="http://schemas.microsoft.com/office/drawing/2014/main" id="{26F7F13F-79C3-9503-4A72-A9F934D256DA}"/>
              </a:ext>
            </a:extLst>
          </p:cNvPr>
          <p:cNvGrpSpPr/>
          <p:nvPr/>
        </p:nvGrpSpPr>
        <p:grpSpPr>
          <a:xfrm>
            <a:off x="6607243" y="8581722"/>
            <a:ext cx="720000" cy="720000"/>
            <a:chOff x="3177144" y="1346133"/>
            <a:chExt cx="820800" cy="820800"/>
          </a:xfrm>
        </p:grpSpPr>
        <p:sp>
          <p:nvSpPr>
            <p:cNvPr id="7" name="Elipse 6">
              <a:hlinkClick r:id="rId4" action="ppaction://hlinksldjump" tooltip="Recomendaciones"/>
              <a:extLst>
                <a:ext uri="{FF2B5EF4-FFF2-40B4-BE49-F238E27FC236}">
                  <a16:creationId xmlns:a16="http://schemas.microsoft.com/office/drawing/2014/main" id="{12DF11DE-D88B-5BD1-A194-E738491B67D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 name="Google Shape;13057;p104">
              <a:extLst>
                <a:ext uri="{FF2B5EF4-FFF2-40B4-BE49-F238E27FC236}">
                  <a16:creationId xmlns:a16="http://schemas.microsoft.com/office/drawing/2014/main" id="{7A9750B3-1482-99C4-6001-CA9428178BA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 name="Google Shape;13058;p104">
                <a:extLst>
                  <a:ext uri="{FF2B5EF4-FFF2-40B4-BE49-F238E27FC236}">
                    <a16:creationId xmlns:a16="http://schemas.microsoft.com/office/drawing/2014/main" id="{005CC4BD-96F4-99E1-11C3-D06727B7CF2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 name="Google Shape;13059;p104">
                <a:extLst>
                  <a:ext uri="{FF2B5EF4-FFF2-40B4-BE49-F238E27FC236}">
                    <a16:creationId xmlns:a16="http://schemas.microsoft.com/office/drawing/2014/main" id="{94758F78-9308-4112-732A-614F2ABED4B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 name="Google Shape;13060;p104">
                <a:extLst>
                  <a:ext uri="{FF2B5EF4-FFF2-40B4-BE49-F238E27FC236}">
                    <a16:creationId xmlns:a16="http://schemas.microsoft.com/office/drawing/2014/main" id="{E9CDB5EB-D26C-C77A-8CC1-52B3A4B0B77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2" name="Google Shape;13061;p104">
                <a:extLst>
                  <a:ext uri="{FF2B5EF4-FFF2-40B4-BE49-F238E27FC236}">
                    <a16:creationId xmlns:a16="http://schemas.microsoft.com/office/drawing/2014/main" id="{C8A1B625-8278-F207-E161-8AFEB7DD802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3" name="Google Shape;13062;p104">
                <a:extLst>
                  <a:ext uri="{FF2B5EF4-FFF2-40B4-BE49-F238E27FC236}">
                    <a16:creationId xmlns:a16="http://schemas.microsoft.com/office/drawing/2014/main" id="{50CA5B42-16A4-FF12-8C7C-49B20D3EF96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4" name="Google Shape;13063;p104">
                <a:extLst>
                  <a:ext uri="{FF2B5EF4-FFF2-40B4-BE49-F238E27FC236}">
                    <a16:creationId xmlns:a16="http://schemas.microsoft.com/office/drawing/2014/main" id="{DD0C48EE-A1E0-AA90-CD0E-B662D71A495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3064;p104">
                <a:extLst>
                  <a:ext uri="{FF2B5EF4-FFF2-40B4-BE49-F238E27FC236}">
                    <a16:creationId xmlns:a16="http://schemas.microsoft.com/office/drawing/2014/main" id="{3B0F6946-2460-3B53-9BEA-638E92CD24D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3065;p104">
                <a:extLst>
                  <a:ext uri="{FF2B5EF4-FFF2-40B4-BE49-F238E27FC236}">
                    <a16:creationId xmlns:a16="http://schemas.microsoft.com/office/drawing/2014/main" id="{8298444C-C278-B9B5-878C-DF3CCC82048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7" name="Google Shape;13066;p104">
                <a:extLst>
                  <a:ext uri="{FF2B5EF4-FFF2-40B4-BE49-F238E27FC236}">
                    <a16:creationId xmlns:a16="http://schemas.microsoft.com/office/drawing/2014/main" id="{71461C4C-A1AF-C5EC-7EB8-DDA350E1FB1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67;p104">
                <a:extLst>
                  <a:ext uri="{FF2B5EF4-FFF2-40B4-BE49-F238E27FC236}">
                    <a16:creationId xmlns:a16="http://schemas.microsoft.com/office/drawing/2014/main" id="{DC92A1E4-80F7-B44A-9E72-DEFDAD8925E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29" name="Group 17">
            <a:extLst>
              <a:ext uri="{FF2B5EF4-FFF2-40B4-BE49-F238E27FC236}">
                <a16:creationId xmlns:a16="http://schemas.microsoft.com/office/drawing/2014/main" id="{8E8ADBF9-4AD4-4705-4C48-C0B97C7DCFE3}"/>
              </a:ext>
            </a:extLst>
          </p:cNvPr>
          <p:cNvGrpSpPr/>
          <p:nvPr/>
        </p:nvGrpSpPr>
        <p:grpSpPr>
          <a:xfrm>
            <a:off x="5617928" y="8577078"/>
            <a:ext cx="720000" cy="720000"/>
            <a:chOff x="738225" y="2745837"/>
            <a:chExt cx="861840" cy="861840"/>
          </a:xfrm>
        </p:grpSpPr>
        <p:sp>
          <p:nvSpPr>
            <p:cNvPr id="30" name="Elipse 29">
              <a:extLst>
                <a:ext uri="{FF2B5EF4-FFF2-40B4-BE49-F238E27FC236}">
                  <a16:creationId xmlns:a16="http://schemas.microsoft.com/office/drawing/2014/main" id="{F960C297-900D-7EA9-C03F-1893E5BBE03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1" name="Google Shape;10593;p100">
              <a:extLst>
                <a:ext uri="{FF2B5EF4-FFF2-40B4-BE49-F238E27FC236}">
                  <a16:creationId xmlns:a16="http://schemas.microsoft.com/office/drawing/2014/main" id="{516294DE-E50D-B06C-1201-AFC7AF2353C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32" name="Google Shape;10594;p100">
                <a:hlinkClick r:id="rId5" action="ppaction://hlinksldjump" tooltip="Bienvenida"/>
                <a:extLst>
                  <a:ext uri="{FF2B5EF4-FFF2-40B4-BE49-F238E27FC236}">
                    <a16:creationId xmlns:a16="http://schemas.microsoft.com/office/drawing/2014/main" id="{D6FC5019-A526-C670-12C2-340991CE2B2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3" name="Google Shape;10595;p100">
                <a:extLst>
                  <a:ext uri="{FF2B5EF4-FFF2-40B4-BE49-F238E27FC236}">
                    <a16:creationId xmlns:a16="http://schemas.microsoft.com/office/drawing/2014/main" id="{60B6C558-3C49-014F-84A3-C493BC59FE1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4" name="Grupo 33">
            <a:extLst>
              <a:ext uri="{FF2B5EF4-FFF2-40B4-BE49-F238E27FC236}">
                <a16:creationId xmlns:a16="http://schemas.microsoft.com/office/drawing/2014/main" id="{2CCDE67A-94DC-237D-6AE5-0AF8A6B1B854}"/>
              </a:ext>
            </a:extLst>
          </p:cNvPr>
          <p:cNvGrpSpPr/>
          <p:nvPr/>
        </p:nvGrpSpPr>
        <p:grpSpPr>
          <a:xfrm>
            <a:off x="7525047" y="8589443"/>
            <a:ext cx="720000" cy="720000"/>
            <a:chOff x="6056787" y="1346133"/>
            <a:chExt cx="820800" cy="820800"/>
          </a:xfrm>
        </p:grpSpPr>
        <p:sp>
          <p:nvSpPr>
            <p:cNvPr id="35" name="Elipse 34">
              <a:hlinkClick r:id="rId6" action="ppaction://hlinksldjump" tooltip="Ciclo de vida y nivel de complejidad"/>
              <a:extLst>
                <a:ext uri="{FF2B5EF4-FFF2-40B4-BE49-F238E27FC236}">
                  <a16:creationId xmlns:a16="http://schemas.microsoft.com/office/drawing/2014/main" id="{A159BBB9-A985-3EAA-7ABF-074D5E8A721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6" name="Google Shape;9696;p98">
              <a:extLst>
                <a:ext uri="{FF2B5EF4-FFF2-40B4-BE49-F238E27FC236}">
                  <a16:creationId xmlns:a16="http://schemas.microsoft.com/office/drawing/2014/main" id="{731723BC-91EC-8A0D-6589-31220A15519C}"/>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37" name="Google Shape;9697;p98">
                <a:extLst>
                  <a:ext uri="{FF2B5EF4-FFF2-40B4-BE49-F238E27FC236}">
                    <a16:creationId xmlns:a16="http://schemas.microsoft.com/office/drawing/2014/main" id="{39D59F8A-D769-79EB-6384-33046DBE8DA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8" name="Google Shape;9698;p98">
                <a:extLst>
                  <a:ext uri="{FF2B5EF4-FFF2-40B4-BE49-F238E27FC236}">
                    <a16:creationId xmlns:a16="http://schemas.microsoft.com/office/drawing/2014/main" id="{236720C8-016B-F84C-7BF9-D2DD264827D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9" name="Google Shape;9699;p98">
                <a:extLst>
                  <a:ext uri="{FF2B5EF4-FFF2-40B4-BE49-F238E27FC236}">
                    <a16:creationId xmlns:a16="http://schemas.microsoft.com/office/drawing/2014/main" id="{3F87CBC7-5A8E-471C-53AE-9AC01541991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0" name="Google Shape;9700;p98">
                <a:extLst>
                  <a:ext uri="{FF2B5EF4-FFF2-40B4-BE49-F238E27FC236}">
                    <a16:creationId xmlns:a16="http://schemas.microsoft.com/office/drawing/2014/main" id="{852D9A63-CCCE-4D99-87AE-566C96AD949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1" name="Google Shape;9701;p98">
                <a:extLst>
                  <a:ext uri="{FF2B5EF4-FFF2-40B4-BE49-F238E27FC236}">
                    <a16:creationId xmlns:a16="http://schemas.microsoft.com/office/drawing/2014/main" id="{2A44F110-ED25-9105-DBF0-F2D3CFCF9BF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2" name="Google Shape;9702;p98">
                <a:hlinkClick r:id="rId6" action="ppaction://hlinksldjump"/>
                <a:extLst>
                  <a:ext uri="{FF2B5EF4-FFF2-40B4-BE49-F238E27FC236}">
                    <a16:creationId xmlns:a16="http://schemas.microsoft.com/office/drawing/2014/main" id="{8D1FB6F8-B3D5-0807-53B1-A09958B1F89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3" name="Grupo 42">
            <a:extLst>
              <a:ext uri="{FF2B5EF4-FFF2-40B4-BE49-F238E27FC236}">
                <a16:creationId xmlns:a16="http://schemas.microsoft.com/office/drawing/2014/main" id="{C8F7A278-3CCC-7D6B-6F5D-D1BB40496548}"/>
              </a:ext>
            </a:extLst>
          </p:cNvPr>
          <p:cNvGrpSpPr/>
          <p:nvPr/>
        </p:nvGrpSpPr>
        <p:grpSpPr>
          <a:xfrm>
            <a:off x="9303368" y="8581722"/>
            <a:ext cx="720000" cy="720000"/>
            <a:chOff x="6950009" y="1346133"/>
            <a:chExt cx="820800" cy="820800"/>
          </a:xfrm>
        </p:grpSpPr>
        <p:sp>
          <p:nvSpPr>
            <p:cNvPr id="44" name="Elipse 43">
              <a:extLst>
                <a:ext uri="{FF2B5EF4-FFF2-40B4-BE49-F238E27FC236}">
                  <a16:creationId xmlns:a16="http://schemas.microsoft.com/office/drawing/2014/main" id="{1E7F0245-0DBD-C5BA-E17A-5C0439454F2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5" name="Google Shape;11123;p100">
              <a:hlinkClick r:id="rId7" action="ppaction://hlinksldjump" tooltip="Énfasis"/>
              <a:extLst>
                <a:ext uri="{FF2B5EF4-FFF2-40B4-BE49-F238E27FC236}">
                  <a16:creationId xmlns:a16="http://schemas.microsoft.com/office/drawing/2014/main" id="{6B5FEAFC-0BD5-6CE1-D185-0DCCD5DB0F6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46" name="Grupo 45">
            <a:extLst>
              <a:ext uri="{FF2B5EF4-FFF2-40B4-BE49-F238E27FC236}">
                <a16:creationId xmlns:a16="http://schemas.microsoft.com/office/drawing/2014/main" id="{9BA14E05-0649-4510-A351-F081121D2708}"/>
              </a:ext>
            </a:extLst>
          </p:cNvPr>
          <p:cNvGrpSpPr/>
          <p:nvPr/>
        </p:nvGrpSpPr>
        <p:grpSpPr>
          <a:xfrm>
            <a:off x="10210849" y="8603825"/>
            <a:ext cx="720000" cy="720000"/>
            <a:chOff x="7758040" y="1346133"/>
            <a:chExt cx="820800" cy="820800"/>
          </a:xfrm>
        </p:grpSpPr>
        <p:sp>
          <p:nvSpPr>
            <p:cNvPr id="47" name="Elipse 46">
              <a:extLst>
                <a:ext uri="{FF2B5EF4-FFF2-40B4-BE49-F238E27FC236}">
                  <a16:creationId xmlns:a16="http://schemas.microsoft.com/office/drawing/2014/main" id="{8AC55BC2-C11C-2038-AC26-D5788BDFBC2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48" name="Google Shape;11363;p101">
              <a:extLst>
                <a:ext uri="{FF2B5EF4-FFF2-40B4-BE49-F238E27FC236}">
                  <a16:creationId xmlns:a16="http://schemas.microsoft.com/office/drawing/2014/main" id="{4062D252-1CB9-ACCA-DC67-AF4E3E991F6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49" name="Google Shape;11364;p101">
                <a:extLst>
                  <a:ext uri="{FF2B5EF4-FFF2-40B4-BE49-F238E27FC236}">
                    <a16:creationId xmlns:a16="http://schemas.microsoft.com/office/drawing/2014/main" id="{B5319DCE-2B3F-A876-1AF1-C8D6484C0DE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0" name="Google Shape;11365;p101">
                <a:extLst>
                  <a:ext uri="{FF2B5EF4-FFF2-40B4-BE49-F238E27FC236}">
                    <a16:creationId xmlns:a16="http://schemas.microsoft.com/office/drawing/2014/main" id="{740F35C2-7559-6359-2571-5DB2F4EC320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1" name="Google Shape;11366;p101">
                <a:extLst>
                  <a:ext uri="{FF2B5EF4-FFF2-40B4-BE49-F238E27FC236}">
                    <a16:creationId xmlns:a16="http://schemas.microsoft.com/office/drawing/2014/main" id="{F5FC5A76-4713-BAAA-7D34-8723808CCED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1367;p101">
                <a:hlinkClick r:id="rId8" action="ppaction://hlinksldjump" tooltip="Enfoques de trabajo"/>
                <a:extLst>
                  <a:ext uri="{FF2B5EF4-FFF2-40B4-BE49-F238E27FC236}">
                    <a16:creationId xmlns:a16="http://schemas.microsoft.com/office/drawing/2014/main" id="{CDDEC8EE-7548-6994-745F-8741ACB2634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3" name="Google Shape;11368;p101">
                <a:extLst>
                  <a:ext uri="{FF2B5EF4-FFF2-40B4-BE49-F238E27FC236}">
                    <a16:creationId xmlns:a16="http://schemas.microsoft.com/office/drawing/2014/main" id="{843185BD-2C41-E6B0-78E0-C891231138A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4" name="Google Shape;11369;p101">
                <a:extLst>
                  <a:ext uri="{FF2B5EF4-FFF2-40B4-BE49-F238E27FC236}">
                    <a16:creationId xmlns:a16="http://schemas.microsoft.com/office/drawing/2014/main" id="{167D04C0-D029-6437-52C4-F98944210F5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5" name="Grupo 54">
            <a:extLst>
              <a:ext uri="{FF2B5EF4-FFF2-40B4-BE49-F238E27FC236}">
                <a16:creationId xmlns:a16="http://schemas.microsoft.com/office/drawing/2014/main" id="{CBD2963D-94A3-FC9D-FF2F-CA12E429343A}"/>
              </a:ext>
            </a:extLst>
          </p:cNvPr>
          <p:cNvGrpSpPr/>
          <p:nvPr/>
        </p:nvGrpSpPr>
        <p:grpSpPr>
          <a:xfrm>
            <a:off x="8385936" y="8603825"/>
            <a:ext cx="720000" cy="720000"/>
            <a:chOff x="-1026884" y="3852288"/>
            <a:chExt cx="861840" cy="861840"/>
          </a:xfrm>
        </p:grpSpPr>
        <p:sp>
          <p:nvSpPr>
            <p:cNvPr id="56" name="Elipse 55">
              <a:extLst>
                <a:ext uri="{FF2B5EF4-FFF2-40B4-BE49-F238E27FC236}">
                  <a16:creationId xmlns:a16="http://schemas.microsoft.com/office/drawing/2014/main" id="{BE005EEA-8193-1A2C-07A3-2927A64F69F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57" name="Google Shape;11648;p101">
              <a:hlinkClick r:id="rId9" action="ppaction://hlinksldjump" tooltip="Categorías"/>
              <a:extLst>
                <a:ext uri="{FF2B5EF4-FFF2-40B4-BE49-F238E27FC236}">
                  <a16:creationId xmlns:a16="http://schemas.microsoft.com/office/drawing/2014/main" id="{C0303E30-016F-3535-A647-9898AE6C285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714614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1652461" y="127868"/>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 : </a:t>
            </a:r>
            <a:r>
              <a:rPr lang="es-MX" sz="2000" b="1" dirty="0">
                <a:ln w="0"/>
                <a:latin typeface="Poppins" panose="00000500000000000000" pitchFamily="2" charset="0"/>
                <a:cs typeface="Poppins" panose="00000500000000000000" pitchFamily="2" charset="0"/>
              </a:rPr>
              <a:t>PROTECTORES DE LA SEGURIDAD VIAL</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FDB62BCA-EA10-FB50-779F-12C4E3631982}"/>
              </a:ext>
            </a:extLst>
          </p:cNvPr>
          <p:cNvGraphicFramePr>
            <a:graphicFrameLocks noGrp="1"/>
          </p:cNvGraphicFramePr>
          <p:nvPr>
            <p:extLst>
              <p:ext uri="{D42A27DB-BD31-4B8C-83A1-F6EECF244321}">
                <p14:modId xmlns:p14="http://schemas.microsoft.com/office/powerpoint/2010/main" val="3808845028"/>
              </p:ext>
            </p:extLst>
          </p:nvPr>
        </p:nvGraphicFramePr>
        <p:xfrm>
          <a:off x="1585220" y="821838"/>
          <a:ext cx="13474802" cy="7814850"/>
        </p:xfrm>
        <a:graphic>
          <a:graphicData uri="http://schemas.openxmlformats.org/drawingml/2006/table">
            <a:tbl>
              <a:tblPr firstRow="1" bandRow="1">
                <a:tableStyleId>{5C22544A-7EE6-4342-B048-85BDC9FD1C3A}</a:tableStyleId>
              </a:tblPr>
              <a:tblGrid>
                <a:gridCol w="1760509">
                  <a:extLst>
                    <a:ext uri="{9D8B030D-6E8A-4147-A177-3AD203B41FA5}">
                      <a16:colId xmlns:a16="http://schemas.microsoft.com/office/drawing/2014/main" val="16991383"/>
                    </a:ext>
                  </a:extLst>
                </a:gridCol>
                <a:gridCol w="256926">
                  <a:extLst>
                    <a:ext uri="{9D8B030D-6E8A-4147-A177-3AD203B41FA5}">
                      <a16:colId xmlns:a16="http://schemas.microsoft.com/office/drawing/2014/main" val="2728602708"/>
                    </a:ext>
                  </a:extLst>
                </a:gridCol>
                <a:gridCol w="495511">
                  <a:extLst>
                    <a:ext uri="{9D8B030D-6E8A-4147-A177-3AD203B41FA5}">
                      <a16:colId xmlns:a16="http://schemas.microsoft.com/office/drawing/2014/main" val="3278031111"/>
                    </a:ext>
                  </a:extLst>
                </a:gridCol>
                <a:gridCol w="886873">
                  <a:extLst>
                    <a:ext uri="{9D8B030D-6E8A-4147-A177-3AD203B41FA5}">
                      <a16:colId xmlns:a16="http://schemas.microsoft.com/office/drawing/2014/main" val="534011960"/>
                    </a:ext>
                  </a:extLst>
                </a:gridCol>
                <a:gridCol w="1252902">
                  <a:extLst>
                    <a:ext uri="{9D8B030D-6E8A-4147-A177-3AD203B41FA5}">
                      <a16:colId xmlns:a16="http://schemas.microsoft.com/office/drawing/2014/main" val="39752029"/>
                    </a:ext>
                  </a:extLst>
                </a:gridCol>
                <a:gridCol w="494220">
                  <a:extLst>
                    <a:ext uri="{9D8B030D-6E8A-4147-A177-3AD203B41FA5}">
                      <a16:colId xmlns:a16="http://schemas.microsoft.com/office/drawing/2014/main" val="295305744"/>
                    </a:ext>
                  </a:extLst>
                </a:gridCol>
                <a:gridCol w="698747">
                  <a:extLst>
                    <a:ext uri="{9D8B030D-6E8A-4147-A177-3AD203B41FA5}">
                      <a16:colId xmlns:a16="http://schemas.microsoft.com/office/drawing/2014/main" val="3079591464"/>
                    </a:ext>
                  </a:extLst>
                </a:gridCol>
                <a:gridCol w="1318688">
                  <a:extLst>
                    <a:ext uri="{9D8B030D-6E8A-4147-A177-3AD203B41FA5}">
                      <a16:colId xmlns:a16="http://schemas.microsoft.com/office/drawing/2014/main" val="2914289390"/>
                    </a:ext>
                  </a:extLst>
                </a:gridCol>
                <a:gridCol w="495511">
                  <a:extLst>
                    <a:ext uri="{9D8B030D-6E8A-4147-A177-3AD203B41FA5}">
                      <a16:colId xmlns:a16="http://schemas.microsoft.com/office/drawing/2014/main" val="2799307641"/>
                    </a:ext>
                  </a:extLst>
                </a:gridCol>
                <a:gridCol w="1604383">
                  <a:extLst>
                    <a:ext uri="{9D8B030D-6E8A-4147-A177-3AD203B41FA5}">
                      <a16:colId xmlns:a16="http://schemas.microsoft.com/office/drawing/2014/main" val="3503928978"/>
                    </a:ext>
                  </a:extLst>
                </a:gridCol>
                <a:gridCol w="423796">
                  <a:extLst>
                    <a:ext uri="{9D8B030D-6E8A-4147-A177-3AD203B41FA5}">
                      <a16:colId xmlns:a16="http://schemas.microsoft.com/office/drawing/2014/main" val="1696865301"/>
                    </a:ext>
                  </a:extLst>
                </a:gridCol>
                <a:gridCol w="495511">
                  <a:extLst>
                    <a:ext uri="{9D8B030D-6E8A-4147-A177-3AD203B41FA5}">
                      <a16:colId xmlns:a16="http://schemas.microsoft.com/office/drawing/2014/main" val="2620423971"/>
                    </a:ext>
                  </a:extLst>
                </a:gridCol>
                <a:gridCol w="1191332">
                  <a:extLst>
                    <a:ext uri="{9D8B030D-6E8A-4147-A177-3AD203B41FA5}">
                      <a16:colId xmlns:a16="http://schemas.microsoft.com/office/drawing/2014/main" val="2294613099"/>
                    </a:ext>
                  </a:extLst>
                </a:gridCol>
                <a:gridCol w="826102">
                  <a:extLst>
                    <a:ext uri="{9D8B030D-6E8A-4147-A177-3AD203B41FA5}">
                      <a16:colId xmlns:a16="http://schemas.microsoft.com/office/drawing/2014/main" val="2451436622"/>
                    </a:ext>
                  </a:extLst>
                </a:gridCol>
                <a:gridCol w="495511">
                  <a:extLst>
                    <a:ext uri="{9D8B030D-6E8A-4147-A177-3AD203B41FA5}">
                      <a16:colId xmlns:a16="http://schemas.microsoft.com/office/drawing/2014/main" val="2325400302"/>
                    </a:ext>
                  </a:extLst>
                </a:gridCol>
                <a:gridCol w="778280">
                  <a:extLst>
                    <a:ext uri="{9D8B030D-6E8A-4147-A177-3AD203B41FA5}">
                      <a16:colId xmlns:a16="http://schemas.microsoft.com/office/drawing/2014/main" val="1126576565"/>
                    </a:ext>
                  </a:extLst>
                </a:gridCol>
              </a:tblGrid>
              <a:tr h="485489">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19298">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8009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rgbClr val="FF941F">
                        <a:alpha val="20000"/>
                      </a:srgb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lnL w="9525" cap="flat" cmpd="sng" algn="ctr">
                      <a:solidFill>
                        <a:srgbClr val="FF941F"/>
                      </a:solidFill>
                      <a:prstDash val="solid"/>
                      <a:round/>
                      <a:headEnd type="none" w="med" len="med"/>
                      <a:tailEnd type="none" w="med" len="med"/>
                    </a:ln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1929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87458">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FFD4A5"/>
                    </a:solidFill>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1854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gridSpan="2">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hMerge="1">
                  <a:txBody>
                    <a:bodyPr/>
                    <a:lstStyle/>
                    <a:p>
                      <a:endParaRPr lang="es-CO"/>
                    </a:p>
                  </a:txBody>
                  <a:tcPr anchor="ctr">
                    <a:solidFill>
                      <a:srgbClr val="FF941F">
                        <a:alpha val="20000"/>
                      </a:srgb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8745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910853">
                <a:tc gridSpan="16">
                  <a:txBody>
                    <a:bodyPr/>
                    <a:lstStyle/>
                    <a:p>
                      <a:pPr marL="0" lvl="0" indent="0" algn="just">
                        <a:lnSpc>
                          <a:spcPct val="100000"/>
                        </a:lnSpc>
                        <a:buNone/>
                      </a:pPr>
                      <a:r>
                        <a:rPr lang="es-MX" sz="1500" b="0" i="0" u="none" strike="noStrike" kern="1200" baseline="0" noProof="0" dirty="0">
                          <a:solidFill>
                            <a:srgbClr val="000000"/>
                          </a:solidFill>
                          <a:latin typeface="Work Sans" pitchFamily="2" charset="0"/>
                          <a:cs typeface="Poppins" panose="00000500000000000000" pitchFamily="2" charset="0"/>
                        </a:rPr>
                        <a:t>En cumplimiento del Decreto 2618 de 2013, el cual establece que el Instituto Nacional de Vías-INVÍAS debe definir las características técnicas de la demarcación y señalización de la infraestructura de transporte de su competencia, así como las normas aplicables, y en concordancia con la Guía de Manejo Ambiental, específicamente en el Subprograma 3: cultura vial y participación comunitaria, donde se destaca la necesidad de emprender acciones relacionadas con la seguridad vial y la educación en normas y señales de tránsito, se ha desarrollado esta herramienta con el propósito de promover el conocimiento sobre las señales que se encuentran en el área del proyecto, con el fin de mitigar e incluso prevenir accidentes en la vía.</a:t>
                      </a:r>
                      <a:endParaRPr lang="es-CO" sz="1500" b="0" i="0" u="none" strike="noStrike" kern="1200" baseline="0" noProof="0" dirty="0">
                        <a:solidFill>
                          <a:srgbClr val="000000"/>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lvl="0" algn="just">
                        <a:lnSpc>
                          <a:spcPct val="100000"/>
                        </a:lnSpc>
                        <a:spcBef>
                          <a:spcPts val="0"/>
                        </a:spcBef>
                        <a:spcAft>
                          <a:spcPts val="0"/>
                        </a:spcAft>
                        <a:buNone/>
                      </a:pPr>
                      <a:endParaRPr lang="es-CO" sz="1200" b="0" i="0" u="none" strike="noStrike" kern="1200" noProof="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87458">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CO" dirty="0"/>
                    </a:p>
                  </a:txBody>
                  <a:tcPr>
                    <a:solidFill>
                      <a:srgbClr val="FF941F"/>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gridSpan="6">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¿Cuánto tiempo se necesita?</a:t>
                      </a:r>
                      <a:endParaRPr lang="es-CO" dirty="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793588">
                <a:tc gridSpan="7">
                  <a:txBody>
                    <a:bodyPr/>
                    <a:lstStyle/>
                    <a:p>
                      <a:pPr lvl="0" algn="just">
                        <a:lnSpc>
                          <a:spcPct val="100000"/>
                        </a:lnSpc>
                        <a:spcBef>
                          <a:spcPts val="0"/>
                        </a:spcBef>
                        <a:spcAft>
                          <a:spcPts val="0"/>
                        </a:spcAft>
                        <a:buNone/>
                      </a:pPr>
                      <a:r>
                        <a:rPr lang="es-MX" sz="1500" b="0" i="0" u="none" strike="noStrike" kern="1200" noProof="0">
                          <a:solidFill>
                            <a:schemeClr val="tx1"/>
                          </a:solidFill>
                          <a:latin typeface="Work Sans" pitchFamily="2" charset="0"/>
                          <a:ea typeface="PMingLiU-ExtB" panose="02020500000000000000" pitchFamily="18" charset="-120"/>
                          <a:cs typeface="Poppins" panose="00000500000000000000" pitchFamily="2" charset="0"/>
                        </a:rPr>
                        <a:t>Enseñar a niños y niñas los instrumentos de señalización vial de Colombia por medio de estrategias didácticas y dinámicas. </a:t>
                      </a:r>
                      <a:endParaRPr lang="es-CO" sz="1500" b="0" i="0" u="none" strike="noStrike" kern="1200" noProof="0">
                        <a:latin typeface="Work Sans" pitchFamily="2" charset="0"/>
                        <a:ea typeface="PMingLiU-ExtB" panose="02020500000000000000" pitchFamily="18" charset="-120"/>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r>
                        <a:rPr lang="es-MX" sz="1500" b="0" i="0" u="none" strike="noStrike" kern="1200" noProof="0" dirty="0">
                          <a:solidFill>
                            <a:schemeClr val="tx1"/>
                          </a:solidFill>
                          <a:latin typeface="Work Sans" pitchFamily="2" charset="0"/>
                          <a:ea typeface="PMingLiU-ExtB" panose="02020500000000000000" pitchFamily="18" charset="-120"/>
                          <a:cs typeface="Poppins" panose="00000500000000000000" pitchFamily="2" charset="0"/>
                        </a:rPr>
                        <a:t>Población entre los 12 y 18 años </a:t>
                      </a:r>
                      <a:endParaRPr lang="es-CO" sz="1500" dirty="0">
                        <a:latin typeface="Work Sans" pitchFamily="2" charset="0"/>
                        <a:ea typeface="PMingLiU-ExtB" panose="02020500000000000000" pitchFamily="18" charset="-120"/>
                        <a:cs typeface="Poppins" panose="00000500000000000000" pitchFamily="2" charset="0"/>
                      </a:endParaRPr>
                    </a:p>
                  </a:txBody>
                  <a:tcPr>
                    <a:solidFill>
                      <a:schemeClr val="bg1"/>
                    </a:solidFill>
                  </a:tcPr>
                </a:tc>
                <a:tc hMerge="1">
                  <a:txBody>
                    <a:bodyPr/>
                    <a:lstStyle/>
                    <a:p>
                      <a:pPr marL="0" lvl="0" indent="0" algn="l">
                        <a:lnSpc>
                          <a:spcPct val="100000"/>
                        </a:lnSpc>
                        <a:buNone/>
                      </a:pPr>
                      <a:r>
                        <a:rPr lang="es-CO" sz="1200" b="0" i="0" u="none" strike="noStrike" kern="1200" baseline="0" noProof="0">
                          <a:solidFill>
                            <a:srgbClr val="000000"/>
                          </a:solidFill>
                          <a:latin typeface="Poppins"/>
                        </a:rPr>
                        <a:t>2 horas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gridSpan="6">
                  <a:txBody>
                    <a:bodyPr/>
                    <a:lstStyle/>
                    <a:p>
                      <a:r>
                        <a:rPr lang="es-CO" sz="1500" b="0" i="0" u="none" strike="noStrike" kern="1200" baseline="0" noProof="0">
                          <a:solidFill>
                            <a:srgbClr val="000000"/>
                          </a:solidFill>
                          <a:latin typeface="Work Sans" pitchFamily="2" charset="0"/>
                          <a:ea typeface="PMingLiU-ExtB" panose="02020500000000000000" pitchFamily="18" charset="-120"/>
                          <a:cs typeface="Poppins" panose="00000500000000000000" pitchFamily="2" charset="0"/>
                        </a:rPr>
                        <a:t>2 horas </a:t>
                      </a:r>
                      <a:endParaRPr lang="es-CO" sz="1500">
                        <a:latin typeface="Work Sans" pitchFamily="2" charset="0"/>
                        <a:ea typeface="PMingLiU-ExtB" panose="02020500000000000000" pitchFamily="18" charset="-12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8745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2037858">
                <a:tc gridSpan="16">
                  <a:txBody>
                    <a:bodyPr/>
                    <a:lstStyle/>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Proyector </a:t>
                      </a:r>
                      <a:endParaRPr lang="en-US" sz="1500" b="0" i="0" u="none" strike="noStrike" kern="1200" noProof="0" dirty="0">
                        <a:latin typeface="Work Sans" pitchFamily="2" charset="0"/>
                        <a:cs typeface="Poppins" panose="00000500000000000000" pitchFamily="2" charset="0"/>
                      </a:endParaRPr>
                    </a:p>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1/8 de papel de colores: rojo, amarillo, verde, azul, marrón, naranja y fucsia. </a:t>
                      </a:r>
                      <a:endParaRPr lang="en-US" sz="1500" b="0" i="0" u="none" strike="noStrike" kern="1200" noProof="0" dirty="0">
                        <a:latin typeface="Work Sans" pitchFamily="2" charset="0"/>
                        <a:cs typeface="Poppins" panose="00000500000000000000" pitchFamily="2" charset="0"/>
                      </a:endParaRPr>
                    </a:p>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Impresiones de principales señales verticales a color en tamaño 10x10cm, dos de cada señal.  </a:t>
                      </a:r>
                      <a:endParaRPr lang="en-US" sz="1500" b="0" i="0" u="none" strike="noStrike" kern="1200" noProof="0" dirty="0">
                        <a:latin typeface="Work Sans" pitchFamily="2" charset="0"/>
                        <a:cs typeface="Poppins" panose="00000500000000000000" pitchFamily="2" charset="0"/>
                      </a:endParaRPr>
                    </a:p>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Incentivos como libretas, esferos, </a:t>
                      </a:r>
                      <a:r>
                        <a:rPr lang="es-MX" sz="1500" b="0" i="0" u="none" strike="noStrike" kern="1200" noProof="0" dirty="0" err="1">
                          <a:solidFill>
                            <a:schemeClr val="tx1"/>
                          </a:solidFill>
                          <a:latin typeface="Work Sans" pitchFamily="2" charset="0"/>
                          <a:cs typeface="Poppins" panose="00000500000000000000" pitchFamily="2" charset="0"/>
                        </a:rPr>
                        <a:t>botilitos</a:t>
                      </a:r>
                      <a:r>
                        <a:rPr lang="es-MX" sz="1500" b="0" i="0" u="none" strike="noStrike" kern="1200" noProof="0" dirty="0">
                          <a:solidFill>
                            <a:schemeClr val="tx1"/>
                          </a:solidFill>
                          <a:latin typeface="Work Sans" pitchFamily="2" charset="0"/>
                          <a:cs typeface="Poppins" panose="00000500000000000000" pitchFamily="2" charset="0"/>
                        </a:rPr>
                        <a:t>, etc. con información del proyecto (opcional) </a:t>
                      </a:r>
                      <a:endParaRPr lang="en-US" sz="1500" b="0" i="0" u="none" strike="noStrike" kern="1200" noProof="0" dirty="0">
                        <a:latin typeface="Work Sans" pitchFamily="2" charset="0"/>
                        <a:cs typeface="Poppins" panose="00000500000000000000" pitchFamily="2" charset="0"/>
                      </a:endParaRPr>
                    </a:p>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Cinta </a:t>
                      </a:r>
                      <a:endParaRPr lang="en-US" sz="1500" b="0" i="0" u="none" strike="noStrike" kern="1200" noProof="0" dirty="0">
                        <a:latin typeface="Work Sans" pitchFamily="2" charset="0"/>
                        <a:cs typeface="Poppins" panose="00000500000000000000" pitchFamily="2" charset="0"/>
                      </a:endParaRPr>
                    </a:p>
                    <a:p>
                      <a:pPr marL="0" marR="0" lvl="0" indent="0" algn="l">
                        <a:lnSpc>
                          <a:spcPct val="100000"/>
                        </a:lnSpc>
                        <a:spcBef>
                          <a:spcPts val="0"/>
                        </a:spcBef>
                        <a:spcAft>
                          <a:spcPts val="0"/>
                        </a:spcAft>
                        <a:buNone/>
                      </a:pPr>
                      <a:r>
                        <a:rPr lang="es-MX" sz="1500" b="0" i="0" u="none" strike="noStrike" kern="1200" noProof="0" dirty="0">
                          <a:solidFill>
                            <a:schemeClr val="tx1"/>
                          </a:solidFill>
                          <a:latin typeface="Work Sans" pitchFamily="2" charset="0"/>
                          <a:cs typeface="Poppins" panose="00000500000000000000" pitchFamily="2" charset="0"/>
                        </a:rPr>
                        <a:t>Tijeras </a:t>
                      </a:r>
                      <a:endParaRPr lang="es-CO" sz="1500" b="0" i="0" u="none" strike="noStrike" kern="1200" noProof="0" dirty="0">
                        <a:latin typeface="Work Sans" pitchFamily="2" charset="0"/>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6384024A-6CDD-FCA0-C703-17F6974933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7543" y="2159618"/>
            <a:ext cx="616278" cy="576000"/>
          </a:xfrm>
          <a:prstGeom prst="rect">
            <a:avLst/>
          </a:prstGeom>
        </p:spPr>
      </p:pic>
      <p:pic>
        <p:nvPicPr>
          <p:cNvPr id="6" name="Gráfico 76" descr="Grupo de personas con relleno sólido">
            <a:extLst>
              <a:ext uri="{FF2B5EF4-FFF2-40B4-BE49-F238E27FC236}">
                <a16:creationId xmlns:a16="http://schemas.microsoft.com/office/drawing/2014/main" id="{A0FC3C7F-D4E0-2644-BD3C-738374A9B8C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02948" y="2187303"/>
            <a:ext cx="624776" cy="576000"/>
          </a:xfrm>
          <a:prstGeom prst="rect">
            <a:avLst/>
          </a:prstGeom>
        </p:spPr>
      </p:pic>
      <p:sp>
        <p:nvSpPr>
          <p:cNvPr id="7" name="object 18">
            <a:extLst>
              <a:ext uri="{FF2B5EF4-FFF2-40B4-BE49-F238E27FC236}">
                <a16:creationId xmlns:a16="http://schemas.microsoft.com/office/drawing/2014/main" id="{99F6211D-D82C-D81B-6E9F-5F2494C7F64E}"/>
              </a:ext>
            </a:extLst>
          </p:cNvPr>
          <p:cNvSpPr/>
          <p:nvPr/>
        </p:nvSpPr>
        <p:spPr>
          <a:xfrm>
            <a:off x="12240672" y="2271996"/>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37408AE5-4DCD-D1B4-B374-6B395BAA6077}"/>
              </a:ext>
            </a:extLst>
          </p:cNvPr>
          <p:cNvSpPr/>
          <p:nvPr/>
        </p:nvSpPr>
        <p:spPr>
          <a:xfrm>
            <a:off x="14145189" y="2285997"/>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05009289-4CBB-C802-DA57-AC0527A7617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9733" y="2116953"/>
            <a:ext cx="714139" cy="714139"/>
          </a:xfrm>
          <a:prstGeom prst="rect">
            <a:avLst/>
          </a:prstGeom>
        </p:spPr>
      </p:pic>
      <p:pic>
        <p:nvPicPr>
          <p:cNvPr id="22" name="Gráfico 21" descr="Single gear con relleno sólido">
            <a:extLst>
              <a:ext uri="{FF2B5EF4-FFF2-40B4-BE49-F238E27FC236}">
                <a16:creationId xmlns:a16="http://schemas.microsoft.com/office/drawing/2014/main" id="{783BE6B0-E449-99AF-63D8-CDDC30ED0B7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93249" y="2187303"/>
            <a:ext cx="576000" cy="576000"/>
          </a:xfrm>
          <a:prstGeom prst="rect">
            <a:avLst/>
          </a:prstGeom>
        </p:spPr>
      </p:pic>
      <p:pic>
        <p:nvPicPr>
          <p:cNvPr id="23" name="Gráfico 22" descr="Court con relleno sólido">
            <a:extLst>
              <a:ext uri="{FF2B5EF4-FFF2-40B4-BE49-F238E27FC236}">
                <a16:creationId xmlns:a16="http://schemas.microsoft.com/office/drawing/2014/main" id="{E9D13610-4F95-75EE-39AE-B2F7FDA3C96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4916" y="2186023"/>
            <a:ext cx="576000" cy="576000"/>
          </a:xfrm>
          <a:prstGeom prst="rect">
            <a:avLst/>
          </a:prstGeom>
        </p:spPr>
      </p:pic>
      <p:sp>
        <p:nvSpPr>
          <p:cNvPr id="24" name="CuadroTexto 23">
            <a:extLst>
              <a:ext uri="{FF2B5EF4-FFF2-40B4-BE49-F238E27FC236}">
                <a16:creationId xmlns:a16="http://schemas.microsoft.com/office/drawing/2014/main" id="{A97C1FAA-8042-0373-EB49-1C375A95A842}"/>
              </a:ext>
            </a:extLst>
          </p:cNvPr>
          <p:cNvSpPr txBox="1"/>
          <p:nvPr/>
        </p:nvSpPr>
        <p:spPr>
          <a:xfrm>
            <a:off x="15849600" y="910683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00529DF8-B355-A2D8-9ABC-C5E1C0D2195C}"/>
              </a:ext>
            </a:extLst>
          </p:cNvPr>
          <p:cNvSpPr/>
          <p:nvPr/>
        </p:nvSpPr>
        <p:spPr>
          <a:xfrm>
            <a:off x="16365472" y="878192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6C2ECF31-A65F-A6FA-6997-97BD85E07086}"/>
              </a:ext>
            </a:extLst>
          </p:cNvPr>
          <p:cNvGrpSpPr/>
          <p:nvPr/>
        </p:nvGrpSpPr>
        <p:grpSpPr>
          <a:xfrm>
            <a:off x="6607243" y="8581722"/>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AA249811-F22B-9927-60E5-FD68BE66109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02225B9E-21B2-9D9A-9AF9-28827A8CD61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AF18DD1-DAFA-8138-522A-EE32BC27BCC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603F6BD-C812-4A5E-A788-C85AE15C81C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07AA475-BB34-4DB3-75A1-3745502083E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48DCD29-C27A-222F-EEB3-3850B316595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6906FE22-6F35-A577-8AB1-4E8F18C8135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E22284E4-DC9A-1DED-D236-22C2B4109C3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CEC4C61-8817-21F5-8ED7-598061513F2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A74263B-95FC-499C-D80E-93B980E63FC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E8A72706-5C02-496F-FDC8-B2EA3A674BD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779B2C89-7473-6B7A-034D-487074D9204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FE451A67-4358-E2A1-E86E-750EA5630231}"/>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CD80CC8A-CD03-28AB-465D-7049EE0D937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4C38A65A-EAEF-0B19-7DCF-80D5CD10F1E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791B45EA-EE6F-C030-CDF4-82611EA6DB2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A284602B-0E38-FCC0-803B-82867151E67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41D4A79-7079-BA40-0317-71AF318B539B}"/>
              </a:ext>
            </a:extLst>
          </p:cNvPr>
          <p:cNvGrpSpPr/>
          <p:nvPr/>
        </p:nvGrpSpPr>
        <p:grpSpPr>
          <a:xfrm>
            <a:off x="7525047" y="8589443"/>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51218B23-390F-A057-85B5-BA5380EE52F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BF6454BB-B254-6345-4695-98B43DBF766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C1A1D737-DD80-DDC2-8FD3-7E2C7F2D935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EB9FD28-12E8-630F-6CFD-C34F7297DC5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4C9785E-8C14-5D3A-FA34-0B2AAF9047D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CA33CCF-9B8D-ADD8-6BBC-0DF65CB6BC9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5910494-C57B-853D-F90C-636C81CA127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FD6F38A-01C7-BEFE-5072-9EB529A6A45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85ED58E-9D8A-CB83-2F0C-B447264E101E}"/>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AD97ABA1-800D-76E1-89EC-125E4126207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4A6AEFB4-7D2D-64B4-0E11-54E2C16A9CD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F21A03F-C591-50AE-68CA-B64AF8F17215}"/>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948C33EB-F1E4-3E78-50A4-B7E6FF0BC2B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EE541498-04BA-6B10-AB65-A1E23C8250A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412AF33E-E59A-C066-DC85-B068089261E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4EFF68E-0C0E-96DA-579E-7543E167932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B514FB9-1526-346A-2F9E-7978386DAED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DAC67E5C-8A09-548E-0056-6654E7CABB3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DA2B4A9C-2428-D1BD-7DF6-D54E34762B7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4874417-661F-8F91-F4BD-A0C30858FE4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E541F31B-909D-4022-6BCB-E8823616B3F6}"/>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CEAA0286-857F-DF0E-B7A0-CF863C27117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6A62FEA1-EAAD-F7AF-B75F-70EB15A41FA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18737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58B51460-1D23-913A-8CF1-1E25C2245E55}"/>
              </a:ext>
            </a:extLst>
          </p:cNvPr>
          <p:cNvGraphicFramePr>
            <a:graphicFrameLocks noGrp="1"/>
          </p:cNvGraphicFramePr>
          <p:nvPr>
            <p:extLst>
              <p:ext uri="{D42A27DB-BD31-4B8C-83A1-F6EECF244321}">
                <p14:modId xmlns:p14="http://schemas.microsoft.com/office/powerpoint/2010/main" val="2727113354"/>
              </p:ext>
            </p:extLst>
          </p:nvPr>
        </p:nvGraphicFramePr>
        <p:xfrm>
          <a:off x="1509139" y="996122"/>
          <a:ext cx="13474800" cy="731869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10425">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6908267">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1: </a:t>
                      </a:r>
                      <a:r>
                        <a:rPr lang="es-MX" sz="1500" b="0" i="0" u="none" strike="noStrike" noProof="0" dirty="0">
                          <a:solidFill>
                            <a:schemeClr val="tx1"/>
                          </a:solidFill>
                          <a:latin typeface="Work Sans" pitchFamily="2" charset="0"/>
                        </a:rPr>
                        <a:t>Realiza un acercamiento con las instituciones educativas del área del proyecto y solicita un espacio para el taller. Se puede trabajar con los grados 6°, 7°, 8° o 9°. Se recomienda realizar un taller con máximo 30 personas.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2: </a:t>
                      </a:r>
                      <a:r>
                        <a:rPr lang="es-MX" sz="1500" b="0" i="0" u="none" strike="noStrike" noProof="0" dirty="0">
                          <a:solidFill>
                            <a:schemeClr val="tx1"/>
                          </a:solidFill>
                          <a:latin typeface="Work Sans" pitchFamily="2" charset="0"/>
                        </a:rPr>
                        <a:t>Prepara una presentación de no más de treinta minutos con los principales elementos extraídos del Manual de Señalización Vial de Colombia 2022 (Ver anexos de la herramienta). Las diapositivas deben contener muy poca letra y sobre todo elementos de apoyo visual.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0" i="0" u="none" strike="noStrike" noProof="0" dirty="0">
                          <a:solidFill>
                            <a:schemeClr val="tx1"/>
                          </a:solidFill>
                          <a:latin typeface="Work Sans" pitchFamily="2" charset="0"/>
                        </a:rPr>
                        <a:t>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3: </a:t>
                      </a:r>
                      <a:r>
                        <a:rPr lang="es-MX" sz="1500" b="0" i="0" u="none" strike="noStrike" noProof="0" dirty="0">
                          <a:solidFill>
                            <a:schemeClr val="tx1"/>
                          </a:solidFill>
                          <a:latin typeface="Work Sans" pitchFamily="2" charset="0"/>
                        </a:rPr>
                        <a:t>Imprime en las hojas de papel de colores las imágenes con las principales señales verticales extraídas del manual. Recórtalas en círculos y lamínalas. Una vez en el lugar del taller, pega los círculos de colores en las diferentes paredes del espacio, de tal manera que queden ubicados de forma equidistante.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4: </a:t>
                      </a:r>
                      <a:r>
                        <a:rPr lang="es-MX" sz="1500" b="0" i="0" u="none" strike="noStrike" noProof="0" dirty="0">
                          <a:solidFill>
                            <a:schemeClr val="tx1"/>
                          </a:solidFill>
                          <a:latin typeface="Work Sans" pitchFamily="2" charset="0"/>
                        </a:rPr>
                        <a:t>Se realiza la presentación a los niños y las niñas usando un lenguaje cercano y fácil, teniendo en cuenta sus edades.</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5: </a:t>
                      </a:r>
                      <a:r>
                        <a:rPr lang="es-MX" sz="1500" b="0" i="0" u="none" strike="noStrike" noProof="0" dirty="0">
                          <a:solidFill>
                            <a:schemeClr val="tx1"/>
                          </a:solidFill>
                          <a:latin typeface="Work Sans" pitchFamily="2" charset="0"/>
                        </a:rPr>
                        <a:t>Se pide a niñas y niños que se pongan de pie, se realiza una dinámica rompe hielo denominada: “</a:t>
                      </a:r>
                      <a:r>
                        <a:rPr lang="es-MX" sz="1500" b="0" i="1" u="none" strike="noStrike" noProof="0" dirty="0">
                          <a:solidFill>
                            <a:schemeClr val="tx1"/>
                          </a:solidFill>
                          <a:latin typeface="Work Sans" pitchFamily="2" charset="0"/>
                        </a:rPr>
                        <a:t>Llama, llama</a:t>
                      </a:r>
                      <a:r>
                        <a:rPr lang="es-MX" sz="1500" b="0" i="0" u="none" strike="noStrike" noProof="0" dirty="0">
                          <a:solidFill>
                            <a:schemeClr val="tx1"/>
                          </a:solidFill>
                          <a:latin typeface="Work Sans" pitchFamily="2" charset="0"/>
                        </a:rPr>
                        <a:t>”, que consiste en asignar un medio de transporte diferente a cada persona. El o la profesional comienza diciendo el nombre del medio de transporte que eligió, mientras da dos palmas en sus piernas, seguido de la frase “llama </a:t>
                      </a:r>
                      <a:r>
                        <a:rPr lang="es-MX" sz="1500" b="0" i="0" u="none" strike="noStrike" noProof="0" dirty="0" err="1">
                          <a:solidFill>
                            <a:schemeClr val="tx1"/>
                          </a:solidFill>
                          <a:latin typeface="Work Sans" pitchFamily="2" charset="0"/>
                        </a:rPr>
                        <a:t>llama</a:t>
                      </a:r>
                      <a:r>
                        <a:rPr lang="es-MX" sz="1500" b="0" i="0" u="none" strike="noStrike" noProof="0" dirty="0">
                          <a:solidFill>
                            <a:schemeClr val="tx1"/>
                          </a:solidFill>
                          <a:latin typeface="Work Sans" pitchFamily="2" charset="0"/>
                        </a:rPr>
                        <a:t>” haciendo chasquear los dedos y seguida del nombre de otro medio de transporte en el grupo, mientras se dan dos palmas, por ejemplo: </a:t>
                      </a:r>
                    </a:p>
                    <a:p>
                      <a:pPr marL="0" marR="0" lvl="0" indent="0" algn="just">
                        <a:lnSpc>
                          <a:spcPct val="100000"/>
                        </a:lnSpc>
                        <a:spcBef>
                          <a:spcPts val="0"/>
                        </a:spcBef>
                        <a:spcAft>
                          <a:spcPts val="0"/>
                        </a:spcAft>
                        <a:buNone/>
                      </a:pPr>
                      <a:endParaRPr lang="es-MX" sz="1500" b="0" i="1"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0" i="1" u="none" strike="noStrike" noProof="0" dirty="0">
                          <a:solidFill>
                            <a:schemeClr val="tx1"/>
                          </a:solidFill>
                          <a:latin typeface="Work Sans" pitchFamily="2" charset="0"/>
                        </a:rPr>
                        <a:t>Camión (dos palmas en las piernas), llama </a:t>
                      </a:r>
                      <a:r>
                        <a:rPr lang="es-MX" sz="1500" b="0" i="1" u="none" strike="noStrike" noProof="0" dirty="0" err="1">
                          <a:solidFill>
                            <a:schemeClr val="tx1"/>
                          </a:solidFill>
                          <a:latin typeface="Work Sans" pitchFamily="2" charset="0"/>
                        </a:rPr>
                        <a:t>llama</a:t>
                      </a:r>
                      <a:r>
                        <a:rPr lang="es-MX" sz="1500" b="0" i="1" u="none" strike="noStrike" noProof="0" dirty="0">
                          <a:solidFill>
                            <a:schemeClr val="tx1"/>
                          </a:solidFill>
                          <a:latin typeface="Work Sans" pitchFamily="2" charset="0"/>
                        </a:rPr>
                        <a:t> (dos chasquidos) a barco (dos palmas en manos)</a:t>
                      </a:r>
                    </a:p>
                    <a:p>
                      <a:pPr marL="0" marR="0" lvl="0" indent="0" algn="just" defTabSz="1280160" rtl="0" eaLnBrk="1" fontAlgn="auto" latinLnBrk="0" hangingPunct="1">
                        <a:lnSpc>
                          <a:spcPct val="100000"/>
                        </a:lnSpc>
                        <a:spcBef>
                          <a:spcPts val="0"/>
                        </a:spcBef>
                        <a:spcAft>
                          <a:spcPts val="0"/>
                        </a:spcAft>
                        <a:buClrTx/>
                        <a:buSzTx/>
                        <a:buFontTx/>
                        <a:buNone/>
                        <a:tabLst/>
                        <a:defRPr/>
                      </a:pPr>
                      <a:r>
                        <a:rPr lang="es-MX" sz="1500" b="0" i="1" u="none" strike="noStrike" noProof="0" dirty="0">
                          <a:solidFill>
                            <a:schemeClr val="tx1"/>
                          </a:solidFill>
                          <a:latin typeface="Work Sans" pitchFamily="2" charset="0"/>
                        </a:rPr>
                        <a:t>Barco (dos palmas en las piernas), llama </a:t>
                      </a:r>
                      <a:r>
                        <a:rPr lang="es-MX" sz="1500" b="0" i="1" u="none" strike="noStrike" noProof="0" dirty="0" err="1">
                          <a:solidFill>
                            <a:schemeClr val="tx1"/>
                          </a:solidFill>
                          <a:latin typeface="Work Sans" pitchFamily="2" charset="0"/>
                        </a:rPr>
                        <a:t>llama</a:t>
                      </a:r>
                      <a:r>
                        <a:rPr lang="es-MX" sz="1500" b="0" i="1" u="none" strike="noStrike" noProof="0" dirty="0">
                          <a:solidFill>
                            <a:schemeClr val="tx1"/>
                          </a:solidFill>
                          <a:latin typeface="Work Sans" pitchFamily="2" charset="0"/>
                        </a:rPr>
                        <a:t> (dos chasquidos) a moto (dos palmas en manos).</a:t>
                      </a:r>
                    </a:p>
                    <a:p>
                      <a:pPr marL="0" marR="0" lvl="0" indent="0" algn="just">
                        <a:lnSpc>
                          <a:spcPct val="100000"/>
                        </a:lnSpc>
                        <a:spcBef>
                          <a:spcPts val="0"/>
                        </a:spcBef>
                        <a:spcAft>
                          <a:spcPts val="0"/>
                        </a:spcAft>
                        <a:buNone/>
                      </a:pPr>
                      <a:endParaRPr lang="en-US" sz="1500" b="0" i="1" u="none" strike="noStrike" noProof="0" dirty="0">
                        <a:latin typeface="Work Sans" pitchFamily="2" charset="0"/>
                      </a:endParaRPr>
                    </a:p>
                    <a:p>
                      <a:pPr marL="0" marR="0" lvl="0" indent="0" algn="just">
                        <a:lnSpc>
                          <a:spcPct val="100000"/>
                        </a:lnSpc>
                        <a:spcBef>
                          <a:spcPts val="0"/>
                        </a:spcBef>
                        <a:spcAft>
                          <a:spcPts val="0"/>
                        </a:spcAft>
                        <a:buNone/>
                      </a:pPr>
                      <a:r>
                        <a:rPr lang="es-MX" sz="1500" b="0" i="0" u="none" strike="noStrike" noProof="0" dirty="0">
                          <a:solidFill>
                            <a:schemeClr val="tx1"/>
                          </a:solidFill>
                          <a:latin typeface="Work Sans" pitchFamily="2" charset="0"/>
                        </a:rPr>
                        <a:t>Se repite la dinámica aumentando cada vez más la velocidad. Se puede jugar hasta que se tenga un ritmo fluido o máximo 20 minutos.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E7DE4C6F-1412-B471-DAD3-46289658B49D}"/>
              </a:ext>
            </a:extLst>
          </p:cNvPr>
          <p:cNvSpPr txBox="1"/>
          <p:nvPr/>
        </p:nvSpPr>
        <p:spPr>
          <a:xfrm>
            <a:off x="15849600" y="914188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D8EEE72C-9FFC-848F-2825-302319081587}"/>
              </a:ext>
            </a:extLst>
          </p:cNvPr>
          <p:cNvSpPr/>
          <p:nvPr/>
        </p:nvSpPr>
        <p:spPr>
          <a:xfrm>
            <a:off x="16365472" y="87931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A7870A41-D4FD-4493-865A-F63A2CA62F4F}"/>
              </a:ext>
            </a:extLst>
          </p:cNvPr>
          <p:cNvSpPr txBox="1"/>
          <p:nvPr/>
        </p:nvSpPr>
        <p:spPr>
          <a:xfrm>
            <a:off x="14981477" y="913063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6D4690D6-6781-6A50-FA1E-47C4A281930A}"/>
              </a:ext>
            </a:extLst>
          </p:cNvPr>
          <p:cNvSpPr/>
          <p:nvPr/>
        </p:nvSpPr>
        <p:spPr>
          <a:xfrm flipH="1">
            <a:off x="15442493" y="880805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5CA56549-2002-3109-5FFB-9A1CDABD7EF1}"/>
              </a:ext>
            </a:extLst>
          </p:cNvPr>
          <p:cNvSpPr/>
          <p:nvPr/>
        </p:nvSpPr>
        <p:spPr>
          <a:xfrm>
            <a:off x="1600010" y="202501"/>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 : </a:t>
            </a:r>
            <a:r>
              <a:rPr lang="es-MX" sz="2000" b="1" dirty="0">
                <a:ln w="0"/>
                <a:latin typeface="Poppins" panose="00000500000000000000" pitchFamily="2" charset="0"/>
                <a:cs typeface="Poppins" panose="00000500000000000000" pitchFamily="2" charset="0"/>
              </a:rPr>
              <a:t>PROTECTORES DE LA SEGURIDAD VIAL</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E4DEA900-FD21-A066-A100-C7AB983EF638}"/>
              </a:ext>
            </a:extLst>
          </p:cNvPr>
          <p:cNvGrpSpPr/>
          <p:nvPr/>
        </p:nvGrpSpPr>
        <p:grpSpPr>
          <a:xfrm>
            <a:off x="6607243" y="8581722"/>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6443D983-89F6-F5C7-7F98-49C35F8C12A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4AC91330-A9C3-D7E0-AD51-EE68E15BAB1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92661289-9285-4AD1-37AC-8DFED249A7F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6C05C2E-CB70-71E9-97D6-B8113E28A57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C76622C-3DFB-E970-0419-FDB7F776FBC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2381B5A-A6EB-879D-60F2-5CC3DD901F5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74366DF0-5999-7052-E5D8-4D6E7CED727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73C31DE5-535E-4686-4D9A-FD068E85C2F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92EB9E6-745F-127D-3161-7340C966CBE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B11EC4D1-8866-AE09-1D29-1286E03B2C5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841BB8F6-E796-6256-445E-87CF0243D8A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6EC6E7B3-4DC7-551F-58A2-89A31851DFC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53AFD514-5DA5-60FC-4C27-8E96BB18058A}"/>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3AD57482-A860-1760-3357-C6681029EBE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F3804894-4F71-CD1A-82A5-B082F7D2113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C26F0CA7-3C12-AB23-1313-8FC38FF51AD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F4B9409-AE54-7C8F-8539-2289EEA48CE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F57ED1C-3455-B178-03C4-0D455779CBED}"/>
              </a:ext>
            </a:extLst>
          </p:cNvPr>
          <p:cNvGrpSpPr/>
          <p:nvPr/>
        </p:nvGrpSpPr>
        <p:grpSpPr>
          <a:xfrm>
            <a:off x="7525047" y="8589443"/>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CB32F8BE-C9B0-F4C3-011F-4E0010EB4B1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F4260739-6CB2-ECCE-0ACB-B8CF996916B6}"/>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211D226-3964-323A-D647-CC28D479BC0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7EB9C81-2E85-CC29-E223-394A69E083C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F0E6CC69-8854-8693-1637-477B5333D37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075B3D9B-8D89-241F-98C0-0A32A2ED29E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CC0B1455-65C8-75CC-56F7-3171F59079EF}"/>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D4E62416-40AF-9D34-7FF7-1EB2425EC60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E527820F-0D4E-19B5-05E9-71193B235853}"/>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62145199-B644-29FF-9BF8-501E5389B0D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7821220E-D251-3876-00D5-302B8CBC6C8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9B131AF9-78D0-BC5E-096A-4EFE9E0B0848}"/>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6DDA4D13-8CCB-677C-4F29-C254D408763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C4514909-F2A3-CC45-1359-567D4695982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8F8829D-3DB7-C9C3-8354-E484DB52E3E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7FA56463-FE57-FECD-44F8-9B61EC5597C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65B3CF40-EF21-BF6D-2F9A-7CA701DBE0D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F1CE4ED0-BE83-7EB6-2C13-2EA3C080DA9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7CBADFA-F687-EB22-6B4A-72AADB97F90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80B0D762-4BC3-B85E-F8B2-45A43D506C6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24E31211-C8B0-4CE9-1278-80D95B0DB791}"/>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7410B91F-9059-06EA-202D-17A535C7BBE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21A98569-A791-F412-ED65-E5D3C8315AF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6601163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737D83AE-133D-38D8-6805-51922E41B1B8}"/>
              </a:ext>
            </a:extLst>
          </p:cNvPr>
          <p:cNvGraphicFramePr>
            <a:graphicFrameLocks noGrp="1"/>
          </p:cNvGraphicFramePr>
          <p:nvPr>
            <p:extLst>
              <p:ext uri="{D42A27DB-BD31-4B8C-83A1-F6EECF244321}">
                <p14:modId xmlns:p14="http://schemas.microsoft.com/office/powerpoint/2010/main" val="762583795"/>
              </p:ext>
            </p:extLst>
          </p:nvPr>
        </p:nvGraphicFramePr>
        <p:xfrm>
          <a:off x="1633893" y="1015092"/>
          <a:ext cx="13474800" cy="7318691"/>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10425">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6908266">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6: </a:t>
                      </a:r>
                      <a:r>
                        <a:rPr lang="es-MX" sz="1500" b="0" i="0" u="none" strike="noStrike" noProof="0" dirty="0">
                          <a:solidFill>
                            <a:schemeClr val="tx1"/>
                          </a:solidFill>
                          <a:latin typeface="Work Sans" pitchFamily="2" charset="0"/>
                        </a:rPr>
                        <a:t>Se explica a las niñas y niños la diferencia que se da por colores para las señales verticales (tener en cuenta el manual de señalización).  Posteriormente, se nombra alguna señal y se pide a las niñas y los niños que corran al color que le corresponde, por ejemplo: </a:t>
                      </a: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0" i="0" u="none" strike="noStrike" noProof="0" dirty="0">
                          <a:solidFill>
                            <a:schemeClr val="tx1"/>
                          </a:solidFill>
                          <a:latin typeface="Work Sans" pitchFamily="2" charset="0"/>
                        </a:rPr>
                        <a:t>Una señal con un teléfono es una señal de tipo informativa de servicios generales. ¿De qué color es? (Los niños y las niñas deberán correr al color azul). </a:t>
                      </a: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0" i="0" u="none" strike="noStrike" noProof="0" dirty="0">
                          <a:solidFill>
                            <a:schemeClr val="tx1"/>
                          </a:solidFill>
                          <a:latin typeface="Work Sans" pitchFamily="2" charset="0"/>
                        </a:rPr>
                        <a:t>Para generar una experiencia más profunda de aprendizaje en los niños y niñas, en el ejercicio de correr hacia el color de la señal, se pueden sugerir acciones que también involucren emociones o animales en el desplazamiento, por ejemplo: </a:t>
                      </a:r>
                    </a:p>
                    <a:p>
                      <a:pPr marL="0" marR="0" lvl="0" indent="0" algn="just">
                        <a:lnSpc>
                          <a:spcPct val="100000"/>
                        </a:lnSpc>
                        <a:spcBef>
                          <a:spcPts val="0"/>
                        </a:spcBef>
                        <a:spcAft>
                          <a:spcPts val="0"/>
                        </a:spcAft>
                        <a:buNone/>
                      </a:pPr>
                      <a:r>
                        <a:rPr lang="es-MX" sz="1500" b="0" i="1" u="none" strike="noStrike" noProof="0" dirty="0">
                          <a:solidFill>
                            <a:schemeClr val="tx1"/>
                          </a:solidFill>
                          <a:latin typeface="Work Sans" pitchFamily="2" charset="0"/>
                        </a:rPr>
                        <a:t>Emociones:</a:t>
                      </a:r>
                      <a:r>
                        <a:rPr lang="es-MX" sz="1500" b="0" i="0" u="none" strike="noStrike" noProof="0" dirty="0">
                          <a:solidFill>
                            <a:schemeClr val="tx1"/>
                          </a:solidFill>
                          <a:latin typeface="Work Sans" pitchFamily="2" charset="0"/>
                        </a:rPr>
                        <a:t> A las señales que correspondan al color rojo, se puede sugerir ir siempre de manera lenta y atenta. Así los y las participantes se involucrarán de manera emocional y física con el concepto, y cuando vean las señales en su cotidianidad, la memoria corporal les recordará cómo usarlas. </a:t>
                      </a:r>
                    </a:p>
                    <a:p>
                      <a:pPr marL="0" marR="0" lvl="0" indent="0" algn="just">
                        <a:lnSpc>
                          <a:spcPct val="100000"/>
                        </a:lnSpc>
                        <a:spcBef>
                          <a:spcPts val="0"/>
                        </a:spcBef>
                        <a:spcAft>
                          <a:spcPts val="0"/>
                        </a:spcAft>
                        <a:buNone/>
                      </a:pPr>
                      <a:r>
                        <a:rPr lang="es-MX" sz="1500" b="0" i="1" u="none" strike="noStrike" noProof="0" dirty="0">
                          <a:solidFill>
                            <a:schemeClr val="tx1"/>
                          </a:solidFill>
                          <a:latin typeface="Work Sans" pitchFamily="2" charset="0"/>
                        </a:rPr>
                        <a:t>Animales</a:t>
                      </a:r>
                      <a:r>
                        <a:rPr lang="es-MX" sz="1500" b="0" i="0" u="none" strike="noStrike" noProof="0" dirty="0">
                          <a:solidFill>
                            <a:schemeClr val="tx1"/>
                          </a:solidFill>
                          <a:latin typeface="Work Sans" pitchFamily="2" charset="0"/>
                        </a:rPr>
                        <a:t>: A las señales de color rojo, se les puede sugerir desplazarse en forma de tigre. Así tendrán un vínculo físico con la señal y tendrán presente que, al verla, deben desplazarse con cautela y precaución. Se repite el procedimiento varias veces. Se les puede ir mostrando las señales una vez se hayan movido al espacio que consideran. Esta actividad tiene una duración de 20 minutos.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7: </a:t>
                      </a:r>
                      <a:r>
                        <a:rPr lang="es-MX" sz="1500" b="0" i="0" u="none" strike="noStrike" noProof="0" dirty="0">
                          <a:solidFill>
                            <a:schemeClr val="tx1"/>
                          </a:solidFill>
                          <a:latin typeface="Work Sans" pitchFamily="2" charset="0"/>
                        </a:rPr>
                        <a:t>Se muestran las señales impresas y laminadas de 10cmx10cm. Con estas láminas se jugará </a:t>
                      </a:r>
                      <a:r>
                        <a:rPr lang="es-MX" sz="1500" b="0" i="0" u="none" strike="noStrike" noProof="0" dirty="0" err="1">
                          <a:solidFill>
                            <a:schemeClr val="tx1"/>
                          </a:solidFill>
                          <a:latin typeface="Work Sans" pitchFamily="2" charset="0"/>
                        </a:rPr>
                        <a:t>Memorama</a:t>
                      </a:r>
                      <a:r>
                        <a:rPr lang="es-MX" sz="1500" b="0" i="0" u="none" strike="noStrike" noProof="0" dirty="0">
                          <a:solidFill>
                            <a:schemeClr val="tx1"/>
                          </a:solidFill>
                          <a:latin typeface="Work Sans" pitchFamily="2" charset="0"/>
                        </a:rPr>
                        <a:t>, que consiste en revolver las tarjetas y colocarlas boca abajo. Cada niño o niña tendrá la oportunidad de voltear dos tarjetas, si logra encontrar los pares puede volver a elegir dos tarjetas más. Gana el niño o la niña que logre más pares. Se puede hacer un reconocimiento con alguno de los incentivos con información del proyecto o dar un diploma simbólico con el nombre de “Protector/Protectora de la Seguridad Vial”. Esta actividad tiene una duración de 30 minutos.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endParaRPr lang="es-MX" sz="1500" b="0" i="0" u="none" strike="noStrike"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8: </a:t>
                      </a:r>
                      <a:r>
                        <a:rPr lang="es-MX" sz="1500" b="0" i="0" u="none" strike="noStrike" noProof="0" dirty="0">
                          <a:solidFill>
                            <a:schemeClr val="tx1"/>
                          </a:solidFill>
                          <a:latin typeface="Work Sans" pitchFamily="2" charset="0"/>
                        </a:rPr>
                        <a:t>Para finalizar, se pregunta a los y las participantes sobre sus impresiones acerca del taller y sus aprendizajes. Esta evaluación final tiene una duración de 15 minutos.</a:t>
                      </a:r>
                      <a:endParaRPr lang="es-CO" sz="1500" b="0" i="0" u="none" strike="noStrike" noProof="0" dirty="0">
                        <a:latin typeface="Work Sans"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EBDB2677-E3CA-3572-838F-8371C6F1404E}"/>
              </a:ext>
            </a:extLst>
          </p:cNvPr>
          <p:cNvSpPr txBox="1"/>
          <p:nvPr/>
        </p:nvSpPr>
        <p:spPr>
          <a:xfrm>
            <a:off x="15859653" y="914584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1CD334E3-36A9-6214-6380-4A237EAF4268}"/>
              </a:ext>
            </a:extLst>
          </p:cNvPr>
          <p:cNvSpPr/>
          <p:nvPr/>
        </p:nvSpPr>
        <p:spPr>
          <a:xfrm>
            <a:off x="16364136" y="879120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FCC94F26-3609-93F2-9D5A-E858934DC691}"/>
              </a:ext>
            </a:extLst>
          </p:cNvPr>
          <p:cNvSpPr txBox="1"/>
          <p:nvPr/>
        </p:nvSpPr>
        <p:spPr>
          <a:xfrm>
            <a:off x="14995169" y="914192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72782915-5218-2FF8-BAB8-89ECD991A2B9}"/>
              </a:ext>
            </a:extLst>
          </p:cNvPr>
          <p:cNvSpPr/>
          <p:nvPr/>
        </p:nvSpPr>
        <p:spPr>
          <a:xfrm flipH="1">
            <a:off x="15447668" y="879010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0CC2E524-B163-9A64-B62B-746EDED92841}"/>
              </a:ext>
            </a:extLst>
          </p:cNvPr>
          <p:cNvSpPr/>
          <p:nvPr/>
        </p:nvSpPr>
        <p:spPr>
          <a:xfrm>
            <a:off x="1600010" y="216956"/>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 : </a:t>
            </a:r>
            <a:r>
              <a:rPr lang="es-MX" sz="2000" b="1" dirty="0">
                <a:ln w="0"/>
                <a:latin typeface="Poppins" panose="00000500000000000000" pitchFamily="2" charset="0"/>
                <a:cs typeface="Poppins" panose="00000500000000000000" pitchFamily="2" charset="0"/>
              </a:rPr>
              <a:t>PROTECTORES DE LA SEGURIDAD VIAL</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569EBF80-1637-6E3D-391F-CD15BED8D20E}"/>
              </a:ext>
            </a:extLst>
          </p:cNvPr>
          <p:cNvGrpSpPr/>
          <p:nvPr/>
        </p:nvGrpSpPr>
        <p:grpSpPr>
          <a:xfrm>
            <a:off x="6607243" y="8581722"/>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379CD047-A430-814E-D7BC-B0181ECAA16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75F9D460-B119-72C4-4765-9E8836E54B3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FCAAC9B-54E1-CC25-E797-6CDC2914D12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3FB18F89-FF69-88ED-2BBE-EEE369A491C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EC152452-C7CE-8FD2-559B-74168AB150E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913EFA2-04E1-3672-3B0B-AAFACF40DE3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511C370-00B5-265C-17A5-53BB7A48511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54E458D-A976-82D7-D8E0-4183CD7A2E8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7EC57A5-A7A1-5AA3-DFFA-82E96B96D3E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9581E684-95C2-D00C-B7F7-7DB21DB3191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289A690-E6FA-F223-FAC9-7E41FCFD989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97B40FC-0BDD-9F75-BE8E-0A4E613D3CA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EA8D029D-E920-5A2F-A24A-885B115E6B78}"/>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544E0E4A-90BB-0F97-0347-FE46AA8B3C3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EE996710-4AEE-82B3-016C-2475AEE1A98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5D850CD2-FF6F-99BD-6CC8-732D75D8816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70FB68ED-A83E-01A5-A9E8-CED55CED706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4DAEF02F-6F29-311B-6291-29EDFD96F623}"/>
              </a:ext>
            </a:extLst>
          </p:cNvPr>
          <p:cNvGrpSpPr/>
          <p:nvPr/>
        </p:nvGrpSpPr>
        <p:grpSpPr>
          <a:xfrm>
            <a:off x="7525047" y="8589443"/>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633C7638-609B-E649-4153-727DDDFA37E9}"/>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C2B9B271-7E2D-D188-4210-3BB9DB8FECE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8285C950-ADF1-C57B-BE12-8A1A7DE8D87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0A1973D-7C1F-0312-5977-76C4CF345A7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5053921B-B66E-D3ED-B124-402391DD66A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50D3B827-F013-0DD0-61C1-735CDFE948C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FE5ABDD-33DD-82B9-EC3A-FF8CD6619A5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E2AD6AC1-A755-05B8-A210-43AD5406815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8C9E2A3-220B-A587-EAF0-A3F0A065034F}"/>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669DFD95-7FF0-8DDC-C014-CEFA7003547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E988CF25-0984-4FDC-D842-8209C5A63B0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0D37E766-EC5B-4D7D-FB46-5A066DF1D60D}"/>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AF414AEA-BC2B-3E6E-84C5-2808BEC046A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B910A1F2-24FD-B1E6-8810-CB49A12FD4D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F494139-9910-A1E5-8BC5-776860E4619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D7373880-D5C0-DDB9-F885-A1248AF3D21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3D2A8EFA-D77D-7B9C-0810-08D7F82E88E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BC45D762-306B-FC62-2469-F2EF4F272FB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422D7F2-DB15-69B3-C330-89AF7BD278E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7ADCDA3B-B166-144B-6C98-6B56881C632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B2BA58F9-300C-D850-754C-CF78F51A1B02}"/>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26CBBA97-5355-9703-7D34-3A7A8326C75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7A05235A-0BB2-C150-213D-19E0F91BF46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740125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196DB8D5-2FC7-D8B5-631F-1FCCCB0D9B8E}"/>
              </a:ext>
            </a:extLst>
          </p:cNvPr>
          <p:cNvGraphicFramePr>
            <a:graphicFrameLocks noGrp="1"/>
          </p:cNvGraphicFramePr>
          <p:nvPr>
            <p:extLst>
              <p:ext uri="{D42A27DB-BD31-4B8C-83A1-F6EECF244321}">
                <p14:modId xmlns:p14="http://schemas.microsoft.com/office/powerpoint/2010/main" val="3187294713"/>
              </p:ext>
            </p:extLst>
          </p:nvPr>
        </p:nvGraphicFramePr>
        <p:xfrm>
          <a:off x="1509139" y="859276"/>
          <a:ext cx="13474800" cy="7808944"/>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8042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3131058">
                <a:tc>
                  <a:txBody>
                    <a:bodyPr/>
                    <a:lstStyle/>
                    <a:p>
                      <a:pPr marL="285750" marR="0" lvl="0" indent="-285750" algn="just" defTabSz="128016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kern="1200" noProof="0" dirty="0">
                          <a:solidFill>
                            <a:schemeClr val="tx1"/>
                          </a:solidFill>
                          <a:latin typeface="Work Sans" pitchFamily="2" charset="0"/>
                        </a:rPr>
                        <a:t>Asegúrate de descargar la carpeta de anexos antes de desarrollar la actividad.</a:t>
                      </a:r>
                    </a:p>
                    <a:p>
                      <a:pPr marL="285750" marR="0" lvl="0" indent="-285750" algn="just" defTabSz="128016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kern="1200" noProof="0" dirty="0">
                          <a:solidFill>
                            <a:schemeClr val="tx1"/>
                          </a:solidFill>
                          <a:latin typeface="Work Sans" pitchFamily="2" charset="0"/>
                          <a:cs typeface="Poppins" panose="00000500000000000000" pitchFamily="2" charset="0"/>
                        </a:rPr>
                        <a:t>Esta actividad se puede realizar con un énfasis étnico e intercultural, o con poblaciones diferenciadas por grupo etario. En ese caso, se sugiere cambiar la actividad rompe hielo, pero mantener el contenido y el </a:t>
                      </a:r>
                      <a:r>
                        <a:rPr lang="es-MX" sz="1500" b="0" i="0" u="none" strike="noStrike" kern="1200" noProof="0" dirty="0" err="1">
                          <a:solidFill>
                            <a:schemeClr val="tx1"/>
                          </a:solidFill>
                          <a:latin typeface="Work Sans" pitchFamily="2" charset="0"/>
                          <a:cs typeface="Poppins" panose="00000500000000000000" pitchFamily="2" charset="0"/>
                        </a:rPr>
                        <a:t>memorama</a:t>
                      </a:r>
                      <a:r>
                        <a:rPr lang="es-MX" sz="1500" b="0" i="0" u="none" strike="noStrike" kern="1200" noProof="0" dirty="0">
                          <a:solidFill>
                            <a:schemeClr val="tx1"/>
                          </a:solidFill>
                          <a:latin typeface="Work Sans" pitchFamily="2" charset="0"/>
                          <a:cs typeface="Poppins" panose="00000500000000000000" pitchFamily="2" charset="0"/>
                        </a:rPr>
                        <a:t>. </a:t>
                      </a:r>
                      <a:endParaRPr lang="en-US" sz="1500" b="0" i="0" u="none" strike="noStrike" kern="1200" noProof="0" dirty="0">
                        <a:solidFill>
                          <a:schemeClr val="dk1"/>
                        </a:solidFill>
                        <a:latin typeface="Work Sans" pitchFamily="2" charset="0"/>
                        <a:cs typeface="Poppins" panose="00000500000000000000" pitchFamily="2" charset="0"/>
                      </a:endParaRPr>
                    </a:p>
                    <a:p>
                      <a:pPr marL="0" marR="0" lvl="0" indent="0" algn="just" defTabSz="128016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500" b="0" i="0" u="none" strike="noStrike" kern="1200" noProof="0" dirty="0">
                        <a:solidFill>
                          <a:schemeClr val="dk1"/>
                        </a:solidFill>
                        <a:latin typeface="Work Sans" pitchFamily="2" charset="0"/>
                        <a:cs typeface="Poppins" panose="00000500000000000000" pitchFamily="2" charset="0"/>
                      </a:endParaRPr>
                    </a:p>
                    <a:p>
                      <a:pPr marL="0" marR="0" lvl="0" indent="0" algn="just" defTabSz="1280160" rtl="0" eaLnBrk="1" fontAlgn="auto" latinLnBrk="0" hangingPunct="1">
                        <a:lnSpc>
                          <a:spcPct val="100000"/>
                        </a:lnSpc>
                        <a:spcBef>
                          <a:spcPts val="0"/>
                        </a:spcBef>
                        <a:spcAft>
                          <a:spcPts val="0"/>
                        </a:spcAft>
                        <a:buClrTx/>
                        <a:buSzTx/>
                        <a:buFont typeface="Arial" panose="020B0604020202020204" pitchFamily="34" charset="0"/>
                        <a:buNone/>
                        <a:tabLst/>
                        <a:defRPr/>
                      </a:pPr>
                      <a:r>
                        <a:rPr lang="es-MX" sz="1500" b="1" i="0" u="none" strike="noStrike" kern="1200" noProof="0" dirty="0">
                          <a:solidFill>
                            <a:schemeClr val="tx1"/>
                          </a:solidFill>
                          <a:latin typeface="Work Sans" pitchFamily="2" charset="0"/>
                          <a:cs typeface="Poppins" panose="00000500000000000000" pitchFamily="2" charset="0"/>
                        </a:rPr>
                        <a:t>Con grupos étnicos: </a:t>
                      </a:r>
                      <a:r>
                        <a:rPr lang="es-MX" sz="1500" b="0" i="0" u="none" strike="noStrike" kern="1200" noProof="0" dirty="0">
                          <a:solidFill>
                            <a:schemeClr val="tx1"/>
                          </a:solidFill>
                          <a:latin typeface="Work Sans" pitchFamily="2" charset="0"/>
                          <a:cs typeface="Poppins" panose="00000500000000000000" pitchFamily="2" charset="0"/>
                        </a:rPr>
                        <a:t>Hacer uso de elementos musicales para el desplazamiento hacia el color: Desplazarse generando sonidos de percusión, cantando, bailando. </a:t>
                      </a:r>
                      <a:endParaRPr lang="en-US" sz="1500" dirty="0">
                        <a:latin typeface="Work Sans" pitchFamily="2" charset="0"/>
                        <a:cs typeface="Poppins" panose="00000500000000000000" pitchFamily="2" charset="0"/>
                      </a:endParaRPr>
                    </a:p>
                    <a:p>
                      <a:pPr marL="0" marR="0" lvl="0" indent="0" algn="just">
                        <a:lnSpc>
                          <a:spcPct val="100000"/>
                        </a:lnSpc>
                        <a:spcBef>
                          <a:spcPts val="0"/>
                        </a:spcBef>
                        <a:spcAft>
                          <a:spcPts val="0"/>
                        </a:spcAft>
                        <a:buNone/>
                      </a:pPr>
                      <a:endParaRPr lang="es-MX" sz="1500" b="1" i="0" u="none" strike="noStrike" kern="1200" noProof="0" dirty="0">
                        <a:solidFill>
                          <a:schemeClr val="tx1"/>
                        </a:solidFill>
                        <a:latin typeface="Work Sans" pitchFamily="2" charset="0"/>
                        <a:cs typeface="Poppins" panose="00000500000000000000" pitchFamily="2" charset="0"/>
                      </a:endParaRPr>
                    </a:p>
                    <a:p>
                      <a:pPr marL="0" marR="0" lvl="0" indent="0" algn="just">
                        <a:lnSpc>
                          <a:spcPct val="100000"/>
                        </a:lnSpc>
                        <a:spcBef>
                          <a:spcPts val="0"/>
                        </a:spcBef>
                        <a:spcAft>
                          <a:spcPts val="0"/>
                        </a:spcAft>
                        <a:buNone/>
                      </a:pPr>
                      <a:r>
                        <a:rPr lang="es-MX" sz="1500" b="1" i="0" u="none" strike="noStrike" kern="1200" noProof="0" dirty="0">
                          <a:solidFill>
                            <a:schemeClr val="tx1"/>
                          </a:solidFill>
                          <a:latin typeface="Work Sans" pitchFamily="2" charset="0"/>
                          <a:cs typeface="Poppins" panose="00000500000000000000" pitchFamily="2" charset="0"/>
                        </a:rPr>
                        <a:t>Población con discapacidad: </a:t>
                      </a:r>
                      <a:r>
                        <a:rPr lang="es-MX" sz="1500" b="0" i="0" u="none" strike="noStrike" kern="1200" noProof="0" dirty="0">
                          <a:solidFill>
                            <a:schemeClr val="tx1"/>
                          </a:solidFill>
                          <a:latin typeface="Work Sans" pitchFamily="2" charset="0"/>
                          <a:cs typeface="Poppins" panose="00000500000000000000" pitchFamily="2" charset="0"/>
                        </a:rPr>
                        <a:t>Sugerir desplazamientos grupales hacia el color: de la mano, abrazados, con la mano sobre el hombro.</a:t>
                      </a:r>
                      <a:endParaRPr lang="en-US" sz="1500" dirty="0">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506357801"/>
                  </a:ext>
                </a:extLst>
              </a:tr>
              <a:tr h="38042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3917044">
                <a:tc>
                  <a:txBody>
                    <a:bodyPr/>
                    <a:lstStyle/>
                    <a:p>
                      <a:pPr marL="0" marR="0" lvl="0" indent="0" algn="just">
                        <a:lnSpc>
                          <a:spcPct val="100000"/>
                        </a:lnSpc>
                        <a:spcBef>
                          <a:spcPts val="0"/>
                        </a:spcBef>
                        <a:spcAft>
                          <a:spcPts val="0"/>
                        </a:spcAft>
                        <a:buFont typeface="Arial" panose="020B0604020202020204" pitchFamily="34" charset="0"/>
                        <a:buNone/>
                      </a:pPr>
                      <a:r>
                        <a:rPr lang="es-MX" sz="1500" b="0" i="0" u="none" strike="noStrike" kern="1200" noProof="0" dirty="0">
                          <a:solidFill>
                            <a:schemeClr val="tx1"/>
                          </a:solidFill>
                          <a:latin typeface="Work Sans" pitchFamily="2" charset="0"/>
                          <a:cs typeface="Poppins" panose="00000500000000000000" pitchFamily="2" charset="0"/>
                        </a:rPr>
                        <a:t>Responda las siguientes preguntas haciendo uso de una escala de 1 a 5, en donde 1 es deficiente, 2 es aceptable, 3 es regular, 4 bueno y 5 excelente</a:t>
                      </a:r>
                      <a:endParaRPr lang="en-US" sz="1500" b="0" i="0" u="none" strike="noStrike" kern="1200" noProof="0" dirty="0">
                        <a:latin typeface="Work Sans" pitchFamily="2" charset="0"/>
                        <a:cs typeface="Poppins" panose="00000500000000000000"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cs typeface="Poppins" panose="00000500000000000000" pitchFamily="2" charset="0"/>
                        </a:rPr>
                        <a:t>¿Las niñas y los niños aprendieron las diferencias entre las señales viales?</a:t>
                      </a:r>
                      <a:endParaRPr lang="en-US" sz="1500" b="0" i="0" u="none" strike="noStrike" kern="1200" noProof="0" dirty="0">
                        <a:latin typeface="Work Sans" pitchFamily="2" charset="0"/>
                        <a:cs typeface="Poppins" panose="00000500000000000000"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cs typeface="Poppins" panose="00000500000000000000" pitchFamily="2" charset="0"/>
                        </a:rPr>
                        <a:t>¿Las niñas y los niños entendieron las implicaciones del proyecto de infraestructura de transporte en su territorio?</a:t>
                      </a:r>
                    </a:p>
                    <a:p>
                      <a:pPr marL="0" marR="0" lvl="0" indent="0" algn="just" defTabSz="96012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MX" sz="1500" b="0" i="0" u="none" strike="noStrike" kern="1200" noProof="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Arial" panose="020B0604020202020204" pitchFamily="34" charset="0"/>
                        <a:buNone/>
                        <a:tabLst/>
                        <a:defRPr/>
                      </a:pPr>
                      <a:r>
                        <a:rPr lang="es-MX" sz="1500" b="0" i="0" u="none" strike="noStrike" kern="1200" noProof="0" dirty="0">
                          <a:solidFill>
                            <a:schemeClr val="tx1"/>
                          </a:solidFill>
                          <a:latin typeface="Work Sans" pitchFamily="2" charset="0"/>
                          <a:cs typeface="Poppins" panose="00000500000000000000" pitchFamily="2" charset="0"/>
                        </a:rPr>
                        <a:t>Responda las siguientes preguntas con </a:t>
                      </a:r>
                      <a:r>
                        <a:rPr lang="es-MX" sz="1500" b="1" i="0" u="none" strike="noStrike" kern="1200" noProof="0" dirty="0">
                          <a:solidFill>
                            <a:schemeClr val="tx1"/>
                          </a:solidFill>
                          <a:latin typeface="Work Sans" pitchFamily="2" charset="0"/>
                          <a:cs typeface="Poppins" panose="00000500000000000000" pitchFamily="2" charset="0"/>
                        </a:rPr>
                        <a:t>sí</a:t>
                      </a:r>
                      <a:r>
                        <a:rPr lang="es-MX" sz="1500" b="0" i="0" u="none" strike="noStrike" kern="1200" noProof="0" dirty="0">
                          <a:solidFill>
                            <a:schemeClr val="tx1"/>
                          </a:solidFill>
                          <a:latin typeface="Work Sans" pitchFamily="2" charset="0"/>
                          <a:cs typeface="Poppins" panose="00000500000000000000" pitchFamily="2" charset="0"/>
                        </a:rPr>
                        <a:t> o </a:t>
                      </a:r>
                      <a:r>
                        <a:rPr lang="es-MX" sz="1500" b="1" i="0" u="none" strike="noStrike" kern="1200" noProof="0" dirty="0">
                          <a:solidFill>
                            <a:schemeClr val="tx1"/>
                          </a:solidFill>
                          <a:latin typeface="Work Sans" pitchFamily="2" charset="0"/>
                          <a:cs typeface="Poppins" panose="00000500000000000000" pitchFamily="2" charset="0"/>
                        </a:rPr>
                        <a:t>no</a:t>
                      </a:r>
                      <a:r>
                        <a:rPr lang="es-MX" sz="1500" b="0" i="0" u="none" strike="noStrike" kern="1200" noProof="0" dirty="0">
                          <a:solidFill>
                            <a:schemeClr val="tx1"/>
                          </a:solidFill>
                          <a:latin typeface="Work Sans" pitchFamily="2" charset="0"/>
                          <a:cs typeface="Poppins" panose="00000500000000000000" pitchFamily="2" charset="0"/>
                        </a:rPr>
                        <a:t>:</a:t>
                      </a:r>
                      <a:endParaRPr lang="en-US" sz="1500" b="0" i="0" u="none" strike="noStrike" kern="1200" noProof="0" dirty="0">
                        <a:latin typeface="Work Sans" pitchFamily="2" charset="0"/>
                        <a:cs typeface="Poppins" panose="00000500000000000000" pitchFamily="2" charset="0"/>
                      </a:endParaRP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kern="1200" noProof="0" dirty="0">
                          <a:solidFill>
                            <a:schemeClr val="tx1"/>
                          </a:solidFill>
                          <a:latin typeface="Work Sans" pitchFamily="2" charset="0"/>
                          <a:cs typeface="Poppins" panose="00000500000000000000" pitchFamily="2" charset="0"/>
                        </a:rPr>
                        <a:t>¿Las indicaciones de la actividad fueron claras y permitieron lograr los objetivos descritos?</a:t>
                      </a:r>
                      <a:endParaRPr lang="en-US" sz="1500" b="0" i="0" u="none" strike="noStrike" kern="1200" noProof="0" dirty="0">
                        <a:solidFill>
                          <a:schemeClr val="tx1"/>
                        </a:solidFill>
                        <a:latin typeface="Work Sans" pitchFamily="2" charset="0"/>
                        <a:cs typeface="Poppins" panose="00000500000000000000" pitchFamily="2" charset="0"/>
                      </a:endParaRP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500" b="0" i="0" u="none" strike="noStrike" kern="1200" noProof="0" dirty="0">
                          <a:solidFill>
                            <a:schemeClr val="tx1"/>
                          </a:solidFill>
                          <a:latin typeface="Work Sans" pitchFamily="2" charset="0"/>
                          <a:cs typeface="Poppins" panose="00000500000000000000" pitchFamily="2" charset="0"/>
                        </a:rPr>
                        <a:t>¿La </a:t>
                      </a:r>
                      <a:r>
                        <a:rPr lang="en-US" sz="1500" b="0" i="0" u="none" strike="noStrike" kern="1200" noProof="0" dirty="0" err="1">
                          <a:solidFill>
                            <a:schemeClr val="tx1"/>
                          </a:solidFill>
                          <a:latin typeface="Work Sans" pitchFamily="2" charset="0"/>
                          <a:cs typeface="Poppins" panose="00000500000000000000" pitchFamily="2" charset="0"/>
                        </a:rPr>
                        <a:t>información</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suministrada</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fue</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suficiente</a:t>
                      </a:r>
                      <a:r>
                        <a:rPr lang="en-US" sz="1500" b="0" i="0" u="none" strike="noStrike" kern="1200" noProof="0" dirty="0">
                          <a:solidFill>
                            <a:schemeClr val="tx1"/>
                          </a:solidFill>
                          <a:latin typeface="Work Sans" pitchFamily="2" charset="0"/>
                          <a:cs typeface="Poppins" panose="00000500000000000000" pitchFamily="2" charset="0"/>
                        </a:rPr>
                        <a:t> para </a:t>
                      </a:r>
                      <a:r>
                        <a:rPr lang="es-MX" sz="1500" b="0" i="0" u="none" strike="noStrike" kern="1200" noProof="0" dirty="0">
                          <a:solidFill>
                            <a:schemeClr val="tx1"/>
                          </a:solidFill>
                          <a:latin typeface="Work Sans" pitchFamily="2" charset="0"/>
                          <a:cs typeface="Poppins" panose="00000500000000000000" pitchFamily="2" charset="0"/>
                        </a:rPr>
                        <a:t>completar</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los</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objetivos</a:t>
                      </a:r>
                      <a:r>
                        <a:rPr lang="en-US" sz="1500" b="0" i="0" u="none" strike="noStrike" kern="1200" noProof="0" dirty="0">
                          <a:solidFill>
                            <a:schemeClr val="tx1"/>
                          </a:solidFill>
                          <a:latin typeface="Work Sans" pitchFamily="2" charset="0"/>
                          <a:cs typeface="Poppins" panose="00000500000000000000" pitchFamily="2" charset="0"/>
                        </a:rPr>
                        <a:t> </a:t>
                      </a:r>
                      <a:r>
                        <a:rPr lang="en-US" sz="1500" b="0" i="0" u="none" strike="noStrike" kern="1200" noProof="0" dirty="0" err="1">
                          <a:solidFill>
                            <a:schemeClr val="tx1"/>
                          </a:solidFill>
                          <a:latin typeface="Work Sans" pitchFamily="2" charset="0"/>
                          <a:cs typeface="Poppins" panose="00000500000000000000" pitchFamily="2" charset="0"/>
                        </a:rPr>
                        <a:t>descritos</a:t>
                      </a:r>
                      <a:r>
                        <a:rPr lang="en-US" sz="1500" b="0" i="0" u="none" strike="noStrike" kern="1200" noProof="0" dirty="0">
                          <a:solidFill>
                            <a:schemeClr val="tx1"/>
                          </a:solidFill>
                          <a:latin typeface="Work Sans" pitchFamily="2" charset="0"/>
                          <a:cs typeface="Poppins" panose="00000500000000000000" pitchFamily="2" charset="0"/>
                        </a:rPr>
                        <a:t>?</a:t>
                      </a:r>
                      <a:endParaRPr lang="en-US" sz="1500" b="0" i="0" u="none" strike="noStrike" kern="1200" noProof="0" dirty="0">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p:sp>
        <p:nvSpPr>
          <p:cNvPr id="9" name="CuadroTexto 8">
            <a:extLst>
              <a:ext uri="{FF2B5EF4-FFF2-40B4-BE49-F238E27FC236}">
                <a16:creationId xmlns:a16="http://schemas.microsoft.com/office/drawing/2014/main" id="{97652960-2C3A-CCC9-9E89-AE5D87620A3F}"/>
              </a:ext>
            </a:extLst>
          </p:cNvPr>
          <p:cNvSpPr txBox="1"/>
          <p:nvPr/>
        </p:nvSpPr>
        <p:spPr>
          <a:xfrm>
            <a:off x="15849600" y="9158578"/>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3" action="ppaction://hlinksldjump"/>
            <a:extLst>
              <a:ext uri="{FF2B5EF4-FFF2-40B4-BE49-F238E27FC236}">
                <a16:creationId xmlns:a16="http://schemas.microsoft.com/office/drawing/2014/main" id="{B0491D37-34CB-2E2C-2369-2334EE2AE757}"/>
              </a:ext>
            </a:extLst>
          </p:cNvPr>
          <p:cNvSpPr/>
          <p:nvPr/>
        </p:nvSpPr>
        <p:spPr>
          <a:xfrm flipH="1">
            <a:off x="16365472" y="881243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65CB78C6-D590-D120-8C55-3EA2E775E7F5}"/>
              </a:ext>
            </a:extLst>
          </p:cNvPr>
          <p:cNvSpPr/>
          <p:nvPr/>
        </p:nvSpPr>
        <p:spPr>
          <a:xfrm>
            <a:off x="1407693" y="169068"/>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 : </a:t>
            </a:r>
            <a:r>
              <a:rPr lang="es-MX" sz="2000" b="1" dirty="0">
                <a:ln w="0"/>
                <a:latin typeface="Poppins" panose="00000500000000000000" pitchFamily="2" charset="0"/>
                <a:cs typeface="Poppins" panose="00000500000000000000" pitchFamily="2" charset="0"/>
              </a:rPr>
              <a:t>PROTECTORES DE LA SEGURIDAD VIAL</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42745584-301F-AC4B-27BF-ADD6AF884B7F}"/>
              </a:ext>
            </a:extLst>
          </p:cNvPr>
          <p:cNvGrpSpPr/>
          <p:nvPr/>
        </p:nvGrpSpPr>
        <p:grpSpPr>
          <a:xfrm>
            <a:off x="6607243" y="8581722"/>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39A0F80C-A68E-EA5C-7798-3D4364BE503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1A261A3-0B91-6F40-0A4D-892039CE0BC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CE7E447-6F04-DC95-3166-014E98FC5BE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844BB91-6514-F4B7-AA08-90769AE701F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3DA61B1-DE43-4586-814D-D58A4DC1A21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458FEFD-7697-BE9B-B8B3-9A790FFB119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F505805-CF8A-A2F0-1900-D906FD6ED81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C15ECC09-5C56-BF72-79F3-C643200E93A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E64DD30-824D-90FC-4BEA-81641E6E622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7125600-6E9D-804C-B759-259E6F55556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498E5B83-9318-BCB3-7FB6-19760BA418E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44FF686E-A6C1-DD40-C8DE-B47CE04A183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2A753D73-9131-7F4B-BF44-3B0F0376F7A7}"/>
              </a:ext>
            </a:extLst>
          </p:cNvPr>
          <p:cNvGrpSpPr/>
          <p:nvPr/>
        </p:nvGrpSpPr>
        <p:grpSpPr>
          <a:xfrm>
            <a:off x="5617928" y="8577078"/>
            <a:ext cx="720000" cy="720000"/>
            <a:chOff x="738225" y="2745837"/>
            <a:chExt cx="861840" cy="861840"/>
          </a:xfrm>
        </p:grpSpPr>
        <p:sp>
          <p:nvSpPr>
            <p:cNvPr id="62" name="Elipse 61">
              <a:extLst>
                <a:ext uri="{FF2B5EF4-FFF2-40B4-BE49-F238E27FC236}">
                  <a16:creationId xmlns:a16="http://schemas.microsoft.com/office/drawing/2014/main" id="{8B16986D-003E-EFF2-0F74-AF69BA76611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7554F32A-FDFC-DC94-5BBB-BD4321BB815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186F049F-CED6-38C7-AEB8-612F05BAED7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3DCCB70B-C25D-B8E5-9961-789ED67EF11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B624E076-1FF9-6D24-AA34-AD8FC548E38B}"/>
              </a:ext>
            </a:extLst>
          </p:cNvPr>
          <p:cNvGrpSpPr/>
          <p:nvPr/>
        </p:nvGrpSpPr>
        <p:grpSpPr>
          <a:xfrm>
            <a:off x="7525047" y="8589443"/>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F6065B2B-1AF5-9284-60AF-1DFFBE512F8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A5C3D935-7C15-CE2B-C54D-0C0FDA48A775}"/>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22D44C18-CFF1-BDC4-A042-270058336A1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AD634F4C-BA96-9173-DD67-9D4ED9365C5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FAFB4A7C-8D8E-968F-34C8-501526D8F1C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9CED9623-E9E7-7409-0633-FD35481E231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6216430A-12B2-5C16-7F2C-7C7752FD445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42D1E9C7-1021-7AC2-92C1-308766D0AB9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6F4AFB5E-F938-C6DE-918D-62F6AF24E609}"/>
              </a:ext>
            </a:extLst>
          </p:cNvPr>
          <p:cNvGrpSpPr/>
          <p:nvPr/>
        </p:nvGrpSpPr>
        <p:grpSpPr>
          <a:xfrm>
            <a:off x="9303368" y="8581722"/>
            <a:ext cx="720000" cy="720000"/>
            <a:chOff x="6950009" y="1346133"/>
            <a:chExt cx="820800" cy="820800"/>
          </a:xfrm>
        </p:grpSpPr>
        <p:sp>
          <p:nvSpPr>
            <p:cNvPr id="76" name="Elipse 75">
              <a:extLst>
                <a:ext uri="{FF2B5EF4-FFF2-40B4-BE49-F238E27FC236}">
                  <a16:creationId xmlns:a16="http://schemas.microsoft.com/office/drawing/2014/main" id="{0FD98FBF-C12D-4066-38C7-5977AE92FD1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8BD4B770-89FB-70B8-79AE-8DC7EB98ECF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47BBEF5A-1BA9-11EB-FCAE-18D0BB0D6089}"/>
              </a:ext>
            </a:extLst>
          </p:cNvPr>
          <p:cNvGrpSpPr/>
          <p:nvPr/>
        </p:nvGrpSpPr>
        <p:grpSpPr>
          <a:xfrm>
            <a:off x="10210849" y="8603825"/>
            <a:ext cx="720000" cy="720000"/>
            <a:chOff x="7758040" y="1346133"/>
            <a:chExt cx="820800" cy="820800"/>
          </a:xfrm>
        </p:grpSpPr>
        <p:sp>
          <p:nvSpPr>
            <p:cNvPr id="79" name="Elipse 78">
              <a:extLst>
                <a:ext uri="{FF2B5EF4-FFF2-40B4-BE49-F238E27FC236}">
                  <a16:creationId xmlns:a16="http://schemas.microsoft.com/office/drawing/2014/main" id="{A77CB400-658A-EB81-DCC1-FDFA1115698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B989C3BD-88A9-7760-BE4A-B624F361BA4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4560D2B3-50D9-7176-6285-9396226B14D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FC02C4FC-073D-3146-8F57-D87FA4F3EFB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E2F45899-59D5-00D6-30D7-BC63FEB1733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BE3ECCE6-273A-A266-225B-9EA2F7A4664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D55A5160-43B4-D89A-CE2C-6F639765C62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4BC6E228-0880-8065-33EA-48F8AE76584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F62C21C5-2D8E-A92F-47BB-799C8AED1B10}"/>
              </a:ext>
            </a:extLst>
          </p:cNvPr>
          <p:cNvGrpSpPr/>
          <p:nvPr/>
        </p:nvGrpSpPr>
        <p:grpSpPr>
          <a:xfrm>
            <a:off x="8385936" y="8603825"/>
            <a:ext cx="720000" cy="720000"/>
            <a:chOff x="-1026884" y="3852288"/>
            <a:chExt cx="861840" cy="861840"/>
          </a:xfrm>
        </p:grpSpPr>
        <p:sp>
          <p:nvSpPr>
            <p:cNvPr id="88" name="Elipse 87">
              <a:extLst>
                <a:ext uri="{FF2B5EF4-FFF2-40B4-BE49-F238E27FC236}">
                  <a16:creationId xmlns:a16="http://schemas.microsoft.com/office/drawing/2014/main" id="{F1FFA266-42EF-8FC9-1289-09F5792DDBE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BB806CE1-9218-2E0A-3118-2B7C88B9A46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6625972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2542368" y="201441"/>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3 : </a:t>
            </a:r>
            <a:r>
              <a:rPr lang="es-MX" sz="2000" b="1" dirty="0">
                <a:ln w="0"/>
                <a:latin typeface="Poppins" panose="00000500000000000000" pitchFamily="2" charset="0"/>
                <a:cs typeface="Poppins" panose="00000500000000000000" pitchFamily="2" charset="0"/>
              </a:rPr>
              <a:t>TALLER ESCUELAS VERDES: SEMBRANDO FUTURO</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C694AB43-2EC0-4385-F18E-C50F6E8B7B9A}"/>
              </a:ext>
            </a:extLst>
          </p:cNvPr>
          <p:cNvGraphicFramePr>
            <a:graphicFrameLocks noGrp="1"/>
          </p:cNvGraphicFramePr>
          <p:nvPr>
            <p:extLst>
              <p:ext uri="{D42A27DB-BD31-4B8C-83A1-F6EECF244321}">
                <p14:modId xmlns:p14="http://schemas.microsoft.com/office/powerpoint/2010/main" val="2139839777"/>
              </p:ext>
            </p:extLst>
          </p:nvPr>
        </p:nvGraphicFramePr>
        <p:xfrm>
          <a:off x="1418925" y="773878"/>
          <a:ext cx="13474799" cy="775752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2">
                  <a:extLst>
                    <a:ext uri="{9D8B030D-6E8A-4147-A177-3AD203B41FA5}">
                      <a16:colId xmlns:a16="http://schemas.microsoft.com/office/drawing/2014/main" val="39752029"/>
                    </a:ext>
                  </a:extLst>
                </a:gridCol>
                <a:gridCol w="494615">
                  <a:extLst>
                    <a:ext uri="{9D8B030D-6E8A-4147-A177-3AD203B41FA5}">
                      <a16:colId xmlns:a16="http://schemas.microsoft.com/office/drawing/2014/main" val="295305744"/>
                    </a:ext>
                  </a:extLst>
                </a:gridCol>
                <a:gridCol w="1374603">
                  <a:extLst>
                    <a:ext uri="{9D8B030D-6E8A-4147-A177-3AD203B41FA5}">
                      <a16:colId xmlns:a16="http://schemas.microsoft.com/office/drawing/2014/main" val="3079591464"/>
                    </a:ext>
                  </a:extLst>
                </a:gridCol>
                <a:gridCol w="644441">
                  <a:extLst>
                    <a:ext uri="{9D8B030D-6E8A-4147-A177-3AD203B41FA5}">
                      <a16:colId xmlns:a16="http://schemas.microsoft.com/office/drawing/2014/main" val="1413860483"/>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64158">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67783">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Work Sans" pitchFamily="2" charset="0"/>
                          <a:cs typeface="Poppins" panose="00000500000000000000" pitchFamily="2" charset="0"/>
                        </a:rPr>
                        <a:t>  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lnL w="9525" cap="flat" cmpd="sng" algn="ctr">
                      <a:solidFill>
                        <a:srgbClr val="FF941F"/>
                      </a:solidFill>
                      <a:prstDash val="solid"/>
                      <a:round/>
                      <a:headEnd type="none" w="med" len="med"/>
                      <a:tailEnd type="none" w="med" len="med"/>
                    </a:ln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ES_tradnl"/>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70433">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FF941F"/>
                    </a:solidFill>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46689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gridSpan="2">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hMerge="1">
                  <a:txBody>
                    <a:bodyPr/>
                    <a:lstStyle/>
                    <a:p>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7043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428177">
                <a:tc gridSpan="16">
                  <a:txBody>
                    <a:bodyPr/>
                    <a:lstStyle/>
                    <a:p>
                      <a:pPr marL="0" marR="0" lvl="0" indent="0" algn="just">
                        <a:lnSpc>
                          <a:spcPct val="100000"/>
                        </a:lnSpc>
                        <a:spcBef>
                          <a:spcPts val="0"/>
                        </a:spcBef>
                        <a:spcAft>
                          <a:spcPts val="0"/>
                        </a:spcAft>
                        <a:buNone/>
                      </a:pPr>
                      <a:r>
                        <a:rPr lang="es-MX" sz="1500" dirty="0">
                          <a:latin typeface="Work Sans" pitchFamily="2" charset="0"/>
                          <a:cs typeface="Poppins" panose="00000500000000000000" pitchFamily="2" charset="0"/>
                        </a:rPr>
                        <a:t>Para desarrollar esta herramienta, se tomaron en consideración la resolución 06725 de 2016 de INVÍAS, la cual establece el programa de arborización de escuelas verdes, así como las resoluciones 0256 y 1428 de 2018 del Ministerio de Ambiente y Desarrollo Sostenible, que establecen medidas de compensación ambiental. El propósito de este taller es fomentar la participación activa de la comunidad educativa en la protección y conservación del medio ambiente, brindándoles conocimientos sobre la importancia de la siembra y el cuidado de las especies vegetales, al mismo tiempo que se busca generar conciencia acerca de la necesidad de proteger la biodiversidad y garantizar la sostenibilidad del planeta para las futuras generaciones.</a:t>
                      </a:r>
                      <a:endParaRPr lang="en-US" sz="1500" dirty="0">
                        <a:latin typeface="Work Sans" pitchFamily="2" charset="0"/>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pPr marL="0" lvl="0" indent="0" algn="just">
                        <a:lnSpc>
                          <a:spcPct val="100000"/>
                        </a:lnSpc>
                        <a:buNone/>
                      </a:pPr>
                      <a:endParaRPr lang="es-CO" sz="1200" b="0" i="0" u="none" strike="noStrike" kern="1200" baseline="0" noProof="0">
                        <a:solidFill>
                          <a:srgbClr val="000000"/>
                        </a:solidFill>
                        <a:latin typeface="Poppin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70433">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solidFill>
                      <a:srgbClr val="FF941F"/>
                    </a:solidFill>
                  </a:tcPr>
                </a:tc>
                <a:tc hMerge="1">
                  <a:txBody>
                    <a:bodyPr/>
                    <a:lstStyle/>
                    <a:p>
                      <a:endParaRPr lang="es-CO"/>
                    </a:p>
                  </a:txBody>
                  <a:tcPr/>
                </a:tc>
                <a:tc gridSpan="3">
                  <a:txBody>
                    <a:bodyPr/>
                    <a:lstStyle/>
                    <a:p>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ES_tradnl" dirty="0"/>
                    </a:p>
                  </a:txBody>
                  <a:tcPr>
                    <a:solidFill>
                      <a:srgbClr val="FF941F"/>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gridSpan="6">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¿Cuánto tiempo se necesita?</a:t>
                      </a:r>
                      <a:endParaRPr lang="es-CO" dirty="0"/>
                    </a:p>
                  </a:txBody>
                  <a:tcPr>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874482">
                <a:tc gridSpan="7">
                  <a:txBody>
                    <a:bodyPr/>
                    <a:lstStyle/>
                    <a:p>
                      <a:pPr marL="171450" lvl="0" indent="-171450" algn="just">
                        <a:lnSpc>
                          <a:spcPct val="100000"/>
                        </a:lnSpc>
                        <a:buFont typeface="Arial" panose="020B0604020202020204" pitchFamily="34" charset="0"/>
                        <a:buChar char="•"/>
                      </a:pPr>
                      <a:r>
                        <a:rPr lang="es-MX" sz="1500" b="0" i="0" u="none" strike="noStrike" kern="1200" baseline="0" noProof="0" dirty="0">
                          <a:solidFill>
                            <a:srgbClr val="000000"/>
                          </a:solidFill>
                          <a:latin typeface="Work Sans" pitchFamily="2" charset="0"/>
                        </a:rPr>
                        <a:t>Empoderar a la comunidad en la apropiación de su territorio y el reconocimiento del proyecto de infraestructura en desarrollo, promoviendo la importancia de la siembra de árboles y/o arbustos.</a:t>
                      </a:r>
                    </a:p>
                    <a:p>
                      <a:pPr marL="171450" lvl="0" indent="-171450" algn="just">
                        <a:lnSpc>
                          <a:spcPct val="100000"/>
                        </a:lnSpc>
                        <a:buFont typeface="Arial" panose="020B0604020202020204" pitchFamily="34" charset="0"/>
                        <a:buChar char="•"/>
                      </a:pPr>
                      <a:r>
                        <a:rPr lang="es-MX" sz="1500" b="0" i="0" u="none" strike="noStrike" kern="1200" baseline="0" noProof="0" dirty="0">
                          <a:solidFill>
                            <a:srgbClr val="000000"/>
                          </a:solidFill>
                          <a:latin typeface="Work Sans" pitchFamily="2" charset="0"/>
                        </a:rPr>
                        <a:t>Mejorar la estética de las vías, embellecer el paisaje, fomentar el disfrute del mismo en las escuelas y aumentar el reconocimiento de la Entidad.</a:t>
                      </a:r>
                      <a:endParaRPr lang="es-CO" sz="1500" b="0" i="0" u="none" strike="noStrike" kern="1200" baseline="0" noProof="0" dirty="0">
                        <a:solidFill>
                          <a:srgbClr val="000000"/>
                        </a:solidFill>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r>
                        <a:rPr lang="es-CO" sz="1500" b="0" i="0" u="none" strike="noStrike" kern="1200" baseline="0" noProof="0">
                          <a:solidFill>
                            <a:srgbClr val="000000"/>
                          </a:solidFill>
                          <a:latin typeface="Work Sans" pitchFamily="2" charset="0"/>
                        </a:rPr>
                        <a:t>Niñas y niños, padres de familia, </a:t>
                      </a:r>
                      <a:r>
                        <a:rPr lang="es-MX" sz="1500" b="0" i="0" u="none" strike="noStrike" kern="1200" baseline="0" noProof="0">
                          <a:solidFill>
                            <a:srgbClr val="000000"/>
                          </a:solidFill>
                          <a:latin typeface="Work Sans" pitchFamily="2" charset="0"/>
                        </a:rPr>
                        <a:t>profesores y comunidad aledaña a la escuela que hace uso de sus instalaciones.</a:t>
                      </a:r>
                      <a:endParaRPr lang="es-CO" sz="1500">
                        <a:latin typeface="Work Sans" pitchFamily="2" charset="0"/>
                      </a:endParaRPr>
                    </a:p>
                  </a:txBody>
                  <a:tcPr>
                    <a:solidFill>
                      <a:schemeClr val="bg1"/>
                    </a:solidFill>
                  </a:tcPr>
                </a:tc>
                <a:tc hMerge="1">
                  <a:txBody>
                    <a:bodyPr/>
                    <a:lstStyle/>
                    <a:p>
                      <a:endParaRPr lang="es-CO"/>
                    </a:p>
                  </a:txBody>
                  <a:tcPr/>
                </a:tc>
                <a:tc gridSpan="3">
                  <a:txBody>
                    <a:bodyPr/>
                    <a:lstStyle/>
                    <a:p>
                      <a:r>
                        <a:rPr lang="es-CO" sz="1500" b="0" i="0" u="none" strike="noStrike" kern="1200" baseline="0" noProof="0" dirty="0">
                          <a:solidFill>
                            <a:srgbClr val="000000"/>
                          </a:solidFill>
                          <a:latin typeface="Work Sans" pitchFamily="2" charset="0"/>
                        </a:rPr>
                        <a:t>Niñas y niños, padres de familia, </a:t>
                      </a:r>
                      <a:r>
                        <a:rPr lang="es-MX" sz="1500" b="0" i="0" u="none" strike="noStrike" kern="1200" baseline="0" noProof="0" dirty="0">
                          <a:solidFill>
                            <a:srgbClr val="000000"/>
                          </a:solidFill>
                          <a:latin typeface="Work Sans" pitchFamily="2" charset="0"/>
                        </a:rPr>
                        <a:t>profesores y comunidad aledaña a la escuela que hace uso de sus instalaciones.</a:t>
                      </a:r>
                      <a:endParaRPr lang="es-ES_tradnl" dirty="0"/>
                    </a:p>
                  </a:txBody>
                  <a:tcPr>
                    <a:solidFill>
                      <a:schemeClr val="bg1"/>
                    </a:solidFill>
                  </a:tcPr>
                </a:tc>
                <a:tc hMerge="1">
                  <a:txBody>
                    <a:bodyPr/>
                    <a:lstStyle/>
                    <a:p>
                      <a:pPr marL="0" marR="0" lvl="0" indent="0" algn="l">
                        <a:lnSpc>
                          <a:spcPct val="100000"/>
                        </a:lnSpc>
                        <a:spcBef>
                          <a:spcPts val="0"/>
                        </a:spcBef>
                        <a:spcAft>
                          <a:spcPts val="0"/>
                        </a:spcAft>
                        <a:buNone/>
                      </a:pPr>
                      <a:r>
                        <a:rPr lang="es-CO" sz="1200" b="0" i="0" u="none" strike="noStrike" kern="1200" noProof="0">
                          <a:solidFill>
                            <a:schemeClr val="tx1"/>
                          </a:solidFill>
                          <a:latin typeface="Poppins"/>
                        </a:rPr>
                        <a:t>3 horas</a:t>
                      </a:r>
                      <a:endParaRPr lang="en-US" sz="12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gridSpan="6">
                  <a:txBody>
                    <a:bodyPr/>
                    <a:lstStyle/>
                    <a:p>
                      <a:r>
                        <a:rPr lang="es-CO" sz="1500" b="0" i="0" u="none" strike="noStrike" kern="1200" noProof="0">
                          <a:solidFill>
                            <a:schemeClr val="tx1"/>
                          </a:solidFill>
                          <a:latin typeface="Work Sans" pitchFamily="2" charset="0"/>
                        </a:rPr>
                        <a:t>3 horas</a:t>
                      </a:r>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7043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428177">
                <a:tc gridSpan="16">
                  <a:txBody>
                    <a:bodyPr/>
                    <a:lstStyle/>
                    <a:p>
                      <a:pPr marL="0" lvl="0" indent="0" algn="l">
                        <a:lnSpc>
                          <a:spcPct val="100000"/>
                        </a:lnSpc>
                        <a:buNone/>
                      </a:pPr>
                      <a:r>
                        <a:rPr lang="es-CO" sz="1500" b="0" i="0" u="none" strike="noStrike" kern="1200" baseline="0" noProof="0" dirty="0">
                          <a:solidFill>
                            <a:srgbClr val="000000"/>
                          </a:solidFill>
                          <a:latin typeface="Work Sans" pitchFamily="2" charset="0"/>
                        </a:rPr>
                        <a:t>Proyector </a:t>
                      </a:r>
                    </a:p>
                    <a:p>
                      <a:pPr marL="0" lvl="0" indent="0" algn="l">
                        <a:lnSpc>
                          <a:spcPct val="100000"/>
                        </a:lnSpc>
                        <a:buNone/>
                      </a:pPr>
                      <a:r>
                        <a:rPr lang="es-CO" sz="1500" b="0" i="0" u="none" strike="noStrike" kern="1200" baseline="0" noProof="0" dirty="0">
                          <a:solidFill>
                            <a:srgbClr val="000000"/>
                          </a:solidFill>
                          <a:latin typeface="Work Sans" pitchFamily="2" charset="0"/>
                        </a:rPr>
                        <a:t>Plántulas de mínimo 1 metro de altura, pala, abono, tierra negra, cascarilla de arroz, plástico.</a:t>
                      </a:r>
                    </a:p>
                    <a:p>
                      <a:pPr marL="0" lvl="0" indent="0" algn="l">
                        <a:lnSpc>
                          <a:spcPct val="100000"/>
                        </a:lnSpc>
                        <a:buNone/>
                      </a:pPr>
                      <a:r>
                        <a:rPr lang="es-CO" sz="1500" b="0" i="0" u="none" strike="noStrike" kern="1200" baseline="0" noProof="0" dirty="0">
                          <a:solidFill>
                            <a:srgbClr val="000000"/>
                          </a:solidFill>
                          <a:latin typeface="Work Sans" pitchFamily="2" charset="0"/>
                        </a:rPr>
                        <a:t>Fichas didácticas con información de individuos arbóreos y arbustivos.</a:t>
                      </a:r>
                    </a:p>
                    <a:p>
                      <a:pPr marL="0" lvl="0" indent="0" algn="l">
                        <a:lnSpc>
                          <a:spcPct val="100000"/>
                        </a:lnSpc>
                        <a:buNone/>
                      </a:pPr>
                      <a:r>
                        <a:rPr lang="es-CO" sz="1500" b="0" i="0" u="none" strike="noStrike" kern="1200" baseline="0" noProof="0" dirty="0">
                          <a:solidFill>
                            <a:srgbClr val="000000"/>
                          </a:solidFill>
                          <a:latin typeface="Work Sans" pitchFamily="2" charset="0"/>
                        </a:rPr>
                        <a:t>Abono químico, abono orgánico, hidro retenedor y cal dependiendo del tipo de suelo</a:t>
                      </a:r>
                    </a:p>
                    <a:p>
                      <a:pPr marL="0" lvl="0" indent="0" algn="l">
                        <a:lnSpc>
                          <a:spcPct val="100000"/>
                        </a:lnSpc>
                        <a:buNone/>
                      </a:pPr>
                      <a:r>
                        <a:rPr lang="es-CO" sz="1500" b="0" i="0" u="none" strike="noStrike" kern="1200" baseline="0" noProof="0" dirty="0">
                          <a:solidFill>
                            <a:srgbClr val="000000"/>
                          </a:solidFill>
                          <a:latin typeface="Work Sans" pitchFamily="2" charset="0"/>
                        </a:rPr>
                        <a:t>Elementos </a:t>
                      </a:r>
                      <a:r>
                        <a:rPr lang="es-MX" sz="1500" b="0" i="0" u="none" strike="noStrike" kern="1200" baseline="0" noProof="0" dirty="0">
                          <a:solidFill>
                            <a:srgbClr val="000000"/>
                          </a:solidFill>
                          <a:latin typeface="Work Sans" pitchFamily="2" charset="0"/>
                        </a:rPr>
                        <a:t>de mercadeo con logos INVÍAS para el posicionamiento de la marca institucional (gorras, cartillas, tulas, etc.), dependiendo de la disponibilidad y el área.</a:t>
                      </a:r>
                      <a:endParaRPr lang="es-CO" sz="1500" b="0" i="0" u="none" strike="noStrike" kern="1200" baseline="0" noProof="0" dirty="0">
                        <a:solidFill>
                          <a:srgbClr val="000000"/>
                        </a:solidFill>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9E76580F-1832-C06F-2170-3DD721B7FA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56787" y="2021776"/>
            <a:ext cx="616278" cy="576000"/>
          </a:xfrm>
          <a:prstGeom prst="rect">
            <a:avLst/>
          </a:prstGeom>
        </p:spPr>
      </p:pic>
      <p:pic>
        <p:nvPicPr>
          <p:cNvPr id="6" name="Gráfico 76" descr="Grupo de personas con relleno sólido">
            <a:extLst>
              <a:ext uri="{FF2B5EF4-FFF2-40B4-BE49-F238E27FC236}">
                <a16:creationId xmlns:a16="http://schemas.microsoft.com/office/drawing/2014/main" id="{E16358E0-50F2-4B16-4E88-1DA6985376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87944" y="2193000"/>
            <a:ext cx="424616" cy="391466"/>
          </a:xfrm>
          <a:prstGeom prst="rect">
            <a:avLst/>
          </a:prstGeom>
        </p:spPr>
      </p:pic>
      <p:sp>
        <p:nvSpPr>
          <p:cNvPr id="7" name="object 18">
            <a:extLst>
              <a:ext uri="{FF2B5EF4-FFF2-40B4-BE49-F238E27FC236}">
                <a16:creationId xmlns:a16="http://schemas.microsoft.com/office/drawing/2014/main" id="{FF750626-F159-B95F-A232-079B05187A8F}"/>
              </a:ext>
            </a:extLst>
          </p:cNvPr>
          <p:cNvSpPr/>
          <p:nvPr/>
        </p:nvSpPr>
        <p:spPr>
          <a:xfrm>
            <a:off x="12129985" y="2163101"/>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293390BC-9A6D-F653-1B76-B5A4CF1F885E}"/>
              </a:ext>
            </a:extLst>
          </p:cNvPr>
          <p:cNvSpPr/>
          <p:nvPr/>
        </p:nvSpPr>
        <p:spPr>
          <a:xfrm>
            <a:off x="14038805" y="2181171"/>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0729A24C-9811-AA7A-F8E5-F854FDE8946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44170" y="2163101"/>
            <a:ext cx="451266" cy="451264"/>
          </a:xfrm>
          <a:prstGeom prst="rect">
            <a:avLst/>
          </a:prstGeom>
        </p:spPr>
      </p:pic>
      <p:pic>
        <p:nvPicPr>
          <p:cNvPr id="22" name="Gráfico 21" descr="Single gear con relleno sólido">
            <a:extLst>
              <a:ext uri="{FF2B5EF4-FFF2-40B4-BE49-F238E27FC236}">
                <a16:creationId xmlns:a16="http://schemas.microsoft.com/office/drawing/2014/main" id="{E12D952F-1E75-E49F-DF3C-BB51011381C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07124" y="2100733"/>
            <a:ext cx="576000" cy="576000"/>
          </a:xfrm>
          <a:prstGeom prst="rect">
            <a:avLst/>
          </a:prstGeom>
        </p:spPr>
      </p:pic>
      <p:pic>
        <p:nvPicPr>
          <p:cNvPr id="23" name="Gráfico 22" descr="Court con relleno sólido">
            <a:extLst>
              <a:ext uri="{FF2B5EF4-FFF2-40B4-BE49-F238E27FC236}">
                <a16:creationId xmlns:a16="http://schemas.microsoft.com/office/drawing/2014/main" id="{5FF7D900-4A77-781C-6DA7-6DF0C23D5EC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40365" y="2100733"/>
            <a:ext cx="576000" cy="576000"/>
          </a:xfrm>
          <a:prstGeom prst="rect">
            <a:avLst/>
          </a:prstGeom>
        </p:spPr>
      </p:pic>
      <p:sp>
        <p:nvSpPr>
          <p:cNvPr id="24" name="CuadroTexto 23">
            <a:extLst>
              <a:ext uri="{FF2B5EF4-FFF2-40B4-BE49-F238E27FC236}">
                <a16:creationId xmlns:a16="http://schemas.microsoft.com/office/drawing/2014/main" id="{C15096DD-9BB0-5624-12A7-8B7F239DA108}"/>
              </a:ext>
            </a:extLst>
          </p:cNvPr>
          <p:cNvSpPr txBox="1"/>
          <p:nvPr/>
        </p:nvSpPr>
        <p:spPr>
          <a:xfrm>
            <a:off x="15849600" y="910683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BACE7A2B-5416-EF51-EE66-44C510E5A6A9}"/>
              </a:ext>
            </a:extLst>
          </p:cNvPr>
          <p:cNvSpPr/>
          <p:nvPr/>
        </p:nvSpPr>
        <p:spPr>
          <a:xfrm>
            <a:off x="16365472" y="875141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4" name="Grupo 3">
            <a:extLst>
              <a:ext uri="{FF2B5EF4-FFF2-40B4-BE49-F238E27FC236}">
                <a16:creationId xmlns:a16="http://schemas.microsoft.com/office/drawing/2014/main" id="{F573D582-3C75-DD9D-0846-E236D52277A5}"/>
              </a:ext>
            </a:extLst>
          </p:cNvPr>
          <p:cNvGrpSpPr/>
          <p:nvPr/>
        </p:nvGrpSpPr>
        <p:grpSpPr>
          <a:xfrm>
            <a:off x="6607243" y="8581722"/>
            <a:ext cx="720000" cy="720000"/>
            <a:chOff x="3177144" y="1346133"/>
            <a:chExt cx="820800" cy="820800"/>
          </a:xfrm>
        </p:grpSpPr>
        <p:sp>
          <p:nvSpPr>
            <p:cNvPr id="10" name="Elipse 9">
              <a:hlinkClick r:id="rId14" action="ppaction://hlinksldjump" tooltip="Recomendaciones"/>
              <a:extLst>
                <a:ext uri="{FF2B5EF4-FFF2-40B4-BE49-F238E27FC236}">
                  <a16:creationId xmlns:a16="http://schemas.microsoft.com/office/drawing/2014/main" id="{DDBAB9B9-B6E1-F01D-174B-60985B64F64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 name="Google Shape;13057;p104">
              <a:extLst>
                <a:ext uri="{FF2B5EF4-FFF2-40B4-BE49-F238E27FC236}">
                  <a16:creationId xmlns:a16="http://schemas.microsoft.com/office/drawing/2014/main" id="{A8F75802-9553-E59C-74A2-ACEE130C610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2" name="Google Shape;13058;p104">
                <a:extLst>
                  <a:ext uri="{FF2B5EF4-FFF2-40B4-BE49-F238E27FC236}">
                    <a16:creationId xmlns:a16="http://schemas.microsoft.com/office/drawing/2014/main" id="{02C710B5-00A5-5B71-11E3-E4A6ACC195D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 name="Google Shape;13059;p104">
                <a:extLst>
                  <a:ext uri="{FF2B5EF4-FFF2-40B4-BE49-F238E27FC236}">
                    <a16:creationId xmlns:a16="http://schemas.microsoft.com/office/drawing/2014/main" id="{B273316D-E9B2-E13B-EF90-29DF594955A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 name="Google Shape;13060;p104">
                <a:extLst>
                  <a:ext uri="{FF2B5EF4-FFF2-40B4-BE49-F238E27FC236}">
                    <a16:creationId xmlns:a16="http://schemas.microsoft.com/office/drawing/2014/main" id="{A1FF8FF3-0E26-5BE7-2A9C-F5B0AA42A57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 name="Google Shape;13061;p104">
                <a:extLst>
                  <a:ext uri="{FF2B5EF4-FFF2-40B4-BE49-F238E27FC236}">
                    <a16:creationId xmlns:a16="http://schemas.microsoft.com/office/drawing/2014/main" id="{BA8B0CA1-BEE4-0FE3-8D41-95AB6F13BA3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62;p104">
                <a:extLst>
                  <a:ext uri="{FF2B5EF4-FFF2-40B4-BE49-F238E27FC236}">
                    <a16:creationId xmlns:a16="http://schemas.microsoft.com/office/drawing/2014/main" id="{39747378-FB35-A285-D203-092EFCC7310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3;p104">
                <a:extLst>
                  <a:ext uri="{FF2B5EF4-FFF2-40B4-BE49-F238E27FC236}">
                    <a16:creationId xmlns:a16="http://schemas.microsoft.com/office/drawing/2014/main" id="{A794782C-ABC3-BE2C-5318-9950957027E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4;p104">
                <a:extLst>
                  <a:ext uri="{FF2B5EF4-FFF2-40B4-BE49-F238E27FC236}">
                    <a16:creationId xmlns:a16="http://schemas.microsoft.com/office/drawing/2014/main" id="{B2DF0F62-1282-159A-53DA-AA8430B6E3A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5;p104">
                <a:extLst>
                  <a:ext uri="{FF2B5EF4-FFF2-40B4-BE49-F238E27FC236}">
                    <a16:creationId xmlns:a16="http://schemas.microsoft.com/office/drawing/2014/main" id="{BC951559-F886-77A6-0734-4360011DC36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6;p104">
                <a:extLst>
                  <a:ext uri="{FF2B5EF4-FFF2-40B4-BE49-F238E27FC236}">
                    <a16:creationId xmlns:a16="http://schemas.microsoft.com/office/drawing/2014/main" id="{F132B15B-E7D8-8AF9-A863-A33145999B7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7;p104">
                <a:extLst>
                  <a:ext uri="{FF2B5EF4-FFF2-40B4-BE49-F238E27FC236}">
                    <a16:creationId xmlns:a16="http://schemas.microsoft.com/office/drawing/2014/main" id="{B2A49640-C506-10FB-17B8-E1BE7167E94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26" name="Group 17">
            <a:extLst>
              <a:ext uri="{FF2B5EF4-FFF2-40B4-BE49-F238E27FC236}">
                <a16:creationId xmlns:a16="http://schemas.microsoft.com/office/drawing/2014/main" id="{47E59473-8BB4-CDF9-7EE4-898B33060C37}"/>
              </a:ext>
            </a:extLst>
          </p:cNvPr>
          <p:cNvGrpSpPr/>
          <p:nvPr/>
        </p:nvGrpSpPr>
        <p:grpSpPr>
          <a:xfrm>
            <a:off x="5617928" y="8577078"/>
            <a:ext cx="720000" cy="720000"/>
            <a:chOff x="738225" y="2745837"/>
            <a:chExt cx="861840" cy="861840"/>
          </a:xfrm>
        </p:grpSpPr>
        <p:sp>
          <p:nvSpPr>
            <p:cNvPr id="27" name="Elipse 26">
              <a:extLst>
                <a:ext uri="{FF2B5EF4-FFF2-40B4-BE49-F238E27FC236}">
                  <a16:creationId xmlns:a16="http://schemas.microsoft.com/office/drawing/2014/main" id="{F74DE02F-6397-D8E1-192F-C775832C6A2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8" name="Google Shape;10593;p100">
              <a:extLst>
                <a:ext uri="{FF2B5EF4-FFF2-40B4-BE49-F238E27FC236}">
                  <a16:creationId xmlns:a16="http://schemas.microsoft.com/office/drawing/2014/main" id="{7270A2A7-A6FB-0BB4-86D5-A254B29697E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29" name="Google Shape;10594;p100">
                <a:hlinkClick r:id="rId15" action="ppaction://hlinksldjump" tooltip="Bienvenida"/>
                <a:extLst>
                  <a:ext uri="{FF2B5EF4-FFF2-40B4-BE49-F238E27FC236}">
                    <a16:creationId xmlns:a16="http://schemas.microsoft.com/office/drawing/2014/main" id="{1F1927F3-F3D3-C8B8-A19C-311A2ED7C20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0" name="Google Shape;10595;p100">
                <a:extLst>
                  <a:ext uri="{FF2B5EF4-FFF2-40B4-BE49-F238E27FC236}">
                    <a16:creationId xmlns:a16="http://schemas.microsoft.com/office/drawing/2014/main" id="{0F573D97-D0DC-9EA0-96E3-48860599118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1" name="Grupo 30">
            <a:extLst>
              <a:ext uri="{FF2B5EF4-FFF2-40B4-BE49-F238E27FC236}">
                <a16:creationId xmlns:a16="http://schemas.microsoft.com/office/drawing/2014/main" id="{EAEE6D93-5818-95B2-D701-568E7A3CC8D5}"/>
              </a:ext>
            </a:extLst>
          </p:cNvPr>
          <p:cNvGrpSpPr/>
          <p:nvPr/>
        </p:nvGrpSpPr>
        <p:grpSpPr>
          <a:xfrm>
            <a:off x="7525047" y="8589443"/>
            <a:ext cx="720000" cy="720000"/>
            <a:chOff x="6056787" y="1346133"/>
            <a:chExt cx="820800" cy="820800"/>
          </a:xfrm>
        </p:grpSpPr>
        <p:sp>
          <p:nvSpPr>
            <p:cNvPr id="32" name="Elipse 31">
              <a:hlinkClick r:id="rId16" action="ppaction://hlinksldjump" tooltip="Ciclo de vida y nivel de complejidad"/>
              <a:extLst>
                <a:ext uri="{FF2B5EF4-FFF2-40B4-BE49-F238E27FC236}">
                  <a16:creationId xmlns:a16="http://schemas.microsoft.com/office/drawing/2014/main" id="{A3CE5C73-1B86-18A1-E960-3297E127131D}"/>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3" name="Google Shape;9696;p98">
              <a:extLst>
                <a:ext uri="{FF2B5EF4-FFF2-40B4-BE49-F238E27FC236}">
                  <a16:creationId xmlns:a16="http://schemas.microsoft.com/office/drawing/2014/main" id="{860E0090-39B1-B2FB-1DF6-9481F0C2E2B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34" name="Google Shape;9697;p98">
                <a:extLst>
                  <a:ext uri="{FF2B5EF4-FFF2-40B4-BE49-F238E27FC236}">
                    <a16:creationId xmlns:a16="http://schemas.microsoft.com/office/drawing/2014/main" id="{101E3503-BACD-4172-FF8D-6586FB17FCC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5" name="Google Shape;9698;p98">
                <a:extLst>
                  <a:ext uri="{FF2B5EF4-FFF2-40B4-BE49-F238E27FC236}">
                    <a16:creationId xmlns:a16="http://schemas.microsoft.com/office/drawing/2014/main" id="{CCC95B06-4C1D-BCD7-3CC0-5FF9CDD4502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6" name="Google Shape;9699;p98">
                <a:extLst>
                  <a:ext uri="{FF2B5EF4-FFF2-40B4-BE49-F238E27FC236}">
                    <a16:creationId xmlns:a16="http://schemas.microsoft.com/office/drawing/2014/main" id="{07B4FF7D-06A2-FB18-5539-9BEA8C9EEAC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7" name="Google Shape;9700;p98">
                <a:extLst>
                  <a:ext uri="{FF2B5EF4-FFF2-40B4-BE49-F238E27FC236}">
                    <a16:creationId xmlns:a16="http://schemas.microsoft.com/office/drawing/2014/main" id="{674622DC-B0A0-127B-34F8-FF4E5E05DF3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8" name="Google Shape;9701;p98">
                <a:extLst>
                  <a:ext uri="{FF2B5EF4-FFF2-40B4-BE49-F238E27FC236}">
                    <a16:creationId xmlns:a16="http://schemas.microsoft.com/office/drawing/2014/main" id="{C3BA6BF4-3986-4460-CCA5-A36C15DB4CE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9" name="Google Shape;9702;p98">
                <a:hlinkClick r:id="rId16" action="ppaction://hlinksldjump"/>
                <a:extLst>
                  <a:ext uri="{FF2B5EF4-FFF2-40B4-BE49-F238E27FC236}">
                    <a16:creationId xmlns:a16="http://schemas.microsoft.com/office/drawing/2014/main" id="{743DECB4-97DD-413B-2BB7-5DF01606E3D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0" name="Grupo 39">
            <a:extLst>
              <a:ext uri="{FF2B5EF4-FFF2-40B4-BE49-F238E27FC236}">
                <a16:creationId xmlns:a16="http://schemas.microsoft.com/office/drawing/2014/main" id="{FA8CEB49-3A02-D2C1-7AEE-49DB18066BD8}"/>
              </a:ext>
            </a:extLst>
          </p:cNvPr>
          <p:cNvGrpSpPr/>
          <p:nvPr/>
        </p:nvGrpSpPr>
        <p:grpSpPr>
          <a:xfrm>
            <a:off x="9303368" y="8581722"/>
            <a:ext cx="720000" cy="720000"/>
            <a:chOff x="6950009" y="1346133"/>
            <a:chExt cx="820800" cy="820800"/>
          </a:xfrm>
        </p:grpSpPr>
        <p:sp>
          <p:nvSpPr>
            <p:cNvPr id="41" name="Elipse 40">
              <a:extLst>
                <a:ext uri="{FF2B5EF4-FFF2-40B4-BE49-F238E27FC236}">
                  <a16:creationId xmlns:a16="http://schemas.microsoft.com/office/drawing/2014/main" id="{0C810E01-02C0-E0FF-874C-A0639E3D34D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2" name="Google Shape;11123;p100">
              <a:hlinkClick r:id="rId17" action="ppaction://hlinksldjump" tooltip="Énfasis"/>
              <a:extLst>
                <a:ext uri="{FF2B5EF4-FFF2-40B4-BE49-F238E27FC236}">
                  <a16:creationId xmlns:a16="http://schemas.microsoft.com/office/drawing/2014/main" id="{52B04350-58D1-1696-BF55-D50785EEFEF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43" name="Grupo 42">
            <a:extLst>
              <a:ext uri="{FF2B5EF4-FFF2-40B4-BE49-F238E27FC236}">
                <a16:creationId xmlns:a16="http://schemas.microsoft.com/office/drawing/2014/main" id="{C41F981A-F592-07E3-5862-C6B91809FBD3}"/>
              </a:ext>
            </a:extLst>
          </p:cNvPr>
          <p:cNvGrpSpPr/>
          <p:nvPr/>
        </p:nvGrpSpPr>
        <p:grpSpPr>
          <a:xfrm>
            <a:off x="10210849" y="8603825"/>
            <a:ext cx="720000" cy="720000"/>
            <a:chOff x="7758040" y="1346133"/>
            <a:chExt cx="820800" cy="820800"/>
          </a:xfrm>
        </p:grpSpPr>
        <p:sp>
          <p:nvSpPr>
            <p:cNvPr id="44" name="Elipse 43">
              <a:extLst>
                <a:ext uri="{FF2B5EF4-FFF2-40B4-BE49-F238E27FC236}">
                  <a16:creationId xmlns:a16="http://schemas.microsoft.com/office/drawing/2014/main" id="{D708A038-2EB7-D6EF-9D33-D628A7713C6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45" name="Google Shape;11363;p101">
              <a:extLst>
                <a:ext uri="{FF2B5EF4-FFF2-40B4-BE49-F238E27FC236}">
                  <a16:creationId xmlns:a16="http://schemas.microsoft.com/office/drawing/2014/main" id="{9C5F8DA3-86FD-75B5-A0E1-8AB75B666F3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46" name="Google Shape;11364;p101">
                <a:extLst>
                  <a:ext uri="{FF2B5EF4-FFF2-40B4-BE49-F238E27FC236}">
                    <a16:creationId xmlns:a16="http://schemas.microsoft.com/office/drawing/2014/main" id="{B1B7B186-C079-B189-D89F-BC9B322D1AF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7" name="Google Shape;11365;p101">
                <a:extLst>
                  <a:ext uri="{FF2B5EF4-FFF2-40B4-BE49-F238E27FC236}">
                    <a16:creationId xmlns:a16="http://schemas.microsoft.com/office/drawing/2014/main" id="{4F6CCE88-C1E9-8B43-5C09-76E8E5766C4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8" name="Google Shape;11366;p101">
                <a:extLst>
                  <a:ext uri="{FF2B5EF4-FFF2-40B4-BE49-F238E27FC236}">
                    <a16:creationId xmlns:a16="http://schemas.microsoft.com/office/drawing/2014/main" id="{68EB0DBF-116F-6018-957E-5B7906D9BEE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9" name="Google Shape;11367;p101">
                <a:hlinkClick r:id="rId18" action="ppaction://hlinksldjump" tooltip="Enfoques de trabajo"/>
                <a:extLst>
                  <a:ext uri="{FF2B5EF4-FFF2-40B4-BE49-F238E27FC236}">
                    <a16:creationId xmlns:a16="http://schemas.microsoft.com/office/drawing/2014/main" id="{3D14AEF9-5136-678E-29C0-3641A4517B0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0" name="Google Shape;11368;p101">
                <a:extLst>
                  <a:ext uri="{FF2B5EF4-FFF2-40B4-BE49-F238E27FC236}">
                    <a16:creationId xmlns:a16="http://schemas.microsoft.com/office/drawing/2014/main" id="{FC9B0357-B29A-BE4C-1AEC-55EE0DD5048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1" name="Google Shape;11369;p101">
                <a:extLst>
                  <a:ext uri="{FF2B5EF4-FFF2-40B4-BE49-F238E27FC236}">
                    <a16:creationId xmlns:a16="http://schemas.microsoft.com/office/drawing/2014/main" id="{BFA2C9C4-2670-9EB3-5EB9-698C5D3B23E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2" name="Grupo 51">
            <a:extLst>
              <a:ext uri="{FF2B5EF4-FFF2-40B4-BE49-F238E27FC236}">
                <a16:creationId xmlns:a16="http://schemas.microsoft.com/office/drawing/2014/main" id="{6D121F3E-478F-79A3-DA49-AFB2C3DC1A42}"/>
              </a:ext>
            </a:extLst>
          </p:cNvPr>
          <p:cNvGrpSpPr/>
          <p:nvPr/>
        </p:nvGrpSpPr>
        <p:grpSpPr>
          <a:xfrm>
            <a:off x="8385936" y="8603825"/>
            <a:ext cx="720000" cy="720000"/>
            <a:chOff x="-1026884" y="3852288"/>
            <a:chExt cx="861840" cy="861840"/>
          </a:xfrm>
        </p:grpSpPr>
        <p:sp>
          <p:nvSpPr>
            <p:cNvPr id="53" name="Elipse 52">
              <a:extLst>
                <a:ext uri="{FF2B5EF4-FFF2-40B4-BE49-F238E27FC236}">
                  <a16:creationId xmlns:a16="http://schemas.microsoft.com/office/drawing/2014/main" id="{599E7F2C-F8DF-D51C-A556-061C6CF44A0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54" name="Google Shape;11648;p101">
              <a:hlinkClick r:id="rId19" action="ppaction://hlinksldjump" tooltip="Categorías"/>
              <a:extLst>
                <a:ext uri="{FF2B5EF4-FFF2-40B4-BE49-F238E27FC236}">
                  <a16:creationId xmlns:a16="http://schemas.microsoft.com/office/drawing/2014/main" id="{E988515E-42FC-E012-FA15-0D3D452ED3D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043053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19B37A4-A6B9-F0E4-4666-F1647AF19E9A}"/>
              </a:ext>
            </a:extLst>
          </p:cNvPr>
          <p:cNvSpPr/>
          <p:nvPr/>
        </p:nvSpPr>
        <p:spPr>
          <a:xfrm>
            <a:off x="5087230" y="113755"/>
            <a:ext cx="8358187"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spAutoFit/>
          </a:bodyPr>
          <a:lstStyle/>
          <a:p>
            <a:pPr algn="ctr" defTabSz="1280096"/>
            <a:r>
              <a:rPr lang="es-ES" sz="5333" b="1" dirty="0">
                <a:ln w="0"/>
                <a:latin typeface="Poppins" pitchFamily="2" charset="77"/>
                <a:cs typeface="Poppins" pitchFamily="2" charset="77"/>
              </a:rPr>
              <a:t>MAPA DE NAVEGACIÓN</a:t>
            </a:r>
          </a:p>
        </p:txBody>
      </p:sp>
      <p:sp>
        <p:nvSpPr>
          <p:cNvPr id="2" name="CuadroTexto 1">
            <a:extLst>
              <a:ext uri="{FF2B5EF4-FFF2-40B4-BE49-F238E27FC236}">
                <a16:creationId xmlns:a16="http://schemas.microsoft.com/office/drawing/2014/main" id="{B10E4A19-1086-A165-940C-D056C3BACFF6}"/>
              </a:ext>
            </a:extLst>
          </p:cNvPr>
          <p:cNvSpPr txBox="1"/>
          <p:nvPr/>
        </p:nvSpPr>
        <p:spPr>
          <a:xfrm>
            <a:off x="15849600" y="912300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4" name="Flecha: a la derecha 3">
            <a:hlinkClick r:id="rId2" action="ppaction://hlinksldjump"/>
            <a:extLst>
              <a:ext uri="{FF2B5EF4-FFF2-40B4-BE49-F238E27FC236}">
                <a16:creationId xmlns:a16="http://schemas.microsoft.com/office/drawing/2014/main" id="{A44431B7-CED5-C8D4-B734-1C0533F12FEC}"/>
              </a:ext>
            </a:extLst>
          </p:cNvPr>
          <p:cNvSpPr/>
          <p:nvPr/>
        </p:nvSpPr>
        <p:spPr>
          <a:xfrm>
            <a:off x="16365472" y="876300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dirty="0"/>
          </a:p>
        </p:txBody>
      </p:sp>
      <p:grpSp>
        <p:nvGrpSpPr>
          <p:cNvPr id="10" name="Grupo 9">
            <a:extLst>
              <a:ext uri="{FF2B5EF4-FFF2-40B4-BE49-F238E27FC236}">
                <a16:creationId xmlns:a16="http://schemas.microsoft.com/office/drawing/2014/main" id="{638663EE-64EC-4F49-7D14-5B925500EF60}"/>
              </a:ext>
            </a:extLst>
          </p:cNvPr>
          <p:cNvGrpSpPr/>
          <p:nvPr/>
        </p:nvGrpSpPr>
        <p:grpSpPr>
          <a:xfrm>
            <a:off x="3124200" y="1006805"/>
            <a:ext cx="11007924" cy="7295343"/>
            <a:chOff x="545298" y="124568"/>
            <a:chExt cx="11903821" cy="7889086"/>
          </a:xfrm>
        </p:grpSpPr>
        <p:grpSp>
          <p:nvGrpSpPr>
            <p:cNvPr id="201" name="Grupo 200">
              <a:extLst>
                <a:ext uri="{FF2B5EF4-FFF2-40B4-BE49-F238E27FC236}">
                  <a16:creationId xmlns:a16="http://schemas.microsoft.com/office/drawing/2014/main" id="{BB7A81E8-52E7-3286-C12D-F287ADDEC21A}"/>
                </a:ext>
              </a:extLst>
            </p:cNvPr>
            <p:cNvGrpSpPr/>
            <p:nvPr/>
          </p:nvGrpSpPr>
          <p:grpSpPr>
            <a:xfrm>
              <a:off x="545298" y="3258921"/>
              <a:ext cx="2560301" cy="2664390"/>
              <a:chOff x="1488487" y="2213351"/>
              <a:chExt cx="2438382" cy="2537514"/>
            </a:xfrm>
          </p:grpSpPr>
          <p:sp>
            <p:nvSpPr>
              <p:cNvPr id="113" name="Rectángulo 112">
                <a:extLst>
                  <a:ext uri="{FF2B5EF4-FFF2-40B4-BE49-F238E27FC236}">
                    <a16:creationId xmlns:a16="http://schemas.microsoft.com/office/drawing/2014/main" id="{791C2F9B-9AD9-40BF-7099-DE6BC9C0981B}"/>
                  </a:ext>
                </a:extLst>
              </p:cNvPr>
              <p:cNvSpPr/>
              <p:nvPr/>
            </p:nvSpPr>
            <p:spPr>
              <a:xfrm>
                <a:off x="2496695" y="2496735"/>
                <a:ext cx="1427001" cy="1399432"/>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14" name="Rectángulo 113">
                <a:extLst>
                  <a:ext uri="{FF2B5EF4-FFF2-40B4-BE49-F238E27FC236}">
                    <a16:creationId xmlns:a16="http://schemas.microsoft.com/office/drawing/2014/main" id="{F7624A16-7813-EC9E-33E2-BCC51155CCA0}"/>
                  </a:ext>
                </a:extLst>
              </p:cNvPr>
              <p:cNvSpPr/>
              <p:nvPr/>
            </p:nvSpPr>
            <p:spPr>
              <a:xfrm>
                <a:off x="1491660" y="2496735"/>
                <a:ext cx="1427001" cy="1399432"/>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16" name="Rectángulo 115">
                <a:extLst>
                  <a:ext uri="{FF2B5EF4-FFF2-40B4-BE49-F238E27FC236}">
                    <a16:creationId xmlns:a16="http://schemas.microsoft.com/office/drawing/2014/main" id="{D8A6129E-E166-B293-2A50-454FAAA4FDE5}"/>
                  </a:ext>
                </a:extLst>
              </p:cNvPr>
              <p:cNvSpPr/>
              <p:nvPr/>
            </p:nvSpPr>
            <p:spPr>
              <a:xfrm>
                <a:off x="1988998" y="3351433"/>
                <a:ext cx="1427001" cy="1399432"/>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18" name="Rectángulo 117">
                <a:extLst>
                  <a:ext uri="{FF2B5EF4-FFF2-40B4-BE49-F238E27FC236}">
                    <a16:creationId xmlns:a16="http://schemas.microsoft.com/office/drawing/2014/main" id="{49E8F033-6B25-6461-8BB0-A68A6E692660}"/>
                  </a:ext>
                </a:extLst>
              </p:cNvPr>
              <p:cNvSpPr/>
              <p:nvPr/>
            </p:nvSpPr>
            <p:spPr>
              <a:xfrm>
                <a:off x="1996183" y="2213351"/>
                <a:ext cx="1427001" cy="1399432"/>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20" name="Rectángulo 119">
                <a:extLst>
                  <a:ext uri="{FF2B5EF4-FFF2-40B4-BE49-F238E27FC236}">
                    <a16:creationId xmlns:a16="http://schemas.microsoft.com/office/drawing/2014/main" id="{6EE7BD58-A696-4ACD-DC03-6BBD5456879F}"/>
                  </a:ext>
                </a:extLst>
              </p:cNvPr>
              <p:cNvSpPr/>
              <p:nvPr/>
            </p:nvSpPr>
            <p:spPr>
              <a:xfrm>
                <a:off x="2499868" y="3068049"/>
                <a:ext cx="1427001" cy="1399432"/>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22" name="Grupo 121">
                <a:extLst>
                  <a:ext uri="{FF2B5EF4-FFF2-40B4-BE49-F238E27FC236}">
                    <a16:creationId xmlns:a16="http://schemas.microsoft.com/office/drawing/2014/main" id="{0B320A40-4C01-716F-6603-C6986A8A5B55}"/>
                  </a:ext>
                </a:extLst>
              </p:cNvPr>
              <p:cNvGrpSpPr/>
              <p:nvPr/>
            </p:nvGrpSpPr>
            <p:grpSpPr>
              <a:xfrm>
                <a:off x="1488487" y="3068264"/>
                <a:ext cx="1427001" cy="1399432"/>
                <a:chOff x="2708595" y="2775804"/>
                <a:chExt cx="2221200" cy="2221200"/>
              </a:xfrm>
              <a:solidFill>
                <a:srgbClr val="506C9D"/>
              </a:solidFill>
            </p:grpSpPr>
            <p:sp>
              <p:nvSpPr>
                <p:cNvPr id="124" name="Rectángulo 123">
                  <a:extLst>
                    <a:ext uri="{FF2B5EF4-FFF2-40B4-BE49-F238E27FC236}">
                      <a16:creationId xmlns:a16="http://schemas.microsoft.com/office/drawing/2014/main" id="{BF1532D3-2035-68F9-AFC6-7ECFFCA6DE8B}"/>
                    </a:ext>
                  </a:extLst>
                </p:cNvPr>
                <p:cNvSpPr/>
                <p:nvPr/>
              </p:nvSpPr>
              <p:spPr>
                <a:xfrm>
                  <a:off x="2708595" y="2775804"/>
                  <a:ext cx="2221200" cy="2221200"/>
                </a:xfrm>
                <a:prstGeom prst="rect">
                  <a:avLst/>
                </a:prstGeom>
                <a:solidFill>
                  <a:srgbClr val="6699FF"/>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pic>
              <p:nvPicPr>
                <p:cNvPr id="126" name="Imagen 125">
                  <a:extLst>
                    <a:ext uri="{FF2B5EF4-FFF2-40B4-BE49-F238E27FC236}">
                      <a16:creationId xmlns:a16="http://schemas.microsoft.com/office/drawing/2014/main" id="{708C3022-E373-30CD-9ECC-2B7DA1DBD0E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167322" y="3717041"/>
                  <a:ext cx="1120714" cy="361969"/>
                </a:xfrm>
                <a:prstGeom prst="rect">
                  <a:avLst/>
                </a:prstGeom>
                <a:noFill/>
                <a:scene3d>
                  <a:camera prst="isometricLeftDown"/>
                  <a:lightRig rig="threePt" dir="t"/>
                </a:scene3d>
              </p:spPr>
            </p:pic>
          </p:grpSp>
        </p:grpSp>
        <p:grpSp>
          <p:nvGrpSpPr>
            <p:cNvPr id="127" name="Enfoques de trabajo">
              <a:extLst>
                <a:ext uri="{FF2B5EF4-FFF2-40B4-BE49-F238E27FC236}">
                  <a16:creationId xmlns:a16="http://schemas.microsoft.com/office/drawing/2014/main" id="{021085AA-B5C1-DB4C-544D-530A6D6449BA}"/>
                </a:ext>
              </a:extLst>
            </p:cNvPr>
            <p:cNvGrpSpPr/>
            <p:nvPr/>
          </p:nvGrpSpPr>
          <p:grpSpPr>
            <a:xfrm>
              <a:off x="3525396" y="1475312"/>
              <a:ext cx="861840" cy="861840"/>
              <a:chOff x="3177144" y="1346133"/>
              <a:chExt cx="820800" cy="820800"/>
            </a:xfrm>
          </p:grpSpPr>
          <p:sp>
            <p:nvSpPr>
              <p:cNvPr id="137" name="Elipse 136">
                <a:extLst>
                  <a:ext uri="{FF2B5EF4-FFF2-40B4-BE49-F238E27FC236}">
                    <a16:creationId xmlns:a16="http://schemas.microsoft.com/office/drawing/2014/main" id="{619A1CE3-3BE1-89DA-1BE9-21CDD84FF1AD}"/>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38" name="Google Shape;13057;p104">
                <a:extLst>
                  <a:ext uri="{FF2B5EF4-FFF2-40B4-BE49-F238E27FC236}">
                    <a16:creationId xmlns:a16="http://schemas.microsoft.com/office/drawing/2014/main" id="{A9147303-9D0A-E11F-4CAC-DD7673068B6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39" name="Google Shape;13058;p104">
                  <a:extLst>
                    <a:ext uri="{FF2B5EF4-FFF2-40B4-BE49-F238E27FC236}">
                      <a16:creationId xmlns:a16="http://schemas.microsoft.com/office/drawing/2014/main" id="{57737C5A-DE37-E4EF-70F3-22F19737ADDB}"/>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0" name="Google Shape;13059;p104">
                  <a:extLst>
                    <a:ext uri="{FF2B5EF4-FFF2-40B4-BE49-F238E27FC236}">
                      <a16:creationId xmlns:a16="http://schemas.microsoft.com/office/drawing/2014/main" id="{065F3801-DE24-A377-C890-076136302B2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1" name="Google Shape;13060;p104">
                  <a:extLst>
                    <a:ext uri="{FF2B5EF4-FFF2-40B4-BE49-F238E27FC236}">
                      <a16:creationId xmlns:a16="http://schemas.microsoft.com/office/drawing/2014/main" id="{EF178D77-8A37-2FA8-2858-0AE0FB994DB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2" name="Google Shape;13061;p104">
                  <a:extLst>
                    <a:ext uri="{FF2B5EF4-FFF2-40B4-BE49-F238E27FC236}">
                      <a16:creationId xmlns:a16="http://schemas.microsoft.com/office/drawing/2014/main" id="{134A41F9-438E-CCEB-CF48-52770A77B8E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3" name="Google Shape;13062;p104">
                  <a:extLst>
                    <a:ext uri="{FF2B5EF4-FFF2-40B4-BE49-F238E27FC236}">
                      <a16:creationId xmlns:a16="http://schemas.microsoft.com/office/drawing/2014/main" id="{45068CB4-3848-5851-9CCA-6DE9D9066E7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4" name="Google Shape;13063;p104">
                  <a:extLst>
                    <a:ext uri="{FF2B5EF4-FFF2-40B4-BE49-F238E27FC236}">
                      <a16:creationId xmlns:a16="http://schemas.microsoft.com/office/drawing/2014/main" id="{9DAD8025-1FF2-0055-81B5-C173B7990DD5}"/>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5" name="Google Shape;13064;p104">
                  <a:extLst>
                    <a:ext uri="{FF2B5EF4-FFF2-40B4-BE49-F238E27FC236}">
                      <a16:creationId xmlns:a16="http://schemas.microsoft.com/office/drawing/2014/main" id="{77C6F411-5F86-4E43-0557-A0AC1AA495E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6" name="Google Shape;13065;p104">
                  <a:extLst>
                    <a:ext uri="{FF2B5EF4-FFF2-40B4-BE49-F238E27FC236}">
                      <a16:creationId xmlns:a16="http://schemas.microsoft.com/office/drawing/2014/main" id="{FE8F6B04-D117-9EC5-FBD5-ACD73CA10A1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7" name="Google Shape;13066;p104">
                  <a:extLst>
                    <a:ext uri="{FF2B5EF4-FFF2-40B4-BE49-F238E27FC236}">
                      <a16:creationId xmlns:a16="http://schemas.microsoft.com/office/drawing/2014/main" id="{87B5A7AF-1B62-6003-FD11-719C8149DED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48" name="Google Shape;13067;p104">
                  <a:extLst>
                    <a:ext uri="{FF2B5EF4-FFF2-40B4-BE49-F238E27FC236}">
                      <a16:creationId xmlns:a16="http://schemas.microsoft.com/office/drawing/2014/main" id="{33DA9181-837A-2624-2CF8-941C8AB99CD1}"/>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sp>
          <p:nvSpPr>
            <p:cNvPr id="149" name="Recomendaciones">
              <a:extLst>
                <a:ext uri="{FF2B5EF4-FFF2-40B4-BE49-F238E27FC236}">
                  <a16:creationId xmlns:a16="http://schemas.microsoft.com/office/drawing/2014/main" id="{4452FC94-16FD-B53B-3FA3-1E01692D78A2}"/>
                </a:ext>
              </a:extLst>
            </p:cNvPr>
            <p:cNvSpPr/>
            <p:nvPr/>
          </p:nvSpPr>
          <p:spPr>
            <a:xfrm>
              <a:off x="4714936" y="1633514"/>
              <a:ext cx="2234331" cy="319578"/>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400" dirty="0">
                  <a:solidFill>
                    <a:prstClr val="white"/>
                  </a:solidFill>
                  <a:latin typeface="Work Sans ExtraBold" panose="020B0604020202020204" pitchFamily="2" charset="0"/>
                  <a:cs typeface="Poppins Black" panose="00000A00000000000000" pitchFamily="2" charset="0"/>
                </a:rPr>
                <a:t>RECOMENDACIONES</a:t>
              </a:r>
              <a:endParaRPr lang="es-CO" sz="1400" dirty="0">
                <a:solidFill>
                  <a:prstClr val="white"/>
                </a:solidFill>
                <a:latin typeface="Work Sans ExtraBold" panose="020B0604020202020204" pitchFamily="2" charset="0"/>
                <a:cs typeface="Poppins Black" panose="00000A00000000000000" pitchFamily="2" charset="0"/>
              </a:endParaRPr>
            </a:p>
          </p:txBody>
        </p:sp>
        <p:grpSp>
          <p:nvGrpSpPr>
            <p:cNvPr id="152" name="Bienvenida">
              <a:extLst>
                <a:ext uri="{FF2B5EF4-FFF2-40B4-BE49-F238E27FC236}">
                  <a16:creationId xmlns:a16="http://schemas.microsoft.com/office/drawing/2014/main" id="{C57FA8C8-3459-5A66-BA92-1D313B09BD14}"/>
                </a:ext>
              </a:extLst>
            </p:cNvPr>
            <p:cNvGrpSpPr/>
            <p:nvPr/>
          </p:nvGrpSpPr>
          <p:grpSpPr>
            <a:xfrm>
              <a:off x="3535793" y="124568"/>
              <a:ext cx="861840" cy="861840"/>
              <a:chOff x="4081244" y="1346133"/>
              <a:chExt cx="820800" cy="820800"/>
            </a:xfrm>
          </p:grpSpPr>
          <p:sp>
            <p:nvSpPr>
              <p:cNvPr id="153" name="Elipse 152">
                <a:extLst>
                  <a:ext uri="{FF2B5EF4-FFF2-40B4-BE49-F238E27FC236}">
                    <a16:creationId xmlns:a16="http://schemas.microsoft.com/office/drawing/2014/main" id="{C9457D50-DF95-AD4A-ABB5-52B35D0D5E4B}"/>
                  </a:ext>
                </a:extLst>
              </p:cNvPr>
              <p:cNvSpPr/>
              <p:nvPr/>
            </p:nvSpPr>
            <p:spPr>
              <a:xfrm>
                <a:off x="40812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54" name="Google Shape;10593;p100">
                <a:extLst>
                  <a:ext uri="{FF2B5EF4-FFF2-40B4-BE49-F238E27FC236}">
                    <a16:creationId xmlns:a16="http://schemas.microsoft.com/office/drawing/2014/main" id="{A59DD5A5-8FAC-4BB2-99C2-3B31AA32F673}"/>
                  </a:ext>
                </a:extLst>
              </p:cNvPr>
              <p:cNvGrpSpPr/>
              <p:nvPr/>
            </p:nvGrpSpPr>
            <p:grpSpPr>
              <a:xfrm>
                <a:off x="4290685" y="1556202"/>
                <a:ext cx="443674" cy="375776"/>
                <a:chOff x="6671087" y="2009304"/>
                <a:chExt cx="332756" cy="281832"/>
              </a:xfrm>
              <a:solidFill>
                <a:schemeClr val="tx1"/>
              </a:solidFill>
              <a:scene3d>
                <a:camera prst="orthographicFront">
                  <a:rot lat="0" lon="0" rev="0"/>
                </a:camera>
                <a:lightRig rig="glow" dir="t">
                  <a:rot lat="0" lon="0" rev="4800000"/>
                </a:lightRig>
              </a:scene3d>
            </p:grpSpPr>
            <p:sp>
              <p:nvSpPr>
                <p:cNvPr id="155" name="Google Shape;10594;p100">
                  <a:extLst>
                    <a:ext uri="{FF2B5EF4-FFF2-40B4-BE49-F238E27FC236}">
                      <a16:creationId xmlns:a16="http://schemas.microsoft.com/office/drawing/2014/main" id="{32B1CCD4-4DDB-E1BF-A7C7-7A456578D59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56" name="Google Shape;10595;p100">
                  <a:extLst>
                    <a:ext uri="{FF2B5EF4-FFF2-40B4-BE49-F238E27FC236}">
                      <a16:creationId xmlns:a16="http://schemas.microsoft.com/office/drawing/2014/main" id="{FE703117-A298-3B9C-7287-47194C705E5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sp>
          <p:nvSpPr>
            <p:cNvPr id="157" name="Bienvenida">
              <a:extLst>
                <a:ext uri="{FF2B5EF4-FFF2-40B4-BE49-F238E27FC236}">
                  <a16:creationId xmlns:a16="http://schemas.microsoft.com/office/drawing/2014/main" id="{05129536-4260-B1E6-5D10-98C6B998DB32}"/>
                </a:ext>
              </a:extLst>
            </p:cNvPr>
            <p:cNvSpPr/>
            <p:nvPr/>
          </p:nvSpPr>
          <p:spPr>
            <a:xfrm>
              <a:off x="4712012" y="365861"/>
              <a:ext cx="1683803" cy="311423"/>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400" dirty="0">
                  <a:solidFill>
                    <a:prstClr val="white"/>
                  </a:solidFill>
                  <a:latin typeface="Work Sans ExtraBold" panose="020B0604020202020204" pitchFamily="2" charset="0"/>
                  <a:cs typeface="Poppins Black" panose="00000A00000000000000" pitchFamily="2" charset="0"/>
                </a:rPr>
                <a:t>BIENVENIDA</a:t>
              </a:r>
              <a:endParaRPr lang="es-CO" sz="1400" dirty="0">
                <a:solidFill>
                  <a:prstClr val="white"/>
                </a:solidFill>
                <a:latin typeface="Work Sans ExtraBold" panose="020B0604020202020204" pitchFamily="2" charset="0"/>
                <a:cs typeface="Poppins Black" panose="00000A00000000000000" pitchFamily="2" charset="0"/>
              </a:endParaRPr>
            </a:p>
          </p:txBody>
        </p:sp>
        <p:grpSp>
          <p:nvGrpSpPr>
            <p:cNvPr id="170" name="Ciclo de vida de los proyectos">
              <a:extLst>
                <a:ext uri="{FF2B5EF4-FFF2-40B4-BE49-F238E27FC236}">
                  <a16:creationId xmlns:a16="http://schemas.microsoft.com/office/drawing/2014/main" id="{BCB3A73B-1B0B-D911-2529-23E8813793CB}"/>
                </a:ext>
              </a:extLst>
            </p:cNvPr>
            <p:cNvGrpSpPr/>
            <p:nvPr/>
          </p:nvGrpSpPr>
          <p:grpSpPr>
            <a:xfrm>
              <a:off x="3542347" y="2826056"/>
              <a:ext cx="861840" cy="861840"/>
              <a:chOff x="6056787" y="1346133"/>
              <a:chExt cx="820800" cy="820800"/>
            </a:xfrm>
          </p:grpSpPr>
          <p:sp>
            <p:nvSpPr>
              <p:cNvPr id="171" name="Elipse 170">
                <a:extLst>
                  <a:ext uri="{FF2B5EF4-FFF2-40B4-BE49-F238E27FC236}">
                    <a16:creationId xmlns:a16="http://schemas.microsoft.com/office/drawing/2014/main" id="{A54804B9-3230-DBDC-1FC5-4CCA8D4D1A2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72" name="Google Shape;9696;p98">
                <a:extLst>
                  <a:ext uri="{FF2B5EF4-FFF2-40B4-BE49-F238E27FC236}">
                    <a16:creationId xmlns:a16="http://schemas.microsoft.com/office/drawing/2014/main" id="{06B0BFFB-F2F4-EF26-E668-831F7A7C476D}"/>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173" name="Google Shape;9697;p98">
                  <a:extLst>
                    <a:ext uri="{FF2B5EF4-FFF2-40B4-BE49-F238E27FC236}">
                      <a16:creationId xmlns:a16="http://schemas.microsoft.com/office/drawing/2014/main" id="{8A4B991A-42D0-09E8-DC36-D198ABF79301}"/>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74" name="Google Shape;9698;p98">
                  <a:extLst>
                    <a:ext uri="{FF2B5EF4-FFF2-40B4-BE49-F238E27FC236}">
                      <a16:creationId xmlns:a16="http://schemas.microsoft.com/office/drawing/2014/main" id="{CC36F4A3-A01B-409A-4F17-D3BD1181F78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75" name="Google Shape;9699;p98">
                  <a:extLst>
                    <a:ext uri="{FF2B5EF4-FFF2-40B4-BE49-F238E27FC236}">
                      <a16:creationId xmlns:a16="http://schemas.microsoft.com/office/drawing/2014/main" id="{217941DE-0FE6-79DD-9FD9-1693E48F2F90}"/>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76" name="Google Shape;9700;p98">
                  <a:extLst>
                    <a:ext uri="{FF2B5EF4-FFF2-40B4-BE49-F238E27FC236}">
                      <a16:creationId xmlns:a16="http://schemas.microsoft.com/office/drawing/2014/main" id="{B668F849-B90E-692C-AED7-16155719FE2F}"/>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77" name="Google Shape;9701;p98">
                  <a:extLst>
                    <a:ext uri="{FF2B5EF4-FFF2-40B4-BE49-F238E27FC236}">
                      <a16:creationId xmlns:a16="http://schemas.microsoft.com/office/drawing/2014/main" id="{4CF0DB7A-4019-7B93-2B23-33241612098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78" name="Google Shape;9702;p98">
                  <a:extLst>
                    <a:ext uri="{FF2B5EF4-FFF2-40B4-BE49-F238E27FC236}">
                      <a16:creationId xmlns:a16="http://schemas.microsoft.com/office/drawing/2014/main" id="{893FC2DE-9D44-DC86-B322-2D02A2C839A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sp>
          <p:nvSpPr>
            <p:cNvPr id="182" name="Ciclo de vida de los proyectos">
              <a:extLst>
                <a:ext uri="{FF2B5EF4-FFF2-40B4-BE49-F238E27FC236}">
                  <a16:creationId xmlns:a16="http://schemas.microsoft.com/office/drawing/2014/main" id="{DAB13034-DC28-335D-DAE7-E7E04BB66F5D}"/>
                </a:ext>
              </a:extLst>
            </p:cNvPr>
            <p:cNvSpPr/>
            <p:nvPr/>
          </p:nvSpPr>
          <p:spPr>
            <a:xfrm>
              <a:off x="4711766" y="3083680"/>
              <a:ext cx="3485169" cy="432510"/>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050" dirty="0">
                  <a:latin typeface="Work Sans ExtraBold"/>
                  <a:cs typeface="Poppins Black"/>
                </a:rPr>
                <a:t>CICLO DE VIDA DE LOS PROYECTOSY NIVEL DE COMPLEJIDAD</a:t>
              </a:r>
              <a:endParaRPr lang="es-CO" sz="1050" dirty="0">
                <a:latin typeface="Work Sans ExtraBold"/>
                <a:cs typeface="Poppins Black"/>
              </a:endParaRPr>
            </a:p>
          </p:txBody>
        </p:sp>
        <p:grpSp>
          <p:nvGrpSpPr>
            <p:cNvPr id="183" name="Actores relevantes">
              <a:extLst>
                <a:ext uri="{FF2B5EF4-FFF2-40B4-BE49-F238E27FC236}">
                  <a16:creationId xmlns:a16="http://schemas.microsoft.com/office/drawing/2014/main" id="{A61D5170-24BE-93D9-B57E-B4C767A7DEFA}"/>
                </a:ext>
              </a:extLst>
            </p:cNvPr>
            <p:cNvGrpSpPr/>
            <p:nvPr/>
          </p:nvGrpSpPr>
          <p:grpSpPr>
            <a:xfrm>
              <a:off x="3617976" y="5502831"/>
              <a:ext cx="861840" cy="861840"/>
              <a:chOff x="6950009" y="1346133"/>
              <a:chExt cx="820800" cy="820800"/>
            </a:xfrm>
          </p:grpSpPr>
          <p:sp>
            <p:nvSpPr>
              <p:cNvPr id="184" name="Elipse 183">
                <a:extLst>
                  <a:ext uri="{FF2B5EF4-FFF2-40B4-BE49-F238E27FC236}">
                    <a16:creationId xmlns:a16="http://schemas.microsoft.com/office/drawing/2014/main" id="{B3B0655C-2473-52F7-060D-36AC6F93E48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185" name="Google Shape;11123;p100">
                <a:extLst>
                  <a:ext uri="{FF2B5EF4-FFF2-40B4-BE49-F238E27FC236}">
                    <a16:creationId xmlns:a16="http://schemas.microsoft.com/office/drawing/2014/main" id="{DE425173-D74A-C7B0-1C42-28021CBCB17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sp>
          <p:nvSpPr>
            <p:cNvPr id="186" name="Actores relevantes">
              <a:extLst>
                <a:ext uri="{FF2B5EF4-FFF2-40B4-BE49-F238E27FC236}">
                  <a16:creationId xmlns:a16="http://schemas.microsoft.com/office/drawing/2014/main" id="{8D92F3DD-F3FA-7043-E38A-8DDD9FA76F5B}"/>
                </a:ext>
              </a:extLst>
            </p:cNvPr>
            <p:cNvSpPr/>
            <p:nvPr/>
          </p:nvSpPr>
          <p:spPr>
            <a:xfrm>
              <a:off x="4711854" y="5772634"/>
              <a:ext cx="2627192" cy="321300"/>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680" dirty="0">
                  <a:solidFill>
                    <a:prstClr val="white"/>
                  </a:solidFill>
                  <a:latin typeface="Work Sans ExtraBold" panose="020B0604020202020204" pitchFamily="2" charset="0"/>
                  <a:cs typeface="Poppins Black" panose="00000A00000000000000" pitchFamily="2" charset="0"/>
                </a:rPr>
                <a:t>ÉNFASIS</a:t>
              </a:r>
              <a:endParaRPr lang="es-CO" sz="1680" dirty="0">
                <a:solidFill>
                  <a:prstClr val="white"/>
                </a:solidFill>
                <a:latin typeface="Work Sans ExtraBold" panose="020B0604020202020204" pitchFamily="2" charset="0"/>
                <a:cs typeface="Poppins Black" panose="00000A00000000000000" pitchFamily="2" charset="0"/>
              </a:endParaRPr>
            </a:p>
          </p:txBody>
        </p:sp>
        <p:grpSp>
          <p:nvGrpSpPr>
            <p:cNvPr id="188" name="Enfoques de trabajo">
              <a:extLst>
                <a:ext uri="{FF2B5EF4-FFF2-40B4-BE49-F238E27FC236}">
                  <a16:creationId xmlns:a16="http://schemas.microsoft.com/office/drawing/2014/main" id="{601F6F09-EED0-81EA-07FC-DB6F60CC5818}"/>
                </a:ext>
              </a:extLst>
            </p:cNvPr>
            <p:cNvGrpSpPr/>
            <p:nvPr/>
          </p:nvGrpSpPr>
          <p:grpSpPr>
            <a:xfrm>
              <a:off x="3673558" y="6841218"/>
              <a:ext cx="861840" cy="861840"/>
              <a:chOff x="7758040" y="1346133"/>
              <a:chExt cx="820800" cy="820800"/>
            </a:xfrm>
          </p:grpSpPr>
          <p:sp>
            <p:nvSpPr>
              <p:cNvPr id="189" name="Elipse 188">
                <a:extLst>
                  <a:ext uri="{FF2B5EF4-FFF2-40B4-BE49-F238E27FC236}">
                    <a16:creationId xmlns:a16="http://schemas.microsoft.com/office/drawing/2014/main" id="{A9EC704A-4F60-4474-2010-F90D8C50608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90" name="Google Shape;11363;p101">
                <a:extLst>
                  <a:ext uri="{FF2B5EF4-FFF2-40B4-BE49-F238E27FC236}">
                    <a16:creationId xmlns:a16="http://schemas.microsoft.com/office/drawing/2014/main" id="{B5E0B3C2-5AF3-46A8-8DA3-C18826558EC1}"/>
                  </a:ext>
                </a:extLst>
              </p:cNvPr>
              <p:cNvGrpSpPr/>
              <p:nvPr/>
            </p:nvGrpSpPr>
            <p:grpSpPr>
              <a:xfrm>
                <a:off x="7983034" y="1492348"/>
                <a:ext cx="370652" cy="473306"/>
                <a:chOff x="5353403" y="3785609"/>
                <a:chExt cx="277992" cy="354974"/>
              </a:xfrm>
              <a:solidFill>
                <a:schemeClr val="tx1"/>
              </a:solidFill>
              <a:scene3d>
                <a:camera prst="orthographicFront">
                  <a:rot lat="0" lon="0" rev="0"/>
                </a:camera>
                <a:lightRig rig="glow" dir="t">
                  <a:rot lat="0" lon="0" rev="4800000"/>
                </a:lightRig>
              </a:scene3d>
            </p:grpSpPr>
            <p:sp>
              <p:nvSpPr>
                <p:cNvPr id="191" name="Google Shape;11364;p101">
                  <a:extLst>
                    <a:ext uri="{FF2B5EF4-FFF2-40B4-BE49-F238E27FC236}">
                      <a16:creationId xmlns:a16="http://schemas.microsoft.com/office/drawing/2014/main" id="{62722F66-A725-03F2-7358-AFC8F6DB9F2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92" name="Google Shape;11365;p101">
                  <a:extLst>
                    <a:ext uri="{FF2B5EF4-FFF2-40B4-BE49-F238E27FC236}">
                      <a16:creationId xmlns:a16="http://schemas.microsoft.com/office/drawing/2014/main" id="{047B6140-5C1A-0C93-F79B-0CE3DECD479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93" name="Google Shape;11366;p101">
                  <a:extLst>
                    <a:ext uri="{FF2B5EF4-FFF2-40B4-BE49-F238E27FC236}">
                      <a16:creationId xmlns:a16="http://schemas.microsoft.com/office/drawing/2014/main" id="{6ED5E4F9-93D8-1184-2F8A-7DC6A89E442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94" name="Google Shape;11367;p101">
                  <a:extLst>
                    <a:ext uri="{FF2B5EF4-FFF2-40B4-BE49-F238E27FC236}">
                      <a16:creationId xmlns:a16="http://schemas.microsoft.com/office/drawing/2014/main" id="{0B7A46C9-D791-44AD-04C2-47F8392662B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95" name="Google Shape;11368;p101">
                  <a:extLst>
                    <a:ext uri="{FF2B5EF4-FFF2-40B4-BE49-F238E27FC236}">
                      <a16:creationId xmlns:a16="http://schemas.microsoft.com/office/drawing/2014/main" id="{1562351C-0D97-B4B6-6F00-4CE0FA1A855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196" name="Google Shape;11369;p101">
                  <a:extLst>
                    <a:ext uri="{FF2B5EF4-FFF2-40B4-BE49-F238E27FC236}">
                      <a16:creationId xmlns:a16="http://schemas.microsoft.com/office/drawing/2014/main" id="{2DF675EF-F6DF-7462-3C5C-26C03E41AA3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sp>
          <p:nvSpPr>
            <p:cNvPr id="197" name="Al interior">
              <a:extLst>
                <a:ext uri="{FF2B5EF4-FFF2-40B4-BE49-F238E27FC236}">
                  <a16:creationId xmlns:a16="http://schemas.microsoft.com/office/drawing/2014/main" id="{EC85DDF4-E959-42B6-71DE-03A9E23DDDE0}"/>
                </a:ext>
              </a:extLst>
            </p:cNvPr>
            <p:cNvSpPr/>
            <p:nvPr/>
          </p:nvSpPr>
          <p:spPr>
            <a:xfrm>
              <a:off x="4711131" y="7167597"/>
              <a:ext cx="2525880" cy="321300"/>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400" dirty="0">
                  <a:solidFill>
                    <a:prstClr val="white"/>
                  </a:solidFill>
                  <a:latin typeface="Work Sans ExtraBold" panose="020B0604020202020204" pitchFamily="2" charset="0"/>
                  <a:cs typeface="Poppins Black" panose="00000A00000000000000" pitchFamily="2" charset="0"/>
                </a:rPr>
                <a:t>ENFOQUES DE TRABAJO</a:t>
              </a:r>
              <a:endParaRPr lang="es-CO" sz="1400" dirty="0">
                <a:solidFill>
                  <a:prstClr val="white"/>
                </a:solidFill>
                <a:latin typeface="Work Sans ExtraBold" panose="020B0604020202020204" pitchFamily="2" charset="0"/>
                <a:cs typeface="Poppins Black" panose="00000A00000000000000" pitchFamily="2" charset="0"/>
              </a:endParaRPr>
            </a:p>
          </p:txBody>
        </p:sp>
        <p:sp>
          <p:nvSpPr>
            <p:cNvPr id="202" name="Abrir llave 201">
              <a:extLst>
                <a:ext uri="{FF2B5EF4-FFF2-40B4-BE49-F238E27FC236}">
                  <a16:creationId xmlns:a16="http://schemas.microsoft.com/office/drawing/2014/main" id="{094F236E-54F8-EE27-D905-B594A133FF87}"/>
                </a:ext>
              </a:extLst>
            </p:cNvPr>
            <p:cNvSpPr/>
            <p:nvPr/>
          </p:nvSpPr>
          <p:spPr>
            <a:xfrm>
              <a:off x="7036175" y="1318038"/>
              <a:ext cx="302268" cy="943738"/>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203" name="Convenciones">
              <a:extLst>
                <a:ext uri="{FF2B5EF4-FFF2-40B4-BE49-F238E27FC236}">
                  <a16:creationId xmlns:a16="http://schemas.microsoft.com/office/drawing/2014/main" id="{33FEC2F5-9DF3-03DD-80CD-FB8522221C8B}"/>
                </a:ext>
              </a:extLst>
            </p:cNvPr>
            <p:cNvSpPr/>
            <p:nvPr/>
          </p:nvSpPr>
          <p:spPr>
            <a:xfrm>
              <a:off x="7377526" y="1473348"/>
              <a:ext cx="2234331"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Convenciones</a:t>
              </a:r>
            </a:p>
          </p:txBody>
        </p:sp>
        <p:sp>
          <p:nvSpPr>
            <p:cNvPr id="204" name="Ficha técnica">
              <a:extLst>
                <a:ext uri="{FF2B5EF4-FFF2-40B4-BE49-F238E27FC236}">
                  <a16:creationId xmlns:a16="http://schemas.microsoft.com/office/drawing/2014/main" id="{F376E4A9-5847-60AC-399A-5CF4F5E86C77}"/>
                </a:ext>
              </a:extLst>
            </p:cNvPr>
            <p:cNvSpPr/>
            <p:nvPr/>
          </p:nvSpPr>
          <p:spPr>
            <a:xfrm>
              <a:off x="7377526" y="1782433"/>
              <a:ext cx="2234331" cy="319578"/>
            </a:xfrm>
            <a:prstGeom prst="rect">
              <a:avLst/>
            </a:prstGeom>
            <a:solidFill>
              <a:srgbClr val="9D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Ficha técnica</a:t>
              </a:r>
            </a:p>
          </p:txBody>
        </p:sp>
        <p:sp>
          <p:nvSpPr>
            <p:cNvPr id="205" name="Abrir llave 204">
              <a:extLst>
                <a:ext uri="{FF2B5EF4-FFF2-40B4-BE49-F238E27FC236}">
                  <a16:creationId xmlns:a16="http://schemas.microsoft.com/office/drawing/2014/main" id="{A399B882-1229-75DB-731C-7A4552B20285}"/>
                </a:ext>
              </a:extLst>
            </p:cNvPr>
            <p:cNvSpPr/>
            <p:nvPr/>
          </p:nvSpPr>
          <p:spPr>
            <a:xfrm>
              <a:off x="8322686" y="2421615"/>
              <a:ext cx="327974" cy="1676359"/>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208" name="Abrir llave 207">
              <a:extLst>
                <a:ext uri="{FF2B5EF4-FFF2-40B4-BE49-F238E27FC236}">
                  <a16:creationId xmlns:a16="http://schemas.microsoft.com/office/drawing/2014/main" id="{BC76BD7D-245E-7C49-E5C6-E06AB9BB6712}"/>
                </a:ext>
              </a:extLst>
            </p:cNvPr>
            <p:cNvSpPr/>
            <p:nvPr/>
          </p:nvSpPr>
          <p:spPr>
            <a:xfrm>
              <a:off x="7645656" y="5401523"/>
              <a:ext cx="302268" cy="1289163"/>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209" name="Abrir llave 208">
              <a:extLst>
                <a:ext uri="{FF2B5EF4-FFF2-40B4-BE49-F238E27FC236}">
                  <a16:creationId xmlns:a16="http://schemas.microsoft.com/office/drawing/2014/main" id="{F4CFE0CE-8251-38C1-AADC-3A4A85549CE3}"/>
                </a:ext>
              </a:extLst>
            </p:cNvPr>
            <p:cNvSpPr/>
            <p:nvPr/>
          </p:nvSpPr>
          <p:spPr>
            <a:xfrm>
              <a:off x="7296316" y="7033803"/>
              <a:ext cx="314624" cy="661048"/>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210" name="Convenciones">
              <a:extLst>
                <a:ext uri="{FF2B5EF4-FFF2-40B4-BE49-F238E27FC236}">
                  <a16:creationId xmlns:a16="http://schemas.microsoft.com/office/drawing/2014/main" id="{BDBF9682-D4DA-C49F-8714-3206C69B37A7}"/>
                </a:ext>
              </a:extLst>
            </p:cNvPr>
            <p:cNvSpPr/>
            <p:nvPr/>
          </p:nvSpPr>
          <p:spPr>
            <a:xfrm>
              <a:off x="8689477" y="2429225"/>
              <a:ext cx="2352403"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Prefactibilidad</a:t>
              </a:r>
              <a:endParaRPr lang="es-MX" sz="1540" dirty="0">
                <a:solidFill>
                  <a:schemeClr val="tx1"/>
                </a:solidFill>
                <a:latin typeface="Work Sans ExtraBold" panose="020B0604020202020204" pitchFamily="2" charset="0"/>
                <a:cs typeface="Poppins Black" panose="00000A00000000000000" pitchFamily="2" charset="0"/>
              </a:endParaRPr>
            </a:p>
          </p:txBody>
        </p:sp>
        <p:sp>
          <p:nvSpPr>
            <p:cNvPr id="211" name="Ficha técnica">
              <a:extLst>
                <a:ext uri="{FF2B5EF4-FFF2-40B4-BE49-F238E27FC236}">
                  <a16:creationId xmlns:a16="http://schemas.microsoft.com/office/drawing/2014/main" id="{BC837EBD-14B8-3273-82B2-A690A31BB8CD}"/>
                </a:ext>
              </a:extLst>
            </p:cNvPr>
            <p:cNvSpPr/>
            <p:nvPr/>
          </p:nvSpPr>
          <p:spPr>
            <a:xfrm>
              <a:off x="8689475" y="2760033"/>
              <a:ext cx="2352404"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Factibilidad</a:t>
              </a:r>
              <a:endParaRPr lang="es-MX" sz="1540" dirty="0">
                <a:solidFill>
                  <a:schemeClr val="tx1"/>
                </a:solidFill>
                <a:latin typeface="Work Sans ExtraBold" panose="020B0604020202020204" pitchFamily="2" charset="0"/>
                <a:cs typeface="Poppins Black" panose="00000A00000000000000" pitchFamily="2" charset="0"/>
              </a:endParaRPr>
            </a:p>
          </p:txBody>
        </p:sp>
        <p:sp>
          <p:nvSpPr>
            <p:cNvPr id="212" name="Ficha técnica">
              <a:extLst>
                <a:ext uri="{FF2B5EF4-FFF2-40B4-BE49-F238E27FC236}">
                  <a16:creationId xmlns:a16="http://schemas.microsoft.com/office/drawing/2014/main" id="{A87E1635-6243-2C9E-E79C-80A8B0437079}"/>
                </a:ext>
              </a:extLst>
            </p:cNvPr>
            <p:cNvSpPr/>
            <p:nvPr/>
          </p:nvSpPr>
          <p:spPr>
            <a:xfrm>
              <a:off x="8689477" y="3090838"/>
              <a:ext cx="2352405"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Diseños definitivos</a:t>
              </a:r>
              <a:endParaRPr lang="en-US" sz="2400" dirty="0">
                <a:solidFill>
                  <a:schemeClr val="tx1"/>
                </a:solidFill>
              </a:endParaRPr>
            </a:p>
          </p:txBody>
        </p:sp>
        <p:sp>
          <p:nvSpPr>
            <p:cNvPr id="213" name="Complejidades">
              <a:extLst>
                <a:ext uri="{FF2B5EF4-FFF2-40B4-BE49-F238E27FC236}">
                  <a16:creationId xmlns:a16="http://schemas.microsoft.com/office/drawing/2014/main" id="{28E4F6AE-9263-9AEB-5E01-73B437A89B08}"/>
                </a:ext>
              </a:extLst>
            </p:cNvPr>
            <p:cNvSpPr/>
            <p:nvPr/>
          </p:nvSpPr>
          <p:spPr>
            <a:xfrm>
              <a:off x="7938484" y="5401522"/>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Ambiental</a:t>
              </a:r>
              <a:endParaRPr lang="es-CO" sz="1540" dirty="0">
                <a:solidFill>
                  <a:schemeClr val="tx1"/>
                </a:solidFill>
                <a:latin typeface="Work Sans ExtraBold" panose="020B0604020202020204" pitchFamily="2" charset="0"/>
                <a:cs typeface="Poppins Black" panose="00000A00000000000000" pitchFamily="2" charset="0"/>
              </a:endParaRPr>
            </a:p>
          </p:txBody>
        </p:sp>
        <p:sp>
          <p:nvSpPr>
            <p:cNvPr id="214" name="Convenciones">
              <a:extLst>
                <a:ext uri="{FF2B5EF4-FFF2-40B4-BE49-F238E27FC236}">
                  <a16:creationId xmlns:a16="http://schemas.microsoft.com/office/drawing/2014/main" id="{88B1BA9E-0826-2CB1-2F8D-D520E171DA4F}"/>
                </a:ext>
              </a:extLst>
            </p:cNvPr>
            <p:cNvSpPr/>
            <p:nvPr/>
          </p:nvSpPr>
          <p:spPr>
            <a:xfrm>
              <a:off x="7711309" y="7037245"/>
              <a:ext cx="2229822" cy="331934"/>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Al interior</a:t>
              </a:r>
            </a:p>
          </p:txBody>
        </p:sp>
        <p:sp>
          <p:nvSpPr>
            <p:cNvPr id="215" name="Ficha técnica">
              <a:extLst>
                <a:ext uri="{FF2B5EF4-FFF2-40B4-BE49-F238E27FC236}">
                  <a16:creationId xmlns:a16="http://schemas.microsoft.com/office/drawing/2014/main" id="{46CBF65E-23E1-1B5A-1504-38CEC1C28DAB}"/>
                </a:ext>
              </a:extLst>
            </p:cNvPr>
            <p:cNvSpPr/>
            <p:nvPr/>
          </p:nvSpPr>
          <p:spPr>
            <a:xfrm>
              <a:off x="7711310" y="7358686"/>
              <a:ext cx="2246611" cy="331934"/>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Para la comunidad</a:t>
              </a:r>
            </a:p>
          </p:txBody>
        </p:sp>
        <p:sp>
          <p:nvSpPr>
            <p:cNvPr id="216" name="Abrir llave 215">
              <a:extLst>
                <a:ext uri="{FF2B5EF4-FFF2-40B4-BE49-F238E27FC236}">
                  <a16:creationId xmlns:a16="http://schemas.microsoft.com/office/drawing/2014/main" id="{7AC73004-5890-9671-1E48-1389C63B0D35}"/>
                </a:ext>
              </a:extLst>
            </p:cNvPr>
            <p:cNvSpPr/>
            <p:nvPr/>
          </p:nvSpPr>
          <p:spPr>
            <a:xfrm>
              <a:off x="2943207" y="227395"/>
              <a:ext cx="463211" cy="7708052"/>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217" name="Complejidades">
              <a:extLst>
                <a:ext uri="{FF2B5EF4-FFF2-40B4-BE49-F238E27FC236}">
                  <a16:creationId xmlns:a16="http://schemas.microsoft.com/office/drawing/2014/main" id="{053F8775-8D5F-F0F2-2066-8498A7916621}"/>
                </a:ext>
              </a:extLst>
            </p:cNvPr>
            <p:cNvSpPr/>
            <p:nvPr/>
          </p:nvSpPr>
          <p:spPr>
            <a:xfrm rot="16200000">
              <a:off x="9249293" y="4813828"/>
              <a:ext cx="5887425" cy="512227"/>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defTabSz="1280096"/>
              <a:r>
                <a:rPr lang="es-MX" sz="2520" dirty="0">
                  <a:solidFill>
                    <a:schemeClr val="tx1"/>
                  </a:solidFill>
                  <a:latin typeface="Work Sans ExtraBold" panose="020B0604020202020204" pitchFamily="2" charset="0"/>
                  <a:cs typeface="Poppins Black" panose="00000A00000000000000" pitchFamily="2" charset="0"/>
                </a:rPr>
                <a:t>H</a:t>
              </a:r>
            </a:p>
            <a:p>
              <a:pPr algn="ctr" defTabSz="1280096"/>
              <a:r>
                <a:rPr lang="es-MX" sz="2520" dirty="0">
                  <a:solidFill>
                    <a:schemeClr val="tx1"/>
                  </a:solidFill>
                  <a:latin typeface="Work Sans ExtraBold" panose="020B0604020202020204" pitchFamily="2" charset="0"/>
                  <a:cs typeface="Poppins Black" panose="00000A00000000000000" pitchFamily="2" charset="0"/>
                </a:rPr>
                <a:t>E</a:t>
              </a:r>
            </a:p>
            <a:p>
              <a:pPr algn="ctr" defTabSz="1280096"/>
              <a:r>
                <a:rPr lang="es-MX" sz="2520" dirty="0">
                  <a:solidFill>
                    <a:schemeClr val="tx1"/>
                  </a:solidFill>
                  <a:latin typeface="Work Sans ExtraBold" panose="020B0604020202020204" pitchFamily="2" charset="0"/>
                  <a:cs typeface="Poppins Black" panose="00000A00000000000000" pitchFamily="2" charset="0"/>
                </a:rPr>
                <a:t>R</a:t>
              </a:r>
            </a:p>
            <a:p>
              <a:pPr algn="ctr" defTabSz="1280096"/>
              <a:r>
                <a:rPr lang="es-MX" sz="2520" dirty="0">
                  <a:solidFill>
                    <a:schemeClr val="tx1"/>
                  </a:solidFill>
                  <a:latin typeface="Work Sans ExtraBold" panose="020B0604020202020204" pitchFamily="2" charset="0"/>
                  <a:cs typeface="Poppins Black" panose="00000A00000000000000" pitchFamily="2" charset="0"/>
                </a:rPr>
                <a:t>R</a:t>
              </a:r>
            </a:p>
            <a:p>
              <a:pPr algn="ctr" defTabSz="1280096"/>
              <a:r>
                <a:rPr lang="es-MX" sz="2520" dirty="0">
                  <a:solidFill>
                    <a:schemeClr val="tx1"/>
                  </a:solidFill>
                  <a:latin typeface="Work Sans ExtraBold" panose="020B0604020202020204" pitchFamily="2" charset="0"/>
                  <a:cs typeface="Poppins Black" panose="00000A00000000000000" pitchFamily="2" charset="0"/>
                </a:rPr>
                <a:t>A</a:t>
              </a:r>
            </a:p>
            <a:p>
              <a:pPr algn="ctr" defTabSz="1280096"/>
              <a:r>
                <a:rPr lang="es-MX" sz="2520" dirty="0">
                  <a:solidFill>
                    <a:schemeClr val="tx1"/>
                  </a:solidFill>
                  <a:latin typeface="Work Sans ExtraBold" panose="020B0604020202020204" pitchFamily="2" charset="0"/>
                  <a:cs typeface="Poppins Black" panose="00000A00000000000000" pitchFamily="2" charset="0"/>
                </a:rPr>
                <a:t>M</a:t>
              </a:r>
            </a:p>
            <a:p>
              <a:pPr algn="ctr" defTabSz="1280096"/>
              <a:r>
                <a:rPr lang="es-MX" sz="2520" dirty="0">
                  <a:solidFill>
                    <a:schemeClr val="tx1"/>
                  </a:solidFill>
                  <a:latin typeface="Work Sans ExtraBold" panose="020B0604020202020204" pitchFamily="2" charset="0"/>
                  <a:cs typeface="Poppins Black" panose="00000A00000000000000" pitchFamily="2" charset="0"/>
                </a:rPr>
                <a:t>I</a:t>
              </a:r>
            </a:p>
            <a:p>
              <a:pPr algn="ctr" defTabSz="1280096"/>
              <a:r>
                <a:rPr lang="es-MX" sz="2520" dirty="0">
                  <a:solidFill>
                    <a:schemeClr val="tx1"/>
                  </a:solidFill>
                  <a:latin typeface="Work Sans ExtraBold" panose="020B0604020202020204" pitchFamily="2" charset="0"/>
                  <a:cs typeface="Poppins Black" panose="00000A00000000000000" pitchFamily="2" charset="0"/>
                </a:rPr>
                <a:t>E</a:t>
              </a:r>
            </a:p>
            <a:p>
              <a:pPr algn="ctr" defTabSz="1280096"/>
              <a:r>
                <a:rPr lang="es-MX" sz="2520" dirty="0">
                  <a:solidFill>
                    <a:schemeClr val="tx1"/>
                  </a:solidFill>
                  <a:latin typeface="Work Sans ExtraBold" panose="020B0604020202020204" pitchFamily="2" charset="0"/>
                  <a:cs typeface="Poppins Black" panose="00000A00000000000000" pitchFamily="2" charset="0"/>
                </a:rPr>
                <a:t>N</a:t>
              </a:r>
            </a:p>
            <a:p>
              <a:pPr algn="ctr" defTabSz="1280096"/>
              <a:r>
                <a:rPr lang="es-MX" sz="2520" dirty="0">
                  <a:solidFill>
                    <a:schemeClr val="tx1"/>
                  </a:solidFill>
                  <a:latin typeface="Work Sans ExtraBold" panose="020B0604020202020204" pitchFamily="2" charset="0"/>
                  <a:cs typeface="Poppins Black" panose="00000A00000000000000" pitchFamily="2" charset="0"/>
                </a:rPr>
                <a:t>T</a:t>
              </a:r>
            </a:p>
            <a:p>
              <a:pPr algn="ctr" defTabSz="1280096"/>
              <a:r>
                <a:rPr lang="es-MX" sz="2520" dirty="0">
                  <a:solidFill>
                    <a:schemeClr val="tx1"/>
                  </a:solidFill>
                  <a:latin typeface="Work Sans ExtraBold" panose="020B0604020202020204" pitchFamily="2" charset="0"/>
                  <a:cs typeface="Poppins Black" panose="00000A00000000000000" pitchFamily="2" charset="0"/>
                </a:rPr>
                <a:t>A</a:t>
              </a:r>
            </a:p>
            <a:p>
              <a:pPr algn="ctr" defTabSz="1280096"/>
              <a:r>
                <a:rPr lang="es-MX" sz="2520" dirty="0">
                  <a:solidFill>
                    <a:schemeClr val="tx1"/>
                  </a:solidFill>
                  <a:latin typeface="Work Sans ExtraBold" panose="020B0604020202020204" pitchFamily="2" charset="0"/>
                  <a:cs typeface="Poppins Black" panose="00000A00000000000000" pitchFamily="2" charset="0"/>
                </a:rPr>
                <a:t>S</a:t>
              </a:r>
              <a:endParaRPr lang="es-CO" sz="2520" dirty="0">
                <a:solidFill>
                  <a:schemeClr val="tx1"/>
                </a:solidFill>
                <a:latin typeface="Work Sans ExtraBold" panose="020B0604020202020204" pitchFamily="2" charset="0"/>
                <a:cs typeface="Poppins Black" panose="00000A00000000000000" pitchFamily="2" charset="0"/>
              </a:endParaRPr>
            </a:p>
          </p:txBody>
        </p:sp>
        <p:sp>
          <p:nvSpPr>
            <p:cNvPr id="46" name="Complejidades">
              <a:extLst>
                <a:ext uri="{FF2B5EF4-FFF2-40B4-BE49-F238E27FC236}">
                  <a16:creationId xmlns:a16="http://schemas.microsoft.com/office/drawing/2014/main" id="{5F3EE147-91B4-107B-81B5-A61F8B930CE0}"/>
                </a:ext>
              </a:extLst>
            </p:cNvPr>
            <p:cNvSpPr/>
            <p:nvPr/>
          </p:nvSpPr>
          <p:spPr>
            <a:xfrm>
              <a:off x="7938484" y="5721139"/>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Social</a:t>
              </a:r>
              <a:endParaRPr lang="en-US" sz="2400" dirty="0"/>
            </a:p>
          </p:txBody>
        </p:sp>
        <p:sp>
          <p:nvSpPr>
            <p:cNvPr id="47" name="Complejidades">
              <a:extLst>
                <a:ext uri="{FF2B5EF4-FFF2-40B4-BE49-F238E27FC236}">
                  <a16:creationId xmlns:a16="http://schemas.microsoft.com/office/drawing/2014/main" id="{2AD542F5-9065-A3F6-E0F3-E45121A609B5}"/>
                </a:ext>
              </a:extLst>
            </p:cNvPr>
            <p:cNvSpPr/>
            <p:nvPr/>
          </p:nvSpPr>
          <p:spPr>
            <a:xfrm>
              <a:off x="7938484" y="6040756"/>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Técnico</a:t>
              </a:r>
              <a:endParaRPr lang="es-MX" sz="1533" dirty="0">
                <a:solidFill>
                  <a:schemeClr val="tx1"/>
                </a:solidFill>
                <a:latin typeface="Work Sans ExtraBold" panose="020B0604020202020204" pitchFamily="2" charset="0"/>
                <a:cs typeface="Poppins Black" panose="00000A00000000000000" pitchFamily="2" charset="0"/>
              </a:endParaRPr>
            </a:p>
          </p:txBody>
        </p:sp>
        <p:sp>
          <p:nvSpPr>
            <p:cNvPr id="48" name="Complejidades">
              <a:extLst>
                <a:ext uri="{FF2B5EF4-FFF2-40B4-BE49-F238E27FC236}">
                  <a16:creationId xmlns:a16="http://schemas.microsoft.com/office/drawing/2014/main" id="{B68E544B-1A13-F899-7994-EF3327DACCA6}"/>
                </a:ext>
              </a:extLst>
            </p:cNvPr>
            <p:cNvSpPr/>
            <p:nvPr/>
          </p:nvSpPr>
          <p:spPr>
            <a:xfrm>
              <a:off x="7938482" y="6360373"/>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Gobernanza</a:t>
              </a:r>
              <a:endParaRPr lang="en-US" sz="2400" dirty="0"/>
            </a:p>
          </p:txBody>
        </p:sp>
        <p:sp>
          <p:nvSpPr>
            <p:cNvPr id="50" name="Actores relevantes">
              <a:extLst>
                <a:ext uri="{FF2B5EF4-FFF2-40B4-BE49-F238E27FC236}">
                  <a16:creationId xmlns:a16="http://schemas.microsoft.com/office/drawing/2014/main" id="{5B6ED003-EE78-0715-95C8-79C97325F3D5}"/>
                </a:ext>
              </a:extLst>
            </p:cNvPr>
            <p:cNvSpPr/>
            <p:nvPr/>
          </p:nvSpPr>
          <p:spPr>
            <a:xfrm>
              <a:off x="4714592" y="4440189"/>
              <a:ext cx="2627192" cy="321300"/>
            </a:xfrm>
            <a:prstGeom prst="rect">
              <a:avLst/>
            </a:prstGeom>
            <a:solidFill>
              <a:srgbClr val="FF941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680" dirty="0">
                  <a:solidFill>
                    <a:prstClr val="white"/>
                  </a:solidFill>
                  <a:latin typeface="Work Sans ExtraBold" panose="020B0604020202020204" pitchFamily="2" charset="0"/>
                  <a:cs typeface="Poppins Black" panose="00000A00000000000000" pitchFamily="2" charset="0"/>
                </a:rPr>
                <a:t>CATEGORÍAS</a:t>
              </a:r>
              <a:endParaRPr lang="es-CO" sz="1680" dirty="0">
                <a:solidFill>
                  <a:prstClr val="white"/>
                </a:solidFill>
                <a:latin typeface="Work Sans ExtraBold" panose="020B0604020202020204" pitchFamily="2" charset="0"/>
                <a:cs typeface="Poppins Black" panose="00000A00000000000000" pitchFamily="2" charset="0"/>
              </a:endParaRPr>
            </a:p>
          </p:txBody>
        </p:sp>
        <p:grpSp>
          <p:nvGrpSpPr>
            <p:cNvPr id="64" name="Grupo 63">
              <a:extLst>
                <a:ext uri="{FF2B5EF4-FFF2-40B4-BE49-F238E27FC236}">
                  <a16:creationId xmlns:a16="http://schemas.microsoft.com/office/drawing/2014/main" id="{477788D0-9510-B365-C2C2-F4AAF0C0FA68}"/>
                </a:ext>
              </a:extLst>
            </p:cNvPr>
            <p:cNvGrpSpPr/>
            <p:nvPr/>
          </p:nvGrpSpPr>
          <p:grpSpPr>
            <a:xfrm>
              <a:off x="3609078" y="4164443"/>
              <a:ext cx="861840" cy="861840"/>
              <a:chOff x="4056859" y="3363189"/>
              <a:chExt cx="820800" cy="820800"/>
            </a:xfrm>
          </p:grpSpPr>
          <p:sp>
            <p:nvSpPr>
              <p:cNvPr id="56" name="Elipse 55">
                <a:extLst>
                  <a:ext uri="{FF2B5EF4-FFF2-40B4-BE49-F238E27FC236}">
                    <a16:creationId xmlns:a16="http://schemas.microsoft.com/office/drawing/2014/main" id="{66FEBA19-D80B-F3CF-DE2D-71F04EC4F159}"/>
                  </a:ext>
                </a:extLst>
              </p:cNvPr>
              <p:cNvSpPr/>
              <p:nvPr/>
            </p:nvSpPr>
            <p:spPr>
              <a:xfrm>
                <a:off x="4056859" y="3363189"/>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sp>
            <p:nvSpPr>
              <p:cNvPr id="54" name="Google Shape;11648;p101">
                <a:extLst>
                  <a:ext uri="{FF2B5EF4-FFF2-40B4-BE49-F238E27FC236}">
                    <a16:creationId xmlns:a16="http://schemas.microsoft.com/office/drawing/2014/main" id="{783F6644-19D3-B9D6-8A86-5764E80D259A}"/>
                  </a:ext>
                </a:extLst>
              </p:cNvPr>
              <p:cNvSpPr/>
              <p:nvPr/>
            </p:nvSpPr>
            <p:spPr>
              <a:xfrm>
                <a:off x="4234717" y="3524542"/>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dirty="0">
                  <a:solidFill>
                    <a:prstClr val="black">
                      <a:lumMod val="95000"/>
                      <a:lumOff val="5000"/>
                    </a:prstClr>
                  </a:solidFill>
                  <a:latin typeface="Calibri" panose="020F0502020204030204"/>
                </a:endParaRPr>
              </a:p>
            </p:txBody>
          </p:sp>
        </p:grpSp>
        <p:sp>
          <p:nvSpPr>
            <p:cNvPr id="65" name="Complejidades">
              <a:extLst>
                <a:ext uri="{FF2B5EF4-FFF2-40B4-BE49-F238E27FC236}">
                  <a16:creationId xmlns:a16="http://schemas.microsoft.com/office/drawing/2014/main" id="{B0BC650A-83C8-4C1F-21C8-692402E52D7D}"/>
                </a:ext>
              </a:extLst>
            </p:cNvPr>
            <p:cNvSpPr/>
            <p:nvPr/>
          </p:nvSpPr>
          <p:spPr>
            <a:xfrm>
              <a:off x="7955270" y="4228121"/>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Comunicación</a:t>
              </a:r>
            </a:p>
          </p:txBody>
        </p:sp>
        <p:sp>
          <p:nvSpPr>
            <p:cNvPr id="66" name="Complejidades">
              <a:extLst>
                <a:ext uri="{FF2B5EF4-FFF2-40B4-BE49-F238E27FC236}">
                  <a16:creationId xmlns:a16="http://schemas.microsoft.com/office/drawing/2014/main" id="{3585370D-13C1-8003-08C6-AC9557928A05}"/>
                </a:ext>
              </a:extLst>
            </p:cNvPr>
            <p:cNvSpPr/>
            <p:nvPr/>
          </p:nvSpPr>
          <p:spPr>
            <a:xfrm>
              <a:off x="7955270" y="4547738"/>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Participación</a:t>
              </a:r>
              <a:endParaRPr lang="es-CO" sz="1540" dirty="0">
                <a:solidFill>
                  <a:schemeClr val="tx1"/>
                </a:solidFill>
                <a:latin typeface="Work Sans ExtraBold" panose="020B0604020202020204" pitchFamily="2" charset="0"/>
                <a:cs typeface="Poppins Black" panose="00000A00000000000000" pitchFamily="2" charset="0"/>
              </a:endParaRPr>
            </a:p>
          </p:txBody>
        </p:sp>
        <p:sp>
          <p:nvSpPr>
            <p:cNvPr id="67" name="Complejidades">
              <a:extLst>
                <a:ext uri="{FF2B5EF4-FFF2-40B4-BE49-F238E27FC236}">
                  <a16:creationId xmlns:a16="http://schemas.microsoft.com/office/drawing/2014/main" id="{FCCAADD4-82AC-0240-8BD0-B068332C479B}"/>
                </a:ext>
              </a:extLst>
            </p:cNvPr>
            <p:cNvSpPr/>
            <p:nvPr/>
          </p:nvSpPr>
          <p:spPr>
            <a:xfrm>
              <a:off x="7955270" y="4867355"/>
              <a:ext cx="2002651" cy="321300"/>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540" dirty="0">
                  <a:solidFill>
                    <a:schemeClr val="tx1"/>
                  </a:solidFill>
                  <a:latin typeface="Work Sans ExtraBold" panose="020B0604020202020204" pitchFamily="2" charset="0"/>
                  <a:cs typeface="Poppins Black" panose="00000A00000000000000" pitchFamily="2" charset="0"/>
                </a:rPr>
                <a:t>Educación</a:t>
              </a:r>
              <a:endParaRPr lang="es-CO" sz="1540" dirty="0">
                <a:solidFill>
                  <a:schemeClr val="tx1"/>
                </a:solidFill>
                <a:latin typeface="Work Sans ExtraBold" panose="020B0604020202020204" pitchFamily="2" charset="0"/>
                <a:cs typeface="Poppins Black" panose="00000A00000000000000" pitchFamily="2" charset="0"/>
              </a:endParaRPr>
            </a:p>
          </p:txBody>
        </p:sp>
        <p:sp>
          <p:nvSpPr>
            <p:cNvPr id="5" name="Abrir llave 4">
              <a:extLst>
                <a:ext uri="{FF2B5EF4-FFF2-40B4-BE49-F238E27FC236}">
                  <a16:creationId xmlns:a16="http://schemas.microsoft.com/office/drawing/2014/main" id="{A4664E76-7F5D-63E3-7428-572F086CE590}"/>
                </a:ext>
              </a:extLst>
            </p:cNvPr>
            <p:cNvSpPr/>
            <p:nvPr/>
          </p:nvSpPr>
          <p:spPr>
            <a:xfrm>
              <a:off x="7658600" y="4257124"/>
              <a:ext cx="302268" cy="943738"/>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6" name="Ficha técnica">
              <a:extLst>
                <a:ext uri="{FF2B5EF4-FFF2-40B4-BE49-F238E27FC236}">
                  <a16:creationId xmlns:a16="http://schemas.microsoft.com/office/drawing/2014/main" id="{D4ED634B-9F1D-C226-F0FC-F2D635C02AE6}"/>
                </a:ext>
              </a:extLst>
            </p:cNvPr>
            <p:cNvSpPr/>
            <p:nvPr/>
          </p:nvSpPr>
          <p:spPr>
            <a:xfrm>
              <a:off x="8689477" y="3450722"/>
              <a:ext cx="2352403"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Construcción</a:t>
              </a:r>
              <a:endParaRPr lang="en-US" sz="2400" dirty="0"/>
            </a:p>
          </p:txBody>
        </p:sp>
        <p:sp>
          <p:nvSpPr>
            <p:cNvPr id="7" name="Ficha técnica">
              <a:extLst>
                <a:ext uri="{FF2B5EF4-FFF2-40B4-BE49-F238E27FC236}">
                  <a16:creationId xmlns:a16="http://schemas.microsoft.com/office/drawing/2014/main" id="{EFC4F402-279F-80E0-1A45-C104A6080BE6}"/>
                </a:ext>
              </a:extLst>
            </p:cNvPr>
            <p:cNvSpPr/>
            <p:nvPr/>
          </p:nvSpPr>
          <p:spPr>
            <a:xfrm>
              <a:off x="8689475" y="3772047"/>
              <a:ext cx="2352402" cy="319578"/>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533" dirty="0">
                  <a:solidFill>
                    <a:schemeClr val="tx1"/>
                  </a:solidFill>
                  <a:latin typeface="Work Sans ExtraBold"/>
                  <a:cs typeface="Poppins Black"/>
                </a:rPr>
                <a:t>Operación</a:t>
              </a:r>
              <a:endParaRPr lang="en-US" sz="2400" dirty="0"/>
            </a:p>
          </p:txBody>
        </p:sp>
        <p:sp>
          <p:nvSpPr>
            <p:cNvPr id="8" name="Abrir llave 208">
              <a:extLst>
                <a:ext uri="{FF2B5EF4-FFF2-40B4-BE49-F238E27FC236}">
                  <a16:creationId xmlns:a16="http://schemas.microsoft.com/office/drawing/2014/main" id="{15C99277-7672-273E-6DF7-6BB74E369CDF}"/>
                </a:ext>
              </a:extLst>
            </p:cNvPr>
            <p:cNvSpPr/>
            <p:nvPr/>
          </p:nvSpPr>
          <p:spPr>
            <a:xfrm>
              <a:off x="10022620" y="7369179"/>
              <a:ext cx="376407" cy="327417"/>
            </a:xfrm>
            <a:prstGeom prst="leftBrace">
              <a:avLst/>
            </a:prstGeom>
            <a:ln w="28575">
              <a:solidFill>
                <a:schemeClr val="tx1">
                  <a:alpha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80096"/>
              <a:endParaRPr lang="es-CO" sz="2520" dirty="0">
                <a:solidFill>
                  <a:prstClr val="black"/>
                </a:solidFill>
                <a:latin typeface="Calibri" panose="020F0502020204030204"/>
              </a:endParaRPr>
            </a:p>
          </p:txBody>
        </p:sp>
        <p:sp>
          <p:nvSpPr>
            <p:cNvPr id="9" name="Ficha técnica">
              <a:extLst>
                <a:ext uri="{FF2B5EF4-FFF2-40B4-BE49-F238E27FC236}">
                  <a16:creationId xmlns:a16="http://schemas.microsoft.com/office/drawing/2014/main" id="{D32F727B-93A7-A4DB-153B-DB2FA42BFDB0}"/>
                </a:ext>
              </a:extLst>
            </p:cNvPr>
            <p:cNvSpPr/>
            <p:nvPr/>
          </p:nvSpPr>
          <p:spPr>
            <a:xfrm>
              <a:off x="10419019" y="7358686"/>
              <a:ext cx="1054364" cy="308137"/>
            </a:xfrm>
            <a:prstGeom prst="rect">
              <a:avLst/>
            </a:prstGeom>
            <a:solidFill>
              <a:srgbClr val="9BBE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r>
                <a:rPr lang="es-MX" sz="1100" dirty="0">
                  <a:solidFill>
                    <a:schemeClr val="tx1"/>
                  </a:solidFill>
                  <a:latin typeface="Work Sans ExtraBold"/>
                  <a:cs typeface="Poppins Black"/>
                </a:rPr>
                <a:t>Regiones</a:t>
              </a:r>
              <a:endParaRPr lang="en-US" sz="1100" dirty="0"/>
            </a:p>
          </p:txBody>
        </p:sp>
      </p:grpSp>
    </p:spTree>
    <p:extLst>
      <p:ext uri="{BB962C8B-B14F-4D97-AF65-F5344CB8AC3E}">
        <p14:creationId xmlns:p14="http://schemas.microsoft.com/office/powerpoint/2010/main" val="4143589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E1C81604-14D7-8888-3011-1CDC19F6110E}"/>
              </a:ext>
            </a:extLst>
          </p:cNvPr>
          <p:cNvGraphicFramePr>
            <a:graphicFrameLocks noGrp="1"/>
          </p:cNvGraphicFramePr>
          <p:nvPr>
            <p:extLst>
              <p:ext uri="{D42A27DB-BD31-4B8C-83A1-F6EECF244321}">
                <p14:modId xmlns:p14="http://schemas.microsoft.com/office/powerpoint/2010/main" val="1125050624"/>
              </p:ext>
            </p:extLst>
          </p:nvPr>
        </p:nvGraphicFramePr>
        <p:xfrm>
          <a:off x="1701489" y="997952"/>
          <a:ext cx="13474800" cy="7739195"/>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28973">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359719">
                <a:tc>
                  <a:txBody>
                    <a:bodyPr/>
                    <a:lstStyle/>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Primera parte: Planeación:</a:t>
                      </a: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1: </a:t>
                      </a:r>
                      <a:r>
                        <a:rPr lang="es-MX" sz="1500" b="0" i="0" u="none" strike="noStrike" noProof="0" dirty="0">
                          <a:solidFill>
                            <a:schemeClr val="tx1"/>
                          </a:solidFill>
                          <a:latin typeface="Work Sans" pitchFamily="2" charset="0"/>
                        </a:rPr>
                        <a:t>Se identifican las necesidades particulares de las instituciones educativas en el ÁIP a cargo del contratista, en materia de mejoramiento paisajístico y cobertura vegetal (cercas vivas, mejoramiento de zonas con especies nativas y/o frutales, entre otros).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2: </a:t>
                      </a:r>
                      <a:r>
                        <a:rPr lang="es-MX" sz="1500" b="0" i="0" u="none" strike="noStrike" noProof="0" dirty="0">
                          <a:solidFill>
                            <a:schemeClr val="tx1"/>
                          </a:solidFill>
                          <a:latin typeface="Work Sans" pitchFamily="2" charset="0"/>
                        </a:rPr>
                        <a:t>Se elabora el plan de trabajo del proyecto a implementar en la escuela seleccionada, incluyendo costos y materiales en donde se vincule a la comunidad mediante la implementación de un sistema de apadrinamiento. Se debe obtener primero el aval y/o autorización por parte del INVÍAS, según lo establecido en la resolución 6725 de 2016.</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3: </a:t>
                      </a:r>
                      <a:r>
                        <a:rPr lang="es-MX" sz="1500" b="0" i="0" u="none" strike="noStrike" noProof="0" dirty="0">
                          <a:solidFill>
                            <a:schemeClr val="tx1"/>
                          </a:solidFill>
                          <a:latin typeface="Work Sans" pitchFamily="2" charset="0"/>
                        </a:rPr>
                        <a:t>Una vez se cuente con la aprobación de interventoría, se programan las sesiones para aplicar el taller de capacitación y siembra, dependiendo del volumen de estudiantes y/o comunidad a participar, además del número de individuos arbóreos o arbustivos a sembrar por institución. </a:t>
                      </a: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Segunda parte: Ejecución</a:t>
                      </a:r>
                      <a:endParaRPr lang="en-US" sz="1500" b="1"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4: </a:t>
                      </a:r>
                      <a:r>
                        <a:rPr lang="es-MX" sz="1500" b="0" i="0" u="none" strike="noStrike" noProof="0" dirty="0">
                          <a:solidFill>
                            <a:schemeClr val="tx1"/>
                          </a:solidFill>
                          <a:latin typeface="Work Sans" pitchFamily="2" charset="0"/>
                        </a:rPr>
                        <a:t>Se da inicio al taller con una presentación de no más de 15 minutos de la obra que se está ejecutando y del objetivo del proyecto Escuelas Verdes. Se trabaja sobre la pregunta ¿Para qué siembro un árbol? bajo la actividad titulada: “Efecto Invernadero” que consiste en envolver dos o cuatro de las plántulas en plástico transparente y dejarlas media hora al sol, esto con el objetivo de que los y las participantes vean la reacción de la planta. Este proceso se usa para explicar el efecto invernadero y motivar el ejercicio de siembra, entendiendo que este aumenta las concentraciones de oxígeno en la atmósfera, equilibrando la temperatura global.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5: </a:t>
                      </a:r>
                      <a:r>
                        <a:rPr lang="es-MX" sz="1500" b="0" i="0" u="none" strike="noStrike" noProof="0" dirty="0">
                          <a:solidFill>
                            <a:schemeClr val="tx1"/>
                          </a:solidFill>
                          <a:latin typeface="Work Sans" pitchFamily="2" charset="0"/>
                        </a:rPr>
                        <a:t>De manera previa, se realizan unas fichas didácticas con la información relevante de las especies a sembrar; dicha ficha deberá incluir información como: nombre científico, nombre común y su distribución (nativa, endémica o introducida). Cada niña o niño deberá sacar una ficha y explicar la información contenida. </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6: </a:t>
                      </a:r>
                      <a:r>
                        <a:rPr lang="es-MX" sz="1500" b="0" i="0" u="none" strike="noStrike" noProof="0" dirty="0">
                          <a:solidFill>
                            <a:schemeClr val="tx1"/>
                          </a:solidFill>
                          <a:latin typeface="Work Sans" pitchFamily="2" charset="0"/>
                        </a:rPr>
                        <a:t>Cada niña y niño y su acompañante seleccionarán una de las plántulas e idearán un nombre para esta. Se procederá a realizar la siembra utilizando elementos como abono, tierra negra y cascarilla de arroz.</a:t>
                      </a:r>
                      <a:endParaRPr lang="en-US" sz="1500" b="0"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7: </a:t>
                      </a:r>
                      <a:r>
                        <a:rPr lang="es-MX" sz="1500" b="0" i="0" u="none" strike="noStrike" noProof="0" dirty="0">
                          <a:solidFill>
                            <a:schemeClr val="tx1"/>
                          </a:solidFill>
                          <a:latin typeface="Work Sans" pitchFamily="2" charset="0"/>
                        </a:rPr>
                        <a:t>Una vez sembrado el árbol, se pone la ficha técnica con la información de la especie (nombre común, nombre científico) el nombre otorgado al árbol y el nombre de la niña/o, o el apellido de la familia que apadrina. </a:t>
                      </a: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Tercera parte: Seguimiento</a:t>
                      </a:r>
                      <a:endParaRPr lang="en-US" sz="1500" b="1" i="0" u="none" strike="noStrike" noProof="0" dirty="0">
                        <a:latin typeface="Work Sans" pitchFamily="2" charset="0"/>
                      </a:endParaRPr>
                    </a:p>
                    <a:p>
                      <a:pPr marL="0" marR="0" lvl="0" indent="0" algn="just">
                        <a:lnSpc>
                          <a:spcPct val="100000"/>
                        </a:lnSpc>
                        <a:spcBef>
                          <a:spcPts val="0"/>
                        </a:spcBef>
                        <a:spcAft>
                          <a:spcPts val="0"/>
                        </a:spcAft>
                        <a:buNone/>
                      </a:pPr>
                      <a:r>
                        <a:rPr lang="es-MX" sz="1500" b="1" i="0" u="none" strike="noStrike" noProof="0" dirty="0">
                          <a:solidFill>
                            <a:schemeClr val="tx1"/>
                          </a:solidFill>
                          <a:latin typeface="Work Sans" pitchFamily="2" charset="0"/>
                        </a:rPr>
                        <a:t>Momento 8: </a:t>
                      </a:r>
                      <a:r>
                        <a:rPr lang="es-MX" sz="1500" b="0" i="0" u="none" strike="noStrike" noProof="0" dirty="0">
                          <a:solidFill>
                            <a:schemeClr val="tx1"/>
                          </a:solidFill>
                          <a:latin typeface="Work Sans" pitchFamily="2" charset="0"/>
                        </a:rPr>
                        <a:t>En un último momento se les explican los cuidados que deben tener para su árbol y se les insta a hacer seguimiento durante sus años escolares, además de generar una reflexión colectiva entorno al proyecto de infraestructura vial y sus aportes al territorio. En este momento también se generan </a:t>
                      </a:r>
                      <a:r>
                        <a:rPr lang="es-MX" sz="1500" b="0" i="0" u="none" strike="noStrike" kern="1200" baseline="0" noProof="0" dirty="0">
                          <a:solidFill>
                            <a:srgbClr val="000000"/>
                          </a:solidFill>
                          <a:latin typeface="Work Sans" pitchFamily="2" charset="0"/>
                        </a:rPr>
                        <a:t>compromisos con la comunidad educativa (padres, docentes y estudiantes) que permitan el cuidado y mantenimiento de la zona intervenida, de tal manera que el proceso perdure en el tiempo.</a:t>
                      </a:r>
                    </a:p>
                    <a:p>
                      <a:pPr marL="0" marR="0" lvl="0" indent="0" algn="just">
                        <a:lnSpc>
                          <a:spcPct val="100000"/>
                        </a:lnSpc>
                        <a:spcBef>
                          <a:spcPts val="0"/>
                        </a:spcBef>
                        <a:spcAft>
                          <a:spcPts val="0"/>
                        </a:spcAft>
                        <a:buNone/>
                      </a:pPr>
                      <a:endParaRPr lang="es-MX" sz="1500" b="0" i="0" u="none" strike="noStrike" kern="1200" baseline="0" noProof="0" dirty="0">
                        <a:solidFill>
                          <a:srgbClr val="000000"/>
                        </a:solidFill>
                        <a:latin typeface="Work Sans" pitchFamily="2" charset="0"/>
                      </a:endParaRPr>
                    </a:p>
                    <a:p>
                      <a:pPr marL="0" marR="0" lvl="0" indent="0" algn="just">
                        <a:lnSpc>
                          <a:spcPct val="100000"/>
                        </a:lnSpc>
                        <a:spcBef>
                          <a:spcPts val="0"/>
                        </a:spcBef>
                        <a:spcAft>
                          <a:spcPts val="0"/>
                        </a:spcAft>
                        <a:buNone/>
                      </a:pPr>
                      <a:r>
                        <a:rPr lang="es-MX" sz="1500" b="0" i="0" u="none" strike="noStrike" kern="1200" baseline="0" noProof="0" dirty="0">
                          <a:solidFill>
                            <a:srgbClr val="000000"/>
                          </a:solidFill>
                          <a:latin typeface="Work Sans" pitchFamily="2" charset="0"/>
                        </a:rPr>
                        <a:t>A continuación, encontrarás el proceso de siembra que podrás implementar:</a:t>
                      </a:r>
                    </a:p>
                    <a:p>
                      <a:pPr marL="0" marR="0" lvl="0" indent="0" algn="just">
                        <a:lnSpc>
                          <a:spcPct val="100000"/>
                        </a:lnSpc>
                        <a:spcBef>
                          <a:spcPts val="0"/>
                        </a:spcBef>
                        <a:spcAft>
                          <a:spcPts val="0"/>
                        </a:spcAft>
                        <a:buNone/>
                      </a:pPr>
                      <a:endParaRPr lang="es-CO" sz="1100" b="0" i="0" u="none" strike="noStrike" noProof="0" dirty="0"/>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8D7C3C40-E933-6007-6665-FE5C24D5373E}"/>
              </a:ext>
            </a:extLst>
          </p:cNvPr>
          <p:cNvSpPr txBox="1"/>
          <p:nvPr/>
        </p:nvSpPr>
        <p:spPr>
          <a:xfrm>
            <a:off x="15849600" y="912347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E969C19A-C53F-A8D9-6F05-2BDCE4C700A5}"/>
              </a:ext>
            </a:extLst>
          </p:cNvPr>
          <p:cNvSpPr/>
          <p:nvPr/>
        </p:nvSpPr>
        <p:spPr>
          <a:xfrm>
            <a:off x="16365472" y="877557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6C2E1A5B-DC69-DD18-3037-73B6208B323A}"/>
              </a:ext>
            </a:extLst>
          </p:cNvPr>
          <p:cNvSpPr txBox="1"/>
          <p:nvPr/>
        </p:nvSpPr>
        <p:spPr>
          <a:xfrm>
            <a:off x="14942119" y="912347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C2514251-DEDA-2CE7-4CF1-B7B1E8C168B0}"/>
              </a:ext>
            </a:extLst>
          </p:cNvPr>
          <p:cNvSpPr/>
          <p:nvPr/>
        </p:nvSpPr>
        <p:spPr>
          <a:xfrm flipH="1">
            <a:off x="15412699" y="877557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AA78A91B-9AC4-F4B4-5124-8C1F7DFA9877}"/>
              </a:ext>
            </a:extLst>
          </p:cNvPr>
          <p:cNvSpPr/>
          <p:nvPr/>
        </p:nvSpPr>
        <p:spPr>
          <a:xfrm>
            <a:off x="2503732" y="199812"/>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3 : </a:t>
            </a:r>
            <a:r>
              <a:rPr lang="es-MX" sz="2000" b="1" dirty="0">
                <a:ln w="0"/>
                <a:latin typeface="Poppins" panose="00000500000000000000" pitchFamily="2" charset="0"/>
                <a:cs typeface="Poppins" panose="00000500000000000000" pitchFamily="2" charset="0"/>
              </a:rPr>
              <a:t>TALLER ESCUELAS VERDES: SEMBRANDO FUTURO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4E24AF7D-C271-489B-1A41-F0A37C5A8F5F}"/>
              </a:ext>
            </a:extLst>
          </p:cNvPr>
          <p:cNvGrpSpPr/>
          <p:nvPr/>
        </p:nvGrpSpPr>
        <p:grpSpPr>
          <a:xfrm>
            <a:off x="6607243" y="8581722"/>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7A8F1263-2412-8FC4-2A89-91853207766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F47B020-0DC4-5FB8-ECF2-A4B129F35F3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0D71B090-CE59-8B8A-54E9-A6B4322DE40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1986F23-1880-B32C-AAAB-2820F3F628E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B390153-FA5E-A161-C362-6A7506E8E23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50BF4C7-C6AF-0018-98CE-7677940E58F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B08807A-B0D8-7EF4-F848-686BFCE8F4E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3B71942-8A22-C23A-E4FF-9DBBB380A31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76C8D2F-2841-7090-DCEA-12C5036F75D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C28FA1F-EB2E-95F8-4AE3-5F773A45FC2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BF662AA-F9CC-014E-50DC-9CCA13F448F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928469D7-FA2A-6353-A59B-4B2E67B03A1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346D2E69-065D-41F1-88EF-88A56DBAD4F0}"/>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F4997F99-253C-A85E-47EC-8EF1FA65226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5E5A550-6688-CC5B-90EE-9FCB36E5F4C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C40B3611-68E1-42DF-025B-DA9969CDF37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73E37DE0-8BF1-3270-9DDD-31A9FA5739E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696254E-29E1-90A0-22E7-F3E406E2A336}"/>
              </a:ext>
            </a:extLst>
          </p:cNvPr>
          <p:cNvGrpSpPr/>
          <p:nvPr/>
        </p:nvGrpSpPr>
        <p:grpSpPr>
          <a:xfrm>
            <a:off x="7525047" y="8589443"/>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BB62B32D-72A5-ED5D-AFD7-2744D0C5051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F4134D1A-C501-8182-BB00-042BD867D3D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07A7AEC-CDCA-806E-6CD9-45B7A771AF7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437559B6-217A-C6A3-A6A4-DC1D6C72243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225DB1F-C2AA-B527-E41A-323D3C29D4B8}"/>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F1933E1A-38E2-C45E-0B4B-35D5F205AAA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CF6ACC98-E376-4B65-5DCA-FB8A6EC87A9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C8DDF967-647E-362C-4B85-B8DFDD596CC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8187020-C19D-A1AE-4B4A-21BAE0AD136E}"/>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13905A41-E4E1-E97F-477C-85CD9195D1B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1E5B7FCA-703D-1D21-B4FC-2D3A396B919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429766A-AED2-37A7-495E-D46CE937D11B}"/>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3C0C5143-136F-FDAF-69CA-F2D2BC4907E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FC66F5BD-C442-8A71-14C5-2403AA4F03F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C8975799-B0B4-D922-6940-13748CB4395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BA9B9BC2-979F-F995-A09E-A4639C58568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CC700A8C-7BDF-F365-4479-FF9FBC7C91E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121173D2-959F-7FE4-8560-51914064F2F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EF7DD524-4586-AF54-C8CC-C4EE26D08E1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811D8414-5E3B-388C-2B99-4C8E34658A1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D858985-EB84-CCD1-A0D1-1D72AE106B7A}"/>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AC1549FE-D31E-E1CA-5374-1A3DFE2E8A1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045D66A5-3DC9-4AAC-581C-C2527C24429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659740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4C5F8983-29E3-9D30-2E1C-6B5E396843CE}"/>
              </a:ext>
            </a:extLst>
          </p:cNvPr>
          <p:cNvGraphicFramePr>
            <a:graphicFrameLocks noGrp="1"/>
          </p:cNvGraphicFramePr>
          <p:nvPr>
            <p:extLst>
              <p:ext uri="{D42A27DB-BD31-4B8C-83A1-F6EECF244321}">
                <p14:modId xmlns:p14="http://schemas.microsoft.com/office/powerpoint/2010/main" val="2998804036"/>
              </p:ext>
            </p:extLst>
          </p:nvPr>
        </p:nvGraphicFramePr>
        <p:xfrm>
          <a:off x="2209800" y="587909"/>
          <a:ext cx="12784102" cy="7991496"/>
        </p:xfrm>
        <a:graphic>
          <a:graphicData uri="http://schemas.openxmlformats.org/drawingml/2006/table">
            <a:tbl>
              <a:tblPr firstRow="1" bandRow="1">
                <a:tableStyleId>{5C22544A-7EE6-4342-B048-85BDC9FD1C3A}</a:tableStyleId>
              </a:tblPr>
              <a:tblGrid>
                <a:gridCol w="12784102">
                  <a:extLst>
                    <a:ext uri="{9D8B030D-6E8A-4147-A177-3AD203B41FA5}">
                      <a16:colId xmlns:a16="http://schemas.microsoft.com/office/drawing/2014/main" val="3676430676"/>
                    </a:ext>
                  </a:extLst>
                </a:gridCol>
              </a:tblGrid>
              <a:tr h="37290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900" b="1" kern="1200" dirty="0">
                          <a:solidFill>
                            <a:schemeClr val="tx1"/>
                          </a:solidFill>
                          <a:latin typeface="Poppins SemiBold" panose="00000700000000000000" pitchFamily="2" charset="0"/>
                          <a:ea typeface="+mn-ea"/>
                          <a:cs typeface="Poppins SemiBold" panose="00000700000000000000" pitchFamily="2" charset="0"/>
                        </a:rPr>
                        <a:t>Procedimiento</a:t>
                      </a:r>
                    </a:p>
                  </a:txBody>
                  <a:tcPr marL="89855" marR="89855" marT="44928" marB="44928">
                    <a:solidFill>
                      <a:srgbClr val="FF941F"/>
                    </a:solidFill>
                  </a:tcPr>
                </a:tc>
                <a:extLst>
                  <a:ext uri="{0D108BD9-81ED-4DB2-BD59-A6C34878D82A}">
                    <a16:rowId xmlns:a16="http://schemas.microsoft.com/office/drawing/2014/main" val="528431638"/>
                  </a:ext>
                </a:extLst>
              </a:tr>
              <a:tr h="3203348">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900" b="1" kern="1200" dirty="0">
                        <a:solidFill>
                          <a:schemeClr val="tx1"/>
                        </a:solidFill>
                        <a:latin typeface="Poppins SemiBold" panose="00000700000000000000" pitchFamily="2" charset="0"/>
                        <a:ea typeface="+mn-ea"/>
                        <a:cs typeface="Poppins SemiBold" panose="00000700000000000000" pitchFamily="2" charset="0"/>
                      </a:endParaRPr>
                    </a:p>
                  </a:txBody>
                  <a:tcPr marL="89855" marR="89855" marT="44928" marB="44928">
                    <a:solidFill>
                      <a:schemeClr val="bg1"/>
                    </a:solidFill>
                  </a:tcPr>
                </a:tc>
                <a:extLst>
                  <a:ext uri="{0D108BD9-81ED-4DB2-BD59-A6C34878D82A}">
                    <a16:rowId xmlns:a16="http://schemas.microsoft.com/office/drawing/2014/main" val="1469219570"/>
                  </a:ext>
                </a:extLst>
              </a:tr>
              <a:tr h="37290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90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marL="89855" marR="89855" marT="44928" marB="44928">
                    <a:solidFill>
                      <a:srgbClr val="FF941F"/>
                    </a:solidFill>
                  </a:tcPr>
                </a:tc>
                <a:extLst>
                  <a:ext uri="{0D108BD9-81ED-4DB2-BD59-A6C34878D82A}">
                    <a16:rowId xmlns:a16="http://schemas.microsoft.com/office/drawing/2014/main" val="1636152374"/>
                  </a:ext>
                </a:extLst>
              </a:tr>
              <a:tr h="2246387">
                <a:tc>
                  <a:txBody>
                    <a:bodyPr/>
                    <a:lstStyle/>
                    <a:p>
                      <a:pPr marL="285750" lvl="0" indent="-285750" algn="just">
                        <a:lnSpc>
                          <a:spcPct val="100000"/>
                        </a:lnSpc>
                        <a:buFont typeface="Arial" panose="020B0604020202020204" pitchFamily="34" charset="0"/>
                        <a:buChar char="•"/>
                      </a:pPr>
                      <a:r>
                        <a:rPr lang="es-CO" sz="1600" b="0" i="0" u="none" strike="noStrike" kern="1200" baseline="0" noProof="0" dirty="0">
                          <a:solidFill>
                            <a:srgbClr val="000000"/>
                          </a:solidFill>
                          <a:latin typeface="Work Sans" pitchFamily="2" charset="0"/>
                        </a:rPr>
                        <a:t>Se propone hacer uso de una actividad rompe hielo, previo al desarrollo de la actividad. </a:t>
                      </a:r>
                    </a:p>
                    <a:p>
                      <a:pPr marL="285750" lvl="0" indent="-285750" algn="just">
                        <a:lnSpc>
                          <a:spcPct val="100000"/>
                        </a:lnSpc>
                        <a:buFont typeface="Arial" panose="020B0604020202020204" pitchFamily="34" charset="0"/>
                        <a:buChar char="•"/>
                      </a:pPr>
                      <a:r>
                        <a:rPr lang="es-CO" sz="1600" b="0" i="0" u="none" strike="noStrike" kern="1200" baseline="0" noProof="0" dirty="0">
                          <a:solidFill>
                            <a:srgbClr val="000000"/>
                          </a:solidFill>
                          <a:latin typeface="Work Sans" pitchFamily="2" charset="0"/>
                        </a:rPr>
                        <a:t>Si bien la actividad está pensada para ser ejecutada con niños y niñas de sexto grado y sus respectivos acompañantes, se puede vincular a los últimos grados de la institución, de tal manera que acompañen a los más pequeños y se genere un espacio de intercambio generacional.</a:t>
                      </a:r>
                    </a:p>
                    <a:p>
                      <a:pPr marL="285750" lvl="0" indent="-285750" algn="just">
                        <a:lnSpc>
                          <a:spcPct val="100000"/>
                        </a:lnSpc>
                        <a:buFont typeface="Arial" panose="020B0604020202020204" pitchFamily="34" charset="0"/>
                        <a:buChar char="•"/>
                      </a:pPr>
                      <a:r>
                        <a:rPr lang="es-CO" sz="1600" b="0" i="0" u="none" strike="noStrike" kern="1200" baseline="0" noProof="0" dirty="0">
                          <a:solidFill>
                            <a:srgbClr val="000000"/>
                          </a:solidFill>
                          <a:latin typeface="Work Sans" pitchFamily="2" charset="0"/>
                        </a:rPr>
                        <a:t>También se puede hacer siembra de plantas ornamentales. </a:t>
                      </a:r>
                    </a:p>
                    <a:p>
                      <a:pPr marL="285750" lvl="0" indent="-285750" algn="just">
                        <a:lnSpc>
                          <a:spcPct val="100000"/>
                        </a:lnSpc>
                        <a:buFont typeface="Arial" panose="020B0604020202020204" pitchFamily="34" charset="0"/>
                        <a:buChar char="•"/>
                      </a:pPr>
                      <a:r>
                        <a:rPr lang="es-MX" sz="1600" b="0" i="0" u="none" strike="noStrike" kern="1200" baseline="0" noProof="0" dirty="0">
                          <a:solidFill>
                            <a:srgbClr val="000000"/>
                          </a:solidFill>
                          <a:latin typeface="Work Sans" pitchFamily="2" charset="0"/>
                        </a:rPr>
                        <a:t>Se debe definir una periodicidad para llevar el seguimiento hasta la terminación del contrato.</a:t>
                      </a:r>
                    </a:p>
                    <a:p>
                      <a:pPr marL="285750" lvl="0" indent="-285750" algn="just">
                        <a:lnSpc>
                          <a:spcPct val="100000"/>
                        </a:lnSpc>
                        <a:buFont typeface="Arial" panose="020B0604020202020204" pitchFamily="34" charset="0"/>
                        <a:buChar char="•"/>
                      </a:pPr>
                      <a:r>
                        <a:rPr lang="es-MX" sz="1600" b="0" i="0" u="none" strike="noStrike" kern="1200" baseline="0" noProof="0" dirty="0">
                          <a:solidFill>
                            <a:srgbClr val="000000"/>
                          </a:solidFill>
                          <a:latin typeface="Work Sans" pitchFamily="2" charset="0"/>
                        </a:rPr>
                        <a:t>Es importante tener en cuenta las condiciones biofísicas del territorio, por lo cual se sugiere consultar ante la autoridad competente las especies apropiadas para la siembra, e incluso ellos podrán aportar contactos para la adquisición de las plántulas. </a:t>
                      </a:r>
                    </a:p>
                  </a:txBody>
                  <a:tcPr marL="89855" marR="89855" marT="44928" marB="44928">
                    <a:solidFill>
                      <a:schemeClr val="bg1"/>
                    </a:solidFill>
                  </a:tcPr>
                </a:tc>
                <a:extLst>
                  <a:ext uri="{0D108BD9-81ED-4DB2-BD59-A6C34878D82A}">
                    <a16:rowId xmlns:a16="http://schemas.microsoft.com/office/drawing/2014/main" val="506357801"/>
                  </a:ext>
                </a:extLst>
              </a:tr>
              <a:tr h="37290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900" b="1" kern="1200" dirty="0">
                          <a:solidFill>
                            <a:schemeClr val="tx1"/>
                          </a:solidFill>
                          <a:latin typeface="Poppins SemiBold" panose="00000700000000000000" pitchFamily="2" charset="0"/>
                          <a:ea typeface="+mn-ea"/>
                          <a:cs typeface="Poppins SemiBold" panose="00000700000000000000" pitchFamily="2" charset="0"/>
                        </a:rPr>
                        <a:t>Indicadores</a:t>
                      </a:r>
                    </a:p>
                  </a:txBody>
                  <a:tcPr marL="89855" marR="89855" marT="44928" marB="44928">
                    <a:solidFill>
                      <a:srgbClr val="FF941F"/>
                    </a:solidFill>
                  </a:tcPr>
                </a:tc>
                <a:extLst>
                  <a:ext uri="{0D108BD9-81ED-4DB2-BD59-A6C34878D82A}">
                    <a16:rowId xmlns:a16="http://schemas.microsoft.com/office/drawing/2014/main" val="3332239872"/>
                  </a:ext>
                </a:extLst>
              </a:tr>
              <a:tr h="1272953">
                <a:tc>
                  <a:txBody>
                    <a:bodyPr/>
                    <a:lstStyle/>
                    <a:p>
                      <a:pPr marL="0" marR="0" lvl="0" indent="0" algn="just">
                        <a:lnSpc>
                          <a:spcPct val="100000"/>
                        </a:lnSpc>
                        <a:spcBef>
                          <a:spcPts val="0"/>
                        </a:spcBef>
                        <a:spcAft>
                          <a:spcPts val="0"/>
                        </a:spcAft>
                        <a:buNone/>
                      </a:pPr>
                      <a:r>
                        <a:rPr lang="es-MX" sz="1600" b="0" i="0" u="none" strike="noStrike" kern="1200" baseline="0" noProof="0" dirty="0">
                          <a:solidFill>
                            <a:srgbClr val="000000"/>
                          </a:solidFill>
                          <a:latin typeface="Work Sans" pitchFamily="2" charset="0"/>
                          <a:ea typeface="+mn-ea"/>
                          <a:cs typeface="+mn-cs"/>
                        </a:rPr>
                        <a:t>Menciona los nombres de los diferentes árboles sembrados.</a:t>
                      </a:r>
                    </a:p>
                    <a:p>
                      <a:pPr marL="0" marR="0" lvl="0" indent="0" algn="just">
                        <a:lnSpc>
                          <a:spcPct val="100000"/>
                        </a:lnSpc>
                        <a:spcBef>
                          <a:spcPts val="0"/>
                        </a:spcBef>
                        <a:spcAft>
                          <a:spcPts val="0"/>
                        </a:spcAft>
                        <a:buNone/>
                      </a:pPr>
                      <a:r>
                        <a:rPr lang="es-MX" sz="1600" b="0" i="0" u="none" strike="noStrike" kern="1200" baseline="0" noProof="0" dirty="0">
                          <a:solidFill>
                            <a:srgbClr val="000000"/>
                          </a:solidFill>
                          <a:latin typeface="Work Sans" pitchFamily="2" charset="0"/>
                          <a:ea typeface="+mn-ea"/>
                          <a:cs typeface="+mn-cs"/>
                        </a:rPr>
                        <a:t>¿Cómo puedes cuidar el árbol sembrado?</a:t>
                      </a:r>
                    </a:p>
                    <a:p>
                      <a:pPr marL="0" marR="0" lvl="0" indent="0" algn="just">
                        <a:lnSpc>
                          <a:spcPct val="100000"/>
                        </a:lnSpc>
                        <a:spcBef>
                          <a:spcPts val="0"/>
                        </a:spcBef>
                        <a:spcAft>
                          <a:spcPts val="0"/>
                        </a:spcAft>
                        <a:buNone/>
                      </a:pPr>
                      <a:r>
                        <a:rPr lang="es-MX" sz="1600" b="0" i="0" u="none" strike="noStrike" kern="1200" baseline="0" noProof="0" dirty="0">
                          <a:solidFill>
                            <a:srgbClr val="000000"/>
                          </a:solidFill>
                          <a:latin typeface="Work Sans" pitchFamily="2" charset="0"/>
                          <a:ea typeface="+mn-ea"/>
                          <a:cs typeface="+mn-cs"/>
                        </a:rPr>
                        <a:t>¿Qué tanto te gustó la actividad? </a:t>
                      </a:r>
                    </a:p>
                    <a:p>
                      <a:pPr marL="0" marR="0" lvl="0" indent="0" algn="just">
                        <a:lnSpc>
                          <a:spcPct val="100000"/>
                        </a:lnSpc>
                        <a:spcBef>
                          <a:spcPts val="0"/>
                        </a:spcBef>
                        <a:spcAft>
                          <a:spcPts val="0"/>
                        </a:spcAft>
                        <a:buNone/>
                      </a:pPr>
                      <a:r>
                        <a:rPr lang="es-MX" sz="1600" b="0" i="0" u="none" strike="noStrike" kern="1200" baseline="0" noProof="0" dirty="0">
                          <a:solidFill>
                            <a:srgbClr val="000000"/>
                          </a:solidFill>
                          <a:latin typeface="Work Sans" pitchFamily="2" charset="0"/>
                          <a:ea typeface="+mn-ea"/>
                          <a:cs typeface="+mn-cs"/>
                        </a:rPr>
                        <a:t>¿Entendiste las indicaciones dadas por el profesor? </a:t>
                      </a:r>
                    </a:p>
                    <a:p>
                      <a:pPr marL="0" marR="0" lvl="0" indent="0" algn="just">
                        <a:lnSpc>
                          <a:spcPct val="100000"/>
                        </a:lnSpc>
                        <a:spcBef>
                          <a:spcPts val="0"/>
                        </a:spcBef>
                        <a:spcAft>
                          <a:spcPts val="0"/>
                        </a:spcAft>
                        <a:buNone/>
                      </a:pPr>
                      <a:endParaRPr lang="en-US" sz="1500" b="0" i="0" u="none" strike="noStrike" kern="1200" noProof="0" dirty="0"/>
                    </a:p>
                  </a:txBody>
                  <a:tcPr marL="89855" marR="89855" marT="44928" marB="44928">
                    <a:solidFill>
                      <a:schemeClr val="bg1"/>
                    </a:solidFill>
                  </a:tcPr>
                </a:tc>
                <a:extLst>
                  <a:ext uri="{0D108BD9-81ED-4DB2-BD59-A6C34878D82A}">
                    <a16:rowId xmlns:a16="http://schemas.microsoft.com/office/drawing/2014/main" val="260660778"/>
                  </a:ext>
                </a:extLst>
              </a:tr>
            </a:tbl>
          </a:graphicData>
        </a:graphic>
      </p:graphicFrame>
      <p:pic>
        <p:nvPicPr>
          <p:cNvPr id="6" name="Imagen 5">
            <a:extLst>
              <a:ext uri="{FF2B5EF4-FFF2-40B4-BE49-F238E27FC236}">
                <a16:creationId xmlns:a16="http://schemas.microsoft.com/office/drawing/2014/main" id="{1E7E6DFC-D6F5-31B9-3106-D9E33A0CE5CF}"/>
              </a:ext>
            </a:extLst>
          </p:cNvPr>
          <p:cNvPicPr>
            <a:picLocks noChangeAspect="1"/>
          </p:cNvPicPr>
          <p:nvPr/>
        </p:nvPicPr>
        <p:blipFill>
          <a:blip r:embed="rId3"/>
          <a:stretch>
            <a:fillRect/>
          </a:stretch>
        </p:blipFill>
        <p:spPr>
          <a:xfrm>
            <a:off x="6318320" y="1271285"/>
            <a:ext cx="4708286" cy="2933536"/>
          </a:xfrm>
          <a:prstGeom prst="rect">
            <a:avLst/>
          </a:prstGeom>
        </p:spPr>
      </p:pic>
      <p:sp>
        <p:nvSpPr>
          <p:cNvPr id="7" name="CuadroTexto 6">
            <a:extLst>
              <a:ext uri="{FF2B5EF4-FFF2-40B4-BE49-F238E27FC236}">
                <a16:creationId xmlns:a16="http://schemas.microsoft.com/office/drawing/2014/main" id="{D3C6A507-54B7-6CA0-E3C8-9CA63AAD7235}"/>
              </a:ext>
            </a:extLst>
          </p:cNvPr>
          <p:cNvSpPr txBox="1"/>
          <p:nvPr/>
        </p:nvSpPr>
        <p:spPr>
          <a:xfrm>
            <a:off x="15915450" y="9119141"/>
            <a:ext cx="1320405"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8" name="Flecha: a la derecha 7">
            <a:hlinkClick r:id="rId4" action="ppaction://hlinksldjump"/>
            <a:extLst>
              <a:ext uri="{FF2B5EF4-FFF2-40B4-BE49-F238E27FC236}">
                <a16:creationId xmlns:a16="http://schemas.microsoft.com/office/drawing/2014/main" id="{C42F1413-834D-459F-5C50-F5992A7F6180}"/>
              </a:ext>
            </a:extLst>
          </p:cNvPr>
          <p:cNvSpPr/>
          <p:nvPr/>
        </p:nvSpPr>
        <p:spPr>
          <a:xfrm>
            <a:off x="16404880" y="8786051"/>
            <a:ext cx="341547" cy="35376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9" name="CuadroTexto 8">
            <a:extLst>
              <a:ext uri="{FF2B5EF4-FFF2-40B4-BE49-F238E27FC236}">
                <a16:creationId xmlns:a16="http://schemas.microsoft.com/office/drawing/2014/main" id="{EFA0AC63-AB4A-33E7-0CEB-FB102DAFE7CC}"/>
              </a:ext>
            </a:extLst>
          </p:cNvPr>
          <p:cNvSpPr txBox="1"/>
          <p:nvPr/>
        </p:nvSpPr>
        <p:spPr>
          <a:xfrm>
            <a:off x="15054561" y="9139813"/>
            <a:ext cx="1320405"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5" action="ppaction://hlinksldjump"/>
            <a:extLst>
              <a:ext uri="{FF2B5EF4-FFF2-40B4-BE49-F238E27FC236}">
                <a16:creationId xmlns:a16="http://schemas.microsoft.com/office/drawing/2014/main" id="{05F5B5F4-9015-8699-F55D-9B2B145B7062}"/>
              </a:ext>
            </a:extLst>
          </p:cNvPr>
          <p:cNvSpPr/>
          <p:nvPr/>
        </p:nvSpPr>
        <p:spPr>
          <a:xfrm flipH="1">
            <a:off x="15516238" y="8798366"/>
            <a:ext cx="341547" cy="35376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FE5A850D-AB74-0620-67C9-5920FE97254E}"/>
              </a:ext>
            </a:extLst>
          </p:cNvPr>
          <p:cNvSpPr/>
          <p:nvPr/>
        </p:nvSpPr>
        <p:spPr>
          <a:xfrm>
            <a:off x="2705025" y="120197"/>
            <a:ext cx="1008502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3 : </a:t>
            </a:r>
            <a:r>
              <a:rPr lang="es-MX" sz="2000" b="1" dirty="0">
                <a:ln w="0"/>
                <a:latin typeface="Poppins" panose="00000500000000000000" pitchFamily="2" charset="0"/>
                <a:cs typeface="Poppins" panose="00000500000000000000" pitchFamily="2" charset="0"/>
              </a:rPr>
              <a:t>TALLER ESCUELAS VERDES: SEMBRANDO FUTURO</a:t>
            </a:r>
            <a:endParaRPr lang="es-ES" sz="2000" b="1" dirty="0">
              <a:ln w="0"/>
              <a:latin typeface="Poppins" panose="00000500000000000000" pitchFamily="2" charset="0"/>
              <a:cs typeface="Poppins" panose="00000500000000000000" pitchFamily="2" charset="0"/>
            </a:endParaRPr>
          </a:p>
        </p:txBody>
      </p:sp>
      <p:grpSp>
        <p:nvGrpSpPr>
          <p:cNvPr id="3" name="Grupo 2">
            <a:extLst>
              <a:ext uri="{FF2B5EF4-FFF2-40B4-BE49-F238E27FC236}">
                <a16:creationId xmlns:a16="http://schemas.microsoft.com/office/drawing/2014/main" id="{33F53E4D-D6FB-9556-FD9D-8D3C58CAFA09}"/>
              </a:ext>
            </a:extLst>
          </p:cNvPr>
          <p:cNvGrpSpPr/>
          <p:nvPr/>
        </p:nvGrpSpPr>
        <p:grpSpPr>
          <a:xfrm>
            <a:off x="5251242" y="7850699"/>
            <a:ext cx="493494" cy="160479"/>
            <a:chOff x="2211374" y="4175425"/>
            <a:chExt cx="520157" cy="163309"/>
          </a:xfrm>
        </p:grpSpPr>
        <p:pic>
          <p:nvPicPr>
            <p:cNvPr id="5" name="Imagen 4">
              <a:extLst>
                <a:ext uri="{FF2B5EF4-FFF2-40B4-BE49-F238E27FC236}">
                  <a16:creationId xmlns:a16="http://schemas.microsoft.com/office/drawing/2014/main" id="{6729A3DC-2C99-F069-02A3-6F9AE535F661}"/>
                </a:ext>
              </a:extLst>
            </p:cNvPr>
            <p:cNvPicPr>
              <a:picLocks noChangeAspect="1"/>
            </p:cNvPicPr>
            <p:nvPr/>
          </p:nvPicPr>
          <p:blipFill>
            <a:blip r:embed="rId6"/>
            <a:stretch>
              <a:fillRect/>
            </a:stretch>
          </p:blipFill>
          <p:spPr>
            <a:xfrm>
              <a:off x="2211374" y="4175425"/>
              <a:ext cx="156269" cy="163308"/>
            </a:xfrm>
            <a:prstGeom prst="rect">
              <a:avLst/>
            </a:prstGeom>
          </p:spPr>
        </p:pic>
        <p:pic>
          <p:nvPicPr>
            <p:cNvPr id="10" name="Imagen 9">
              <a:extLst>
                <a:ext uri="{FF2B5EF4-FFF2-40B4-BE49-F238E27FC236}">
                  <a16:creationId xmlns:a16="http://schemas.microsoft.com/office/drawing/2014/main" id="{B0167664-A025-CD65-F997-80D60EA60C7E}"/>
                </a:ext>
              </a:extLst>
            </p:cNvPr>
            <p:cNvPicPr>
              <a:picLocks noChangeAspect="1"/>
            </p:cNvPicPr>
            <p:nvPr/>
          </p:nvPicPr>
          <p:blipFill>
            <a:blip r:embed="rId7"/>
            <a:stretch>
              <a:fillRect/>
            </a:stretch>
          </p:blipFill>
          <p:spPr>
            <a:xfrm>
              <a:off x="2383971" y="4175426"/>
              <a:ext cx="160392" cy="163308"/>
            </a:xfrm>
            <a:prstGeom prst="rect">
              <a:avLst/>
            </a:prstGeom>
          </p:spPr>
        </p:pic>
        <p:pic>
          <p:nvPicPr>
            <p:cNvPr id="11" name="Imagen 10">
              <a:extLst>
                <a:ext uri="{FF2B5EF4-FFF2-40B4-BE49-F238E27FC236}">
                  <a16:creationId xmlns:a16="http://schemas.microsoft.com/office/drawing/2014/main" id="{C8D4D8B6-4B5B-1E3C-B915-834E308844BB}"/>
                </a:ext>
              </a:extLst>
            </p:cNvPr>
            <p:cNvPicPr>
              <a:picLocks noChangeAspect="1"/>
            </p:cNvPicPr>
            <p:nvPr/>
          </p:nvPicPr>
          <p:blipFill>
            <a:blip r:embed="rId8"/>
            <a:stretch>
              <a:fillRect/>
            </a:stretch>
          </p:blipFill>
          <p:spPr>
            <a:xfrm>
              <a:off x="2577019" y="4178477"/>
              <a:ext cx="154512" cy="153081"/>
            </a:xfrm>
            <a:prstGeom prst="rect">
              <a:avLst/>
            </a:prstGeom>
          </p:spPr>
        </p:pic>
      </p:grpSp>
      <p:grpSp>
        <p:nvGrpSpPr>
          <p:cNvPr id="12" name="Grupo 11">
            <a:extLst>
              <a:ext uri="{FF2B5EF4-FFF2-40B4-BE49-F238E27FC236}">
                <a16:creationId xmlns:a16="http://schemas.microsoft.com/office/drawing/2014/main" id="{E983DF84-1659-5937-B0C7-268317927C04}"/>
              </a:ext>
            </a:extLst>
          </p:cNvPr>
          <p:cNvGrpSpPr/>
          <p:nvPr/>
        </p:nvGrpSpPr>
        <p:grpSpPr>
          <a:xfrm>
            <a:off x="6607243" y="8581722"/>
            <a:ext cx="720000" cy="720000"/>
            <a:chOff x="3177144" y="1346133"/>
            <a:chExt cx="820800" cy="820800"/>
          </a:xfrm>
        </p:grpSpPr>
        <p:sp>
          <p:nvSpPr>
            <p:cNvPr id="13" name="Elipse 12">
              <a:hlinkClick r:id="rId9" action="ppaction://hlinksldjump" tooltip="Recomendaciones"/>
              <a:extLst>
                <a:ext uri="{FF2B5EF4-FFF2-40B4-BE49-F238E27FC236}">
                  <a16:creationId xmlns:a16="http://schemas.microsoft.com/office/drawing/2014/main" id="{92A90508-1ED1-9F11-5283-B07056A213E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9C5A08B-F667-A7DE-A4B8-EBD283E4A4B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2A6E812-A245-5269-927D-5F8C4125D17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C91A2F8B-EC1B-3D76-3226-A57F7725758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AC2363E-5EFA-4A17-1B3D-13B17329B03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D81B6FA-8D5E-EFF8-2171-A71BB11D1B2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F397269-4661-643E-088E-4219D248566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2879D17-08DD-8657-CF9F-6F130CC4E68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84269118-F579-27A4-7EDF-4BF00D287A3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CBBD5D6-A117-C5A3-E196-24E7436454C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75925F3-E638-7062-823B-0F799069CC6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64ECF84-C5D1-5DA5-118A-FCAE9C99E13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FEFF1F0E-F33D-B797-4367-12EDFB17FA14}"/>
              </a:ext>
            </a:extLst>
          </p:cNvPr>
          <p:cNvGrpSpPr/>
          <p:nvPr/>
        </p:nvGrpSpPr>
        <p:grpSpPr>
          <a:xfrm>
            <a:off x="5617928" y="8577078"/>
            <a:ext cx="720000" cy="720000"/>
            <a:chOff x="738225" y="2745837"/>
            <a:chExt cx="861840" cy="861840"/>
          </a:xfrm>
        </p:grpSpPr>
        <p:sp>
          <p:nvSpPr>
            <p:cNvPr id="64" name="Elipse 63">
              <a:extLst>
                <a:ext uri="{FF2B5EF4-FFF2-40B4-BE49-F238E27FC236}">
                  <a16:creationId xmlns:a16="http://schemas.microsoft.com/office/drawing/2014/main" id="{345749F6-3D00-3A17-65D6-794676569AD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C35D1BCE-E658-6B2A-E3EE-25D5131ADF2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0" action="ppaction://hlinksldjump" tooltip="Bienvenida"/>
                <a:extLst>
                  <a:ext uri="{FF2B5EF4-FFF2-40B4-BE49-F238E27FC236}">
                    <a16:creationId xmlns:a16="http://schemas.microsoft.com/office/drawing/2014/main" id="{CE8F8AF9-D217-84D4-2472-851E0F22A0C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16601EC4-859C-DB23-A3D6-B4D568B5A97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71FB65EF-3135-B0FF-5971-33DA0D15A17C}"/>
              </a:ext>
            </a:extLst>
          </p:cNvPr>
          <p:cNvGrpSpPr/>
          <p:nvPr/>
        </p:nvGrpSpPr>
        <p:grpSpPr>
          <a:xfrm>
            <a:off x="7525047" y="8589443"/>
            <a:ext cx="720000" cy="720000"/>
            <a:chOff x="6056787" y="1346133"/>
            <a:chExt cx="820800" cy="820800"/>
          </a:xfrm>
        </p:grpSpPr>
        <p:sp>
          <p:nvSpPr>
            <p:cNvPr id="69" name="Elipse 68">
              <a:hlinkClick r:id="rId11" action="ppaction://hlinksldjump" tooltip="Ciclo de vida y nivel de complejidad"/>
              <a:extLst>
                <a:ext uri="{FF2B5EF4-FFF2-40B4-BE49-F238E27FC236}">
                  <a16:creationId xmlns:a16="http://schemas.microsoft.com/office/drawing/2014/main" id="{634FE65B-A83E-E45C-8643-36517A0F754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D8130465-B214-8932-3F1C-05B29023D1B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0EBB7E1-258A-B6F6-D5B7-905C795C330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74C4DDF-7F44-B22F-8043-FCBF90CD600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DAC7CF8E-7279-79DF-B99B-896540F12EB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62EF0D5D-16E5-FD52-A52D-387659F95BD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26FD4EA-7C9E-D1CA-4D13-07D679540459}"/>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1" action="ppaction://hlinksldjump"/>
                <a:extLst>
                  <a:ext uri="{FF2B5EF4-FFF2-40B4-BE49-F238E27FC236}">
                    <a16:creationId xmlns:a16="http://schemas.microsoft.com/office/drawing/2014/main" id="{7AA88299-4A22-462F-AC72-65F4C1E7DE2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FA1B83B-0DEE-8609-0F8B-59E6360AD18E}"/>
              </a:ext>
            </a:extLst>
          </p:cNvPr>
          <p:cNvGrpSpPr/>
          <p:nvPr/>
        </p:nvGrpSpPr>
        <p:grpSpPr>
          <a:xfrm>
            <a:off x="9303368" y="8581722"/>
            <a:ext cx="720000" cy="720000"/>
            <a:chOff x="6950009" y="1346133"/>
            <a:chExt cx="820800" cy="820800"/>
          </a:xfrm>
        </p:grpSpPr>
        <p:sp>
          <p:nvSpPr>
            <p:cNvPr id="78" name="Elipse 77">
              <a:extLst>
                <a:ext uri="{FF2B5EF4-FFF2-40B4-BE49-F238E27FC236}">
                  <a16:creationId xmlns:a16="http://schemas.microsoft.com/office/drawing/2014/main" id="{9EC34C2D-7DAE-91D8-6DA8-957787325E8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2" action="ppaction://hlinksldjump" tooltip="Énfasis"/>
              <a:extLst>
                <a:ext uri="{FF2B5EF4-FFF2-40B4-BE49-F238E27FC236}">
                  <a16:creationId xmlns:a16="http://schemas.microsoft.com/office/drawing/2014/main" id="{B4563D5C-E9E8-96DB-BE73-E59DF7E780A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32F71F28-0873-C7E1-7A55-FE13A8A8676F}"/>
              </a:ext>
            </a:extLst>
          </p:cNvPr>
          <p:cNvGrpSpPr/>
          <p:nvPr/>
        </p:nvGrpSpPr>
        <p:grpSpPr>
          <a:xfrm>
            <a:off x="10210849" y="8603825"/>
            <a:ext cx="720000" cy="720000"/>
            <a:chOff x="7758040" y="1346133"/>
            <a:chExt cx="820800" cy="820800"/>
          </a:xfrm>
        </p:grpSpPr>
        <p:sp>
          <p:nvSpPr>
            <p:cNvPr id="81" name="Elipse 80">
              <a:extLst>
                <a:ext uri="{FF2B5EF4-FFF2-40B4-BE49-F238E27FC236}">
                  <a16:creationId xmlns:a16="http://schemas.microsoft.com/office/drawing/2014/main" id="{1BF46367-7988-10C8-0F6C-8A48CBD967C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95258458-9121-856E-35B9-A967463DD15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8922A177-98E4-BD65-D1BB-95F492923AE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DEFCE13D-D9C5-FBE0-23C2-A53B47F8DE8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D59D6D5-3781-5E0D-D08D-5B6888313D0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3" action="ppaction://hlinksldjump" tooltip="Enfoques de trabajo"/>
                <a:extLst>
                  <a:ext uri="{FF2B5EF4-FFF2-40B4-BE49-F238E27FC236}">
                    <a16:creationId xmlns:a16="http://schemas.microsoft.com/office/drawing/2014/main" id="{AB0450B5-A50B-78DC-E470-CFD436EAAC6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24020EF4-1E83-3916-99C9-93ABC2AF2A4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A4A53EEE-49EC-03B5-1485-F227D5A80F0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E77A03AD-1EE7-FA9F-3953-E6BD072C7161}"/>
              </a:ext>
            </a:extLst>
          </p:cNvPr>
          <p:cNvGrpSpPr/>
          <p:nvPr/>
        </p:nvGrpSpPr>
        <p:grpSpPr>
          <a:xfrm>
            <a:off x="8385936" y="8603825"/>
            <a:ext cx="720000" cy="720000"/>
            <a:chOff x="-1026884" y="3852288"/>
            <a:chExt cx="861840" cy="861840"/>
          </a:xfrm>
        </p:grpSpPr>
        <p:sp>
          <p:nvSpPr>
            <p:cNvPr id="90" name="Elipse 89">
              <a:extLst>
                <a:ext uri="{FF2B5EF4-FFF2-40B4-BE49-F238E27FC236}">
                  <a16:creationId xmlns:a16="http://schemas.microsoft.com/office/drawing/2014/main" id="{CB44F144-AD6B-32F4-A923-6A427835B0E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4" action="ppaction://hlinksldjump" tooltip="Categorías"/>
              <a:extLst>
                <a:ext uri="{FF2B5EF4-FFF2-40B4-BE49-F238E27FC236}">
                  <a16:creationId xmlns:a16="http://schemas.microsoft.com/office/drawing/2014/main" id="{2C45E5F9-F555-5685-C75F-D15BB388B4B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39894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4826FBD4-EEEA-C664-B94E-9242A0CCCABF}"/>
              </a:ext>
            </a:extLst>
          </p:cNvPr>
          <p:cNvGraphicFramePr>
            <a:graphicFrameLocks noGrp="1"/>
          </p:cNvGraphicFramePr>
          <p:nvPr>
            <p:extLst>
              <p:ext uri="{D42A27DB-BD31-4B8C-83A1-F6EECF244321}">
                <p14:modId xmlns:p14="http://schemas.microsoft.com/office/powerpoint/2010/main" val="1235600177"/>
              </p:ext>
            </p:extLst>
          </p:nvPr>
        </p:nvGraphicFramePr>
        <p:xfrm>
          <a:off x="2095085" y="1926465"/>
          <a:ext cx="13138200" cy="2528316"/>
        </p:xfrm>
        <a:graphic>
          <a:graphicData uri="http://schemas.openxmlformats.org/drawingml/2006/table">
            <a:tbl>
              <a:tblPr firstRow="1" bandRow="1">
                <a:tableStyleId>{5C22544A-7EE6-4342-B048-85BDC9FD1C3A}</a:tableStyleId>
              </a:tblPr>
              <a:tblGrid>
                <a:gridCol w="13138200">
                  <a:extLst>
                    <a:ext uri="{9D8B030D-6E8A-4147-A177-3AD203B41FA5}">
                      <a16:colId xmlns:a16="http://schemas.microsoft.com/office/drawing/2014/main" val="3676430676"/>
                    </a:ext>
                  </a:extLst>
                </a:gridCol>
              </a:tblGrid>
              <a:tr h="376753">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641673">
                <a:tc>
                  <a:txBody>
                    <a:bodyPr/>
                    <a:lstStyle/>
                    <a:p>
                      <a:pPr marL="0" marR="0" lvl="0"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Responda las siguientes preguntas haciendo uso de una escala de 1 a 5 en donde 1 es deficiente, 2 es aceptable, 3 es regular, 4 bueno y 5 excelente</a:t>
                      </a:r>
                      <a:endParaRPr lang="en-US" sz="1500" b="0" i="0" u="none" strike="noStrike" kern="1200" noProof="0" dirty="0">
                        <a:latin typeface="Work Sans" pitchFamily="2" charset="0"/>
                      </a:endParaRPr>
                    </a:p>
                    <a:p>
                      <a:pPr marL="651510" marR="0" lvl="1"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¿Las niñas y los niños entienden las implicaciones del proyecto de infraestructura de transporte en su territorio?</a:t>
                      </a:r>
                      <a:endParaRPr lang="en-US" sz="1500" b="0" i="0" u="none" strike="noStrike" kern="1200" noProof="0" dirty="0">
                        <a:latin typeface="Work Sans" pitchFamily="2" charset="0"/>
                      </a:endParaRPr>
                    </a:p>
                    <a:p>
                      <a:pPr marL="651510" marR="0" lvl="1"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¿Las niñas y los niños reconocen los diferentes individuos arbóreos y arbustivos a sembrar?</a:t>
                      </a:r>
                      <a:endParaRPr lang="en-US" sz="1500" b="0" i="0" u="none" strike="noStrike" kern="1200" noProof="0" dirty="0">
                        <a:latin typeface="Work Sans" pitchFamily="2" charset="0"/>
                      </a:endParaRPr>
                    </a:p>
                    <a:p>
                      <a:pPr marL="651510" marR="0" lvl="1"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¿Las niñas y los niños reconocen el proyecto Escuelas Verdes y sus beneficios para el territorio?</a:t>
                      </a:r>
                    </a:p>
                    <a:p>
                      <a:pPr marL="0" marR="0" lvl="0" indent="0" algn="just">
                        <a:lnSpc>
                          <a:spcPct val="100000"/>
                        </a:lnSpc>
                        <a:spcBef>
                          <a:spcPts val="0"/>
                        </a:spcBef>
                        <a:spcAft>
                          <a:spcPts val="0"/>
                        </a:spcAft>
                        <a:buNone/>
                      </a:pPr>
                      <a:endParaRPr lang="es-MX" sz="1500" b="0" i="0" u="none" strike="noStrike" kern="1200" noProof="0" dirty="0">
                        <a:solidFill>
                          <a:schemeClr val="tx1"/>
                        </a:solidFill>
                        <a:latin typeface="Work Sans" pitchFamily="2" charset="0"/>
                      </a:endParaRPr>
                    </a:p>
                    <a:p>
                      <a:pPr marL="0" marR="0" lvl="0" indent="0" algn="just">
                        <a:lnSpc>
                          <a:spcPct val="100000"/>
                        </a:lnSpc>
                        <a:spcBef>
                          <a:spcPts val="0"/>
                        </a:spcBef>
                        <a:spcAft>
                          <a:spcPts val="0"/>
                        </a:spcAft>
                        <a:buNone/>
                      </a:pPr>
                      <a:r>
                        <a:rPr lang="es-MX" sz="1500" b="0" i="0" u="none" strike="noStrike" kern="1200" noProof="0" dirty="0">
                          <a:solidFill>
                            <a:schemeClr val="tx1"/>
                          </a:solidFill>
                          <a:latin typeface="Work Sans" pitchFamily="2" charset="0"/>
                        </a:rPr>
                        <a:t>Responda las siguientes preguntas con </a:t>
                      </a:r>
                      <a:r>
                        <a:rPr lang="es-MX" sz="1500" b="1" i="0" u="none" strike="noStrike" kern="1200" noProof="0" dirty="0">
                          <a:solidFill>
                            <a:schemeClr val="tx1"/>
                          </a:solidFill>
                          <a:latin typeface="Work Sans" pitchFamily="2" charset="0"/>
                        </a:rPr>
                        <a:t>sí</a:t>
                      </a:r>
                      <a:r>
                        <a:rPr lang="es-MX" sz="1500" b="0" i="0" u="none" strike="noStrike" kern="1200" noProof="0" dirty="0">
                          <a:solidFill>
                            <a:schemeClr val="tx1"/>
                          </a:solidFill>
                          <a:latin typeface="Work Sans" pitchFamily="2" charset="0"/>
                        </a:rPr>
                        <a:t> o </a:t>
                      </a:r>
                      <a:r>
                        <a:rPr lang="es-MX" sz="1500" b="1" i="0" u="none" strike="noStrike" kern="1200" noProof="0" dirty="0">
                          <a:solidFill>
                            <a:schemeClr val="tx1"/>
                          </a:solidFill>
                          <a:latin typeface="Work Sans" pitchFamily="2" charset="0"/>
                        </a:rPr>
                        <a:t>no</a:t>
                      </a:r>
                      <a:r>
                        <a:rPr lang="es-MX" sz="1500" b="0" i="0" u="none" strike="noStrike" kern="1200" noProof="0" dirty="0">
                          <a:solidFill>
                            <a:schemeClr val="tx1"/>
                          </a:solidFill>
                          <a:latin typeface="Work Sans" pitchFamily="2" charset="0"/>
                        </a:rPr>
                        <a:t>:</a:t>
                      </a:r>
                      <a:endParaRPr lang="en-US" sz="1500" b="0" i="0" u="none" strike="noStrike" kern="1200" noProof="0" dirty="0">
                        <a:latin typeface="Work Sans" pitchFamily="2" charset="0"/>
                      </a:endParaRPr>
                    </a:p>
                    <a:p>
                      <a:pPr marL="651510" marR="0" lvl="1"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kern="1200" noProof="0" dirty="0">
                          <a:solidFill>
                            <a:schemeClr val="tx1"/>
                          </a:solidFill>
                          <a:latin typeface="Work Sans" pitchFamily="2" charset="0"/>
                        </a:rPr>
                        <a:t>¿Las indicaciones de la actividad fueron claras?</a:t>
                      </a:r>
                    </a:p>
                    <a:p>
                      <a:pPr marL="651510" marR="0" lvl="1"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i="0" u="none" strike="noStrike" kern="1200" noProof="0" dirty="0">
                          <a:solidFill>
                            <a:schemeClr val="tx1"/>
                          </a:solidFill>
                          <a:latin typeface="Work Sans" pitchFamily="2" charset="0"/>
                        </a:rPr>
                        <a:t>¿Se alcanzaron los objetivos planteados al inicio de la actividad?</a:t>
                      </a:r>
                      <a:endParaRPr lang="en-US" sz="1850" b="0" i="0" u="none" strike="noStrike" kern="1200" noProof="0" dirty="0"/>
                    </a:p>
                  </a:txBody>
                  <a:tcPr>
                    <a:solidFill>
                      <a:schemeClr val="bg1"/>
                    </a:solidFill>
                  </a:tcPr>
                </a:tc>
                <a:extLst>
                  <a:ext uri="{0D108BD9-81ED-4DB2-BD59-A6C34878D82A}">
                    <a16:rowId xmlns:a16="http://schemas.microsoft.com/office/drawing/2014/main" val="260660778"/>
                  </a:ext>
                </a:extLst>
              </a:tr>
            </a:tbl>
          </a:graphicData>
        </a:graphic>
      </p:graphicFrame>
      <p:sp>
        <p:nvSpPr>
          <p:cNvPr id="22" name="CuadroTexto 21">
            <a:extLst>
              <a:ext uri="{FF2B5EF4-FFF2-40B4-BE49-F238E27FC236}">
                <a16:creationId xmlns:a16="http://schemas.microsoft.com/office/drawing/2014/main" id="{E274E60C-53F1-129F-489B-A41F490E4588}"/>
              </a:ext>
            </a:extLst>
          </p:cNvPr>
          <p:cNvSpPr txBox="1"/>
          <p:nvPr/>
        </p:nvSpPr>
        <p:spPr>
          <a:xfrm>
            <a:off x="15773898" y="9094302"/>
            <a:ext cx="1356978"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3" action="ppaction://hlinksldjump"/>
            <a:extLst>
              <a:ext uri="{FF2B5EF4-FFF2-40B4-BE49-F238E27FC236}">
                <a16:creationId xmlns:a16="http://schemas.microsoft.com/office/drawing/2014/main" id="{91E808B5-5B3B-1B72-ADDA-BC5FA43DDB69}"/>
              </a:ext>
            </a:extLst>
          </p:cNvPr>
          <p:cNvSpPr/>
          <p:nvPr/>
        </p:nvSpPr>
        <p:spPr>
          <a:xfrm flipH="1">
            <a:off x="16276884" y="8766154"/>
            <a:ext cx="351007"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D79E140C-8EF6-C7F8-DD83-A83E650A3A6D}"/>
              </a:ext>
            </a:extLst>
          </p:cNvPr>
          <p:cNvSpPr/>
          <p:nvPr/>
        </p:nvSpPr>
        <p:spPr>
          <a:xfrm>
            <a:off x="2619495" y="418223"/>
            <a:ext cx="10364364"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3 : </a:t>
            </a:r>
            <a:r>
              <a:rPr lang="es-MX" sz="2000" b="1" dirty="0">
                <a:ln w="0"/>
                <a:latin typeface="Poppins" panose="00000500000000000000" pitchFamily="2" charset="0"/>
                <a:cs typeface="Poppins" panose="00000500000000000000" pitchFamily="2" charset="0"/>
              </a:rPr>
              <a:t>TALLER ESCUELAS VERDES: SEMBRANDO FUTURO</a:t>
            </a:r>
            <a:endParaRPr lang="es-ES" sz="2000" b="1" dirty="0">
              <a:ln w="0"/>
              <a:latin typeface="Poppins" panose="00000500000000000000" pitchFamily="2" charset="0"/>
              <a:cs typeface="Poppins" panose="00000500000000000000" pitchFamily="2" charset="0"/>
            </a:endParaRPr>
          </a:p>
        </p:txBody>
      </p:sp>
      <p:grpSp>
        <p:nvGrpSpPr>
          <p:cNvPr id="3" name="Grupo 2">
            <a:extLst>
              <a:ext uri="{FF2B5EF4-FFF2-40B4-BE49-F238E27FC236}">
                <a16:creationId xmlns:a16="http://schemas.microsoft.com/office/drawing/2014/main" id="{17B81C78-715B-35DE-0091-1CC15A0A0297}"/>
              </a:ext>
            </a:extLst>
          </p:cNvPr>
          <p:cNvGrpSpPr/>
          <p:nvPr/>
        </p:nvGrpSpPr>
        <p:grpSpPr>
          <a:xfrm>
            <a:off x="6682671" y="8535057"/>
            <a:ext cx="720000" cy="720000"/>
            <a:chOff x="3177144" y="1346133"/>
            <a:chExt cx="820800" cy="820800"/>
          </a:xfrm>
        </p:grpSpPr>
        <p:sp>
          <p:nvSpPr>
            <p:cNvPr id="5" name="Elipse 4">
              <a:hlinkClick r:id="rId4" action="ppaction://hlinksldjump" tooltip="Recomendaciones"/>
              <a:extLst>
                <a:ext uri="{FF2B5EF4-FFF2-40B4-BE49-F238E27FC236}">
                  <a16:creationId xmlns:a16="http://schemas.microsoft.com/office/drawing/2014/main" id="{74C0EE48-451B-E1BB-CE10-F4EA0DF09ED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 name="Google Shape;13057;p104">
              <a:extLst>
                <a:ext uri="{FF2B5EF4-FFF2-40B4-BE49-F238E27FC236}">
                  <a16:creationId xmlns:a16="http://schemas.microsoft.com/office/drawing/2014/main" id="{1AB34CE1-F778-F755-1C70-CC14CDA46CE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7" name="Google Shape;13058;p104">
                <a:extLst>
                  <a:ext uri="{FF2B5EF4-FFF2-40B4-BE49-F238E27FC236}">
                    <a16:creationId xmlns:a16="http://schemas.microsoft.com/office/drawing/2014/main" id="{BC344680-B1A2-6376-0BB7-B2F09FA8722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 name="Google Shape;13059;p104">
                <a:extLst>
                  <a:ext uri="{FF2B5EF4-FFF2-40B4-BE49-F238E27FC236}">
                    <a16:creationId xmlns:a16="http://schemas.microsoft.com/office/drawing/2014/main" id="{C79CF848-9C73-DAB3-8904-CD2BAA672BA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 name="Google Shape;13060;p104">
                <a:extLst>
                  <a:ext uri="{FF2B5EF4-FFF2-40B4-BE49-F238E27FC236}">
                    <a16:creationId xmlns:a16="http://schemas.microsoft.com/office/drawing/2014/main" id="{AE8A2130-CF5E-D1D1-08AC-31CB2E0575C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 name="Google Shape;13061;p104">
                <a:extLst>
                  <a:ext uri="{FF2B5EF4-FFF2-40B4-BE49-F238E27FC236}">
                    <a16:creationId xmlns:a16="http://schemas.microsoft.com/office/drawing/2014/main" id="{0C210D7E-740F-A259-4BF1-FE5F531C448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 name="Google Shape;13062;p104">
                <a:extLst>
                  <a:ext uri="{FF2B5EF4-FFF2-40B4-BE49-F238E27FC236}">
                    <a16:creationId xmlns:a16="http://schemas.microsoft.com/office/drawing/2014/main" id="{CFCF9629-79B5-ABF1-5618-94E9EEBD205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4" name="Google Shape;13063;p104">
                <a:extLst>
                  <a:ext uri="{FF2B5EF4-FFF2-40B4-BE49-F238E27FC236}">
                    <a16:creationId xmlns:a16="http://schemas.microsoft.com/office/drawing/2014/main" id="{DF985F55-C9B9-FBCA-7302-B8132D228D5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3064;p104">
                <a:extLst>
                  <a:ext uri="{FF2B5EF4-FFF2-40B4-BE49-F238E27FC236}">
                    <a16:creationId xmlns:a16="http://schemas.microsoft.com/office/drawing/2014/main" id="{D27F963F-19ED-0945-1D79-4DA6C774472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3065;p104">
                <a:extLst>
                  <a:ext uri="{FF2B5EF4-FFF2-40B4-BE49-F238E27FC236}">
                    <a16:creationId xmlns:a16="http://schemas.microsoft.com/office/drawing/2014/main" id="{4EA03501-BCDA-51F1-72D2-3B78E907070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7" name="Google Shape;13066;p104">
                <a:extLst>
                  <a:ext uri="{FF2B5EF4-FFF2-40B4-BE49-F238E27FC236}">
                    <a16:creationId xmlns:a16="http://schemas.microsoft.com/office/drawing/2014/main" id="{0ECEA516-CFEA-3012-CE66-B1DA01CF54D6}"/>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67;p104">
                <a:extLst>
                  <a:ext uri="{FF2B5EF4-FFF2-40B4-BE49-F238E27FC236}">
                    <a16:creationId xmlns:a16="http://schemas.microsoft.com/office/drawing/2014/main" id="{6E7DDBEC-4A22-25D3-F285-E83AE9F3F79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29" name="Group 17">
            <a:extLst>
              <a:ext uri="{FF2B5EF4-FFF2-40B4-BE49-F238E27FC236}">
                <a16:creationId xmlns:a16="http://schemas.microsoft.com/office/drawing/2014/main" id="{8F578E55-9003-D79C-A56A-B19D71062FF9}"/>
              </a:ext>
            </a:extLst>
          </p:cNvPr>
          <p:cNvGrpSpPr/>
          <p:nvPr/>
        </p:nvGrpSpPr>
        <p:grpSpPr>
          <a:xfrm>
            <a:off x="5635930" y="8545156"/>
            <a:ext cx="720000" cy="720000"/>
            <a:chOff x="738225" y="2745837"/>
            <a:chExt cx="861840" cy="861840"/>
          </a:xfrm>
        </p:grpSpPr>
        <p:sp>
          <p:nvSpPr>
            <p:cNvPr id="30" name="Elipse 29">
              <a:extLst>
                <a:ext uri="{FF2B5EF4-FFF2-40B4-BE49-F238E27FC236}">
                  <a16:creationId xmlns:a16="http://schemas.microsoft.com/office/drawing/2014/main" id="{E8AF228E-8D5C-79CC-0E79-845FAA30416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1" name="Google Shape;10593;p100">
              <a:extLst>
                <a:ext uri="{FF2B5EF4-FFF2-40B4-BE49-F238E27FC236}">
                  <a16:creationId xmlns:a16="http://schemas.microsoft.com/office/drawing/2014/main" id="{A6B1A525-675F-0304-F194-67692C4A5B1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32" name="Google Shape;10594;p100">
                <a:hlinkClick r:id="rId5" action="ppaction://hlinksldjump" tooltip="Bienvenida"/>
                <a:extLst>
                  <a:ext uri="{FF2B5EF4-FFF2-40B4-BE49-F238E27FC236}">
                    <a16:creationId xmlns:a16="http://schemas.microsoft.com/office/drawing/2014/main" id="{9E969265-7E50-ABC7-7385-B30C750F636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3" name="Google Shape;10595;p100">
                <a:extLst>
                  <a:ext uri="{FF2B5EF4-FFF2-40B4-BE49-F238E27FC236}">
                    <a16:creationId xmlns:a16="http://schemas.microsoft.com/office/drawing/2014/main" id="{3A2A1770-A473-BAAA-7954-8573DCB1A7A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4" name="Grupo 33">
            <a:extLst>
              <a:ext uri="{FF2B5EF4-FFF2-40B4-BE49-F238E27FC236}">
                <a16:creationId xmlns:a16="http://schemas.microsoft.com/office/drawing/2014/main" id="{69C544A9-9AD9-DE90-5C07-C48C0128D87C}"/>
              </a:ext>
            </a:extLst>
          </p:cNvPr>
          <p:cNvGrpSpPr/>
          <p:nvPr/>
        </p:nvGrpSpPr>
        <p:grpSpPr>
          <a:xfrm>
            <a:off x="7601580" y="8575337"/>
            <a:ext cx="720000" cy="720000"/>
            <a:chOff x="6056787" y="1346133"/>
            <a:chExt cx="820800" cy="820800"/>
          </a:xfrm>
        </p:grpSpPr>
        <p:sp>
          <p:nvSpPr>
            <p:cNvPr id="35" name="Elipse 34">
              <a:hlinkClick r:id="rId6" action="ppaction://hlinksldjump" tooltip="Ciclo de vida y nivel de complejidad"/>
              <a:extLst>
                <a:ext uri="{FF2B5EF4-FFF2-40B4-BE49-F238E27FC236}">
                  <a16:creationId xmlns:a16="http://schemas.microsoft.com/office/drawing/2014/main" id="{0ABB51E1-2649-6D22-6BFE-C9D853779B9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6" name="Google Shape;9696;p98">
              <a:extLst>
                <a:ext uri="{FF2B5EF4-FFF2-40B4-BE49-F238E27FC236}">
                  <a16:creationId xmlns:a16="http://schemas.microsoft.com/office/drawing/2014/main" id="{4ED2EE97-BAFF-902C-F346-B5E146175DD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37" name="Google Shape;9697;p98">
                <a:extLst>
                  <a:ext uri="{FF2B5EF4-FFF2-40B4-BE49-F238E27FC236}">
                    <a16:creationId xmlns:a16="http://schemas.microsoft.com/office/drawing/2014/main" id="{E214ED66-B0B9-001D-760D-B5B0FB95364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8" name="Google Shape;9698;p98">
                <a:extLst>
                  <a:ext uri="{FF2B5EF4-FFF2-40B4-BE49-F238E27FC236}">
                    <a16:creationId xmlns:a16="http://schemas.microsoft.com/office/drawing/2014/main" id="{5C5E50F2-0B77-F061-A47E-067945DCFFE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9" name="Google Shape;9699;p98">
                <a:extLst>
                  <a:ext uri="{FF2B5EF4-FFF2-40B4-BE49-F238E27FC236}">
                    <a16:creationId xmlns:a16="http://schemas.microsoft.com/office/drawing/2014/main" id="{42A6833A-DE5C-C25E-FB7A-AE1F0F4F96E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0" name="Google Shape;9700;p98">
                <a:extLst>
                  <a:ext uri="{FF2B5EF4-FFF2-40B4-BE49-F238E27FC236}">
                    <a16:creationId xmlns:a16="http://schemas.microsoft.com/office/drawing/2014/main" id="{14EAD857-2024-DBC2-E0D1-1837C6ECB8AB}"/>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1" name="Google Shape;9701;p98">
                <a:extLst>
                  <a:ext uri="{FF2B5EF4-FFF2-40B4-BE49-F238E27FC236}">
                    <a16:creationId xmlns:a16="http://schemas.microsoft.com/office/drawing/2014/main" id="{E0745A73-42C3-6E96-F8ED-DBCCEFADCE5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2" name="Google Shape;9702;p98">
                <a:hlinkClick r:id="rId6" action="ppaction://hlinksldjump"/>
                <a:extLst>
                  <a:ext uri="{FF2B5EF4-FFF2-40B4-BE49-F238E27FC236}">
                    <a16:creationId xmlns:a16="http://schemas.microsoft.com/office/drawing/2014/main" id="{FFED0057-58D2-1825-A0BB-127F815C6CF8}"/>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3" name="Grupo 42">
            <a:extLst>
              <a:ext uri="{FF2B5EF4-FFF2-40B4-BE49-F238E27FC236}">
                <a16:creationId xmlns:a16="http://schemas.microsoft.com/office/drawing/2014/main" id="{839177B6-200E-FC15-ABCE-51F0A0F76009}"/>
              </a:ext>
            </a:extLst>
          </p:cNvPr>
          <p:cNvGrpSpPr/>
          <p:nvPr/>
        </p:nvGrpSpPr>
        <p:grpSpPr>
          <a:xfrm>
            <a:off x="9379518" y="8537020"/>
            <a:ext cx="720000" cy="720000"/>
            <a:chOff x="6950009" y="1346133"/>
            <a:chExt cx="820800" cy="820800"/>
          </a:xfrm>
        </p:grpSpPr>
        <p:sp>
          <p:nvSpPr>
            <p:cNvPr id="44" name="Elipse 43">
              <a:extLst>
                <a:ext uri="{FF2B5EF4-FFF2-40B4-BE49-F238E27FC236}">
                  <a16:creationId xmlns:a16="http://schemas.microsoft.com/office/drawing/2014/main" id="{5FA96869-0F99-75A1-09EE-D3CAD56391A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5" name="Google Shape;11123;p100">
              <a:hlinkClick r:id="rId7" action="ppaction://hlinksldjump" tooltip="Énfasis"/>
              <a:extLst>
                <a:ext uri="{FF2B5EF4-FFF2-40B4-BE49-F238E27FC236}">
                  <a16:creationId xmlns:a16="http://schemas.microsoft.com/office/drawing/2014/main" id="{885113C8-6264-A53B-0EC1-367FCC4D546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46" name="Grupo 45">
            <a:extLst>
              <a:ext uri="{FF2B5EF4-FFF2-40B4-BE49-F238E27FC236}">
                <a16:creationId xmlns:a16="http://schemas.microsoft.com/office/drawing/2014/main" id="{22EAB8CA-EC0F-1645-EE32-C77D18EDC82C}"/>
              </a:ext>
            </a:extLst>
          </p:cNvPr>
          <p:cNvGrpSpPr/>
          <p:nvPr/>
        </p:nvGrpSpPr>
        <p:grpSpPr>
          <a:xfrm>
            <a:off x="10286748" y="8560277"/>
            <a:ext cx="720000" cy="720000"/>
            <a:chOff x="7758040" y="1346133"/>
            <a:chExt cx="820800" cy="820800"/>
          </a:xfrm>
        </p:grpSpPr>
        <p:sp>
          <p:nvSpPr>
            <p:cNvPr id="47" name="Elipse 46">
              <a:extLst>
                <a:ext uri="{FF2B5EF4-FFF2-40B4-BE49-F238E27FC236}">
                  <a16:creationId xmlns:a16="http://schemas.microsoft.com/office/drawing/2014/main" id="{9C114192-A168-6EFD-F16C-1DBA49741D0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48" name="Google Shape;11363;p101">
              <a:extLst>
                <a:ext uri="{FF2B5EF4-FFF2-40B4-BE49-F238E27FC236}">
                  <a16:creationId xmlns:a16="http://schemas.microsoft.com/office/drawing/2014/main" id="{1B28DC95-A856-0C3B-95EF-B325E368974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49" name="Google Shape;11364;p101">
                <a:extLst>
                  <a:ext uri="{FF2B5EF4-FFF2-40B4-BE49-F238E27FC236}">
                    <a16:creationId xmlns:a16="http://schemas.microsoft.com/office/drawing/2014/main" id="{EC37FC16-BD3C-D9A6-7DC9-371C4C750FC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0" name="Google Shape;11365;p101">
                <a:extLst>
                  <a:ext uri="{FF2B5EF4-FFF2-40B4-BE49-F238E27FC236}">
                    <a16:creationId xmlns:a16="http://schemas.microsoft.com/office/drawing/2014/main" id="{F6551782-00D6-236B-E865-176F6D9C8A0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1" name="Google Shape;11366;p101">
                <a:extLst>
                  <a:ext uri="{FF2B5EF4-FFF2-40B4-BE49-F238E27FC236}">
                    <a16:creationId xmlns:a16="http://schemas.microsoft.com/office/drawing/2014/main" id="{EAF9D211-8879-9A60-FB1C-B82413C59C9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3" name="Google Shape;11367;p101">
                <a:hlinkClick r:id="rId8" action="ppaction://hlinksldjump" tooltip="Enfoques de trabajo"/>
                <a:extLst>
                  <a:ext uri="{FF2B5EF4-FFF2-40B4-BE49-F238E27FC236}">
                    <a16:creationId xmlns:a16="http://schemas.microsoft.com/office/drawing/2014/main" id="{CF6F8725-66D5-47DB-47CE-A2DF08B222D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4" name="Google Shape;11368;p101">
                <a:extLst>
                  <a:ext uri="{FF2B5EF4-FFF2-40B4-BE49-F238E27FC236}">
                    <a16:creationId xmlns:a16="http://schemas.microsoft.com/office/drawing/2014/main" id="{6EC9CC26-7205-B72D-C5FC-023D5E189C8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5" name="Google Shape;11369;p101">
                <a:extLst>
                  <a:ext uri="{FF2B5EF4-FFF2-40B4-BE49-F238E27FC236}">
                    <a16:creationId xmlns:a16="http://schemas.microsoft.com/office/drawing/2014/main" id="{A7B12B73-6448-D039-B41B-2F1559317AD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56" name="Grupo 55">
            <a:extLst>
              <a:ext uri="{FF2B5EF4-FFF2-40B4-BE49-F238E27FC236}">
                <a16:creationId xmlns:a16="http://schemas.microsoft.com/office/drawing/2014/main" id="{7908ED6A-A35F-A072-0E41-47DD7FBE5BA7}"/>
              </a:ext>
            </a:extLst>
          </p:cNvPr>
          <p:cNvGrpSpPr/>
          <p:nvPr/>
        </p:nvGrpSpPr>
        <p:grpSpPr>
          <a:xfrm>
            <a:off x="8462086" y="8560277"/>
            <a:ext cx="720000" cy="720000"/>
            <a:chOff x="-1026884" y="3852288"/>
            <a:chExt cx="861840" cy="861840"/>
          </a:xfrm>
        </p:grpSpPr>
        <p:sp>
          <p:nvSpPr>
            <p:cNvPr id="57" name="Elipse 56">
              <a:extLst>
                <a:ext uri="{FF2B5EF4-FFF2-40B4-BE49-F238E27FC236}">
                  <a16:creationId xmlns:a16="http://schemas.microsoft.com/office/drawing/2014/main" id="{C27D6E59-3F6E-B09C-89DE-D0C8E4F9DD3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58" name="Google Shape;11648;p101">
              <a:hlinkClick r:id="rId9" action="ppaction://hlinksldjump" tooltip="Categorías"/>
              <a:extLst>
                <a:ext uri="{FF2B5EF4-FFF2-40B4-BE49-F238E27FC236}">
                  <a16:creationId xmlns:a16="http://schemas.microsoft.com/office/drawing/2014/main" id="{CE199A46-BCB8-43E9-D811-80EEDB59EA8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2" name="Grupo 11">
            <a:extLst>
              <a:ext uri="{FF2B5EF4-FFF2-40B4-BE49-F238E27FC236}">
                <a16:creationId xmlns:a16="http://schemas.microsoft.com/office/drawing/2014/main" id="{6BACB60D-9AAA-5C75-3BFD-DC6B302C7842}"/>
              </a:ext>
            </a:extLst>
          </p:cNvPr>
          <p:cNvGrpSpPr/>
          <p:nvPr/>
        </p:nvGrpSpPr>
        <p:grpSpPr>
          <a:xfrm>
            <a:off x="6683394" y="8490698"/>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5FF49DCF-220D-2503-9B03-79CC7B6B92F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BFC5E07-1828-484D-FF59-C0C5DC08E05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59895EA9-DFEC-34E2-2E06-14B6CD67939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AC4470A-5764-C1B0-5047-D3800D31F02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A33AC5E-61F4-DE93-246A-42B810B0FD0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9E87198-D235-F1DE-97DC-EB5D4A401D2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98A1C83A-27A0-AE41-8155-5D12BCFE410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645FA104-3AA2-CC61-EE00-C7D7BE409FA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769C609-BA36-C11E-EBCA-87F3D5FA238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ACFFB4C1-2925-B79F-D774-FDD63968351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C67F5255-C3EC-EED1-E11C-284290CE76E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EF3F4381-3198-E7D1-3BA6-75ADCB5B923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07DDEDE8-8820-55F2-2A7A-419393DE589A}"/>
              </a:ext>
            </a:extLst>
          </p:cNvPr>
          <p:cNvGrpSpPr/>
          <p:nvPr/>
        </p:nvGrpSpPr>
        <p:grpSpPr>
          <a:xfrm>
            <a:off x="5694079" y="8486054"/>
            <a:ext cx="720000" cy="720000"/>
            <a:chOff x="738225" y="2745837"/>
            <a:chExt cx="861840" cy="861840"/>
          </a:xfrm>
        </p:grpSpPr>
        <p:sp>
          <p:nvSpPr>
            <p:cNvPr id="62" name="Elipse 61">
              <a:extLst>
                <a:ext uri="{FF2B5EF4-FFF2-40B4-BE49-F238E27FC236}">
                  <a16:creationId xmlns:a16="http://schemas.microsoft.com/office/drawing/2014/main" id="{A2DCE5FD-3943-203B-181F-4010E88EE4C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3634FD3C-E7D2-3A83-BC5D-A1C9973101E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B6F51411-DBBD-0880-8661-DA2D0C38818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45E8A533-B655-ACD3-926C-8B369D69AC5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6B5864FA-D892-9A12-180B-71B26FCDD0F9}"/>
              </a:ext>
            </a:extLst>
          </p:cNvPr>
          <p:cNvGrpSpPr/>
          <p:nvPr/>
        </p:nvGrpSpPr>
        <p:grpSpPr>
          <a:xfrm>
            <a:off x="9379519" y="8490698"/>
            <a:ext cx="720000" cy="720000"/>
            <a:chOff x="6950009" y="1346133"/>
            <a:chExt cx="820800" cy="820800"/>
          </a:xfrm>
        </p:grpSpPr>
        <p:sp>
          <p:nvSpPr>
            <p:cNvPr id="76" name="Elipse 75">
              <a:extLst>
                <a:ext uri="{FF2B5EF4-FFF2-40B4-BE49-F238E27FC236}">
                  <a16:creationId xmlns:a16="http://schemas.microsoft.com/office/drawing/2014/main" id="{67C48591-AAD8-5F0D-E6DF-B56CF8D6331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11A119F8-8D1F-BD67-4FF6-89B9B25835B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B5393605-875A-8A76-21F1-577DB882CBA6}"/>
              </a:ext>
            </a:extLst>
          </p:cNvPr>
          <p:cNvGrpSpPr/>
          <p:nvPr/>
        </p:nvGrpSpPr>
        <p:grpSpPr>
          <a:xfrm>
            <a:off x="10287000" y="8512801"/>
            <a:ext cx="720000" cy="720000"/>
            <a:chOff x="7758040" y="1346133"/>
            <a:chExt cx="820800" cy="820800"/>
          </a:xfrm>
        </p:grpSpPr>
        <p:sp>
          <p:nvSpPr>
            <p:cNvPr id="79" name="Elipse 78">
              <a:extLst>
                <a:ext uri="{FF2B5EF4-FFF2-40B4-BE49-F238E27FC236}">
                  <a16:creationId xmlns:a16="http://schemas.microsoft.com/office/drawing/2014/main" id="{998228AD-1AEC-0ED7-D35B-9B4C3A04017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F19F06C2-E10C-1235-BEC4-18636730AC5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20F52925-1E83-A287-D177-38354C322D3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2A5ABFB2-9FB8-17B6-52BB-AD2255E9DC1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98FE3060-AC50-A18B-5793-4B7A44787D1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E65DEB45-A63E-51B1-63EB-A84B265FAEB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2B3DDE84-E34C-E2CE-3208-BB6D144A124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62E579F2-AEFD-8735-052A-CED1B829AA0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36A425EF-8A22-4C7B-E859-17343E9DF633}"/>
              </a:ext>
            </a:extLst>
          </p:cNvPr>
          <p:cNvGrpSpPr/>
          <p:nvPr/>
        </p:nvGrpSpPr>
        <p:grpSpPr>
          <a:xfrm>
            <a:off x="8462087" y="8512801"/>
            <a:ext cx="720000" cy="720000"/>
            <a:chOff x="-1026884" y="3852288"/>
            <a:chExt cx="861840" cy="861840"/>
          </a:xfrm>
        </p:grpSpPr>
        <p:sp>
          <p:nvSpPr>
            <p:cNvPr id="88" name="Elipse 87">
              <a:extLst>
                <a:ext uri="{FF2B5EF4-FFF2-40B4-BE49-F238E27FC236}">
                  <a16:creationId xmlns:a16="http://schemas.microsoft.com/office/drawing/2014/main" id="{C5F471B0-B91A-6C2D-212D-2395604AC39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F9480CB5-D910-0B47-B7E3-41181B7E290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805725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1373094" y="196812"/>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4: </a:t>
            </a:r>
            <a:r>
              <a:rPr lang="es-MX" sz="2000" b="1" dirty="0">
                <a:ln w="0"/>
                <a:latin typeface="Poppins" panose="00000500000000000000" pitchFamily="2" charset="0"/>
                <a:cs typeface="Poppins" panose="00000500000000000000" pitchFamily="2" charset="0"/>
              </a:rPr>
              <a:t>TALLER DE ESCENARIOS PROSPECTIVOS</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9DE8C3F8-0B71-81D0-2CAF-BFB9AA5A379C}"/>
              </a:ext>
            </a:extLst>
          </p:cNvPr>
          <p:cNvGraphicFramePr>
            <a:graphicFrameLocks noGrp="1"/>
          </p:cNvGraphicFramePr>
          <p:nvPr>
            <p:extLst>
              <p:ext uri="{D42A27DB-BD31-4B8C-83A1-F6EECF244321}">
                <p14:modId xmlns:p14="http://schemas.microsoft.com/office/powerpoint/2010/main" val="2404545414"/>
              </p:ext>
            </p:extLst>
          </p:nvPr>
        </p:nvGraphicFramePr>
        <p:xfrm>
          <a:off x="1556014" y="867229"/>
          <a:ext cx="13474798" cy="766082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2">
                  <a:extLst>
                    <a:ext uri="{9D8B030D-6E8A-4147-A177-3AD203B41FA5}">
                      <a16:colId xmlns:a16="http://schemas.microsoft.com/office/drawing/2014/main" val="39752029"/>
                    </a:ext>
                  </a:extLst>
                </a:gridCol>
                <a:gridCol w="494615">
                  <a:extLst>
                    <a:ext uri="{9D8B030D-6E8A-4147-A177-3AD203B41FA5}">
                      <a16:colId xmlns:a16="http://schemas.microsoft.com/office/drawing/2014/main" val="295305744"/>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306221">
                  <a:extLst>
                    <a:ext uri="{9D8B030D-6E8A-4147-A177-3AD203B41FA5}">
                      <a16:colId xmlns:a16="http://schemas.microsoft.com/office/drawing/2014/main" val="3503928978"/>
                    </a:ext>
                  </a:extLst>
                </a:gridCol>
                <a:gridCol w="299441">
                  <a:extLst>
                    <a:ext uri="{9D8B030D-6E8A-4147-A177-3AD203B41FA5}">
                      <a16:colId xmlns:a16="http://schemas.microsoft.com/office/drawing/2014/main" val="2611540762"/>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06169">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6498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3">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66556">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gridSpan="9">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2992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6655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2517309">
                <a:tc gridSpan="16">
                  <a:txBody>
                    <a:bodyPr/>
                    <a:lstStyle/>
                    <a:p>
                      <a:pPr marL="0" marR="0" lvl="0" indent="0" algn="just" rtl="0" eaLnBrk="1" fontAlgn="auto" latinLnBrk="0" hangingPunct="1">
                        <a:lnSpc>
                          <a:spcPct val="100000"/>
                        </a:lnSpc>
                        <a:spcBef>
                          <a:spcPts val="0"/>
                        </a:spcBef>
                        <a:spcAft>
                          <a:spcPts val="0"/>
                        </a:spcAft>
                        <a:buClrTx/>
                        <a:buSzTx/>
                        <a:buFontTx/>
                        <a:buNone/>
                      </a:pPr>
                      <a:r>
                        <a:rPr lang="es-MX" sz="1500" b="0" kern="1200" dirty="0">
                          <a:solidFill>
                            <a:schemeClr val="tx1"/>
                          </a:solidFill>
                          <a:latin typeface="Work Sans" pitchFamily="2" charset="0"/>
                          <a:ea typeface="+mn-ea"/>
                          <a:cs typeface="Poppins" panose="00000500000000000000" pitchFamily="2" charset="0"/>
                        </a:rPr>
                        <a:t>El desarrollo de proyectos de infraestructura de transporte implica numerosos desafíos en cuanto a la planificación, diseño y construcción de la obra, y también en cuanto a la operación y mantenimiento a largo plazo. Es necesario tener en cuenta no solo las condiciones actuales del entorno, sino también las posibles tendencias futuras y los cambios que puedan ocurrir en el contexto social, económico, político y tecnológico.</a:t>
                      </a:r>
                    </a:p>
                    <a:p>
                      <a:pPr marL="0" marR="0" lvl="0" indent="0" algn="just" rtl="0" eaLnBrk="1" fontAlgn="auto" latinLnBrk="0" hangingPunct="1">
                        <a:lnSpc>
                          <a:spcPct val="100000"/>
                        </a:lnSpc>
                        <a:spcBef>
                          <a:spcPts val="0"/>
                        </a:spcBef>
                        <a:spcAft>
                          <a:spcPts val="0"/>
                        </a:spcAft>
                        <a:buClrTx/>
                        <a:buSzTx/>
                        <a:buFontTx/>
                        <a:buNone/>
                      </a:pPr>
                      <a:endParaRPr lang="es-MX" sz="1500" b="0" kern="1200" dirty="0">
                        <a:solidFill>
                          <a:schemeClr val="tx1"/>
                        </a:solidFill>
                        <a:latin typeface="Work Sans" pitchFamily="2" charset="0"/>
                        <a:ea typeface="+mn-ea"/>
                        <a:cs typeface="Poppins" panose="00000500000000000000" pitchFamily="2" charset="0"/>
                      </a:endParaRPr>
                    </a:p>
                    <a:p>
                      <a:pPr marL="0" marR="0" lvl="0" indent="0" algn="just" rtl="0" eaLnBrk="1" fontAlgn="auto" latinLnBrk="0" hangingPunct="1">
                        <a:lnSpc>
                          <a:spcPct val="100000"/>
                        </a:lnSpc>
                        <a:spcBef>
                          <a:spcPts val="0"/>
                        </a:spcBef>
                        <a:spcAft>
                          <a:spcPts val="0"/>
                        </a:spcAft>
                        <a:buClrTx/>
                        <a:buSzTx/>
                        <a:buFontTx/>
                        <a:buNone/>
                      </a:pPr>
                      <a:r>
                        <a:rPr lang="es-MX" sz="1500" b="0" kern="1200" dirty="0">
                          <a:solidFill>
                            <a:schemeClr val="tx1"/>
                          </a:solidFill>
                          <a:latin typeface="Work Sans" pitchFamily="2" charset="0"/>
                          <a:ea typeface="+mn-ea"/>
                          <a:cs typeface="Poppins" panose="00000500000000000000" pitchFamily="2" charset="0"/>
                        </a:rPr>
                        <a:t>En este sentido, la metodología de escenarios prospectivos puede resultar muy útil para anticipar los posibles futuros que pueden influir en el desarrollo y la operación del proyecto, aportando a la evaluación de consecuencias, lo que puede no sólo ayudar a identificar riesgos y oportunidades, sino a tomar decisiones informadas para adaptarse a los diferentes escenarios.</a:t>
                      </a:r>
                    </a:p>
                    <a:p>
                      <a:pPr marL="0" marR="0" lvl="0" indent="0" algn="just" rtl="0" eaLnBrk="1" fontAlgn="auto" latinLnBrk="0" hangingPunct="1">
                        <a:lnSpc>
                          <a:spcPct val="100000"/>
                        </a:lnSpc>
                        <a:spcBef>
                          <a:spcPts val="0"/>
                        </a:spcBef>
                        <a:spcAft>
                          <a:spcPts val="0"/>
                        </a:spcAft>
                        <a:buClrTx/>
                        <a:buSzTx/>
                        <a:buFontTx/>
                        <a:buNone/>
                      </a:pPr>
                      <a:endParaRPr lang="es-MX" sz="1500" b="0" kern="1200" dirty="0">
                        <a:solidFill>
                          <a:schemeClr val="tx1"/>
                        </a:solidFill>
                        <a:latin typeface="Work Sans" pitchFamily="2" charset="0"/>
                        <a:ea typeface="+mn-ea"/>
                        <a:cs typeface="Poppins" panose="00000500000000000000" pitchFamily="2" charset="0"/>
                      </a:endParaRPr>
                    </a:p>
                    <a:p>
                      <a:pPr marL="0" marR="0" lvl="0" indent="0" algn="just" rtl="0" eaLnBrk="1" fontAlgn="auto" latinLnBrk="0" hangingPunct="1">
                        <a:lnSpc>
                          <a:spcPct val="100000"/>
                        </a:lnSpc>
                        <a:spcBef>
                          <a:spcPts val="0"/>
                        </a:spcBef>
                        <a:spcAft>
                          <a:spcPts val="0"/>
                        </a:spcAft>
                        <a:buClrTx/>
                        <a:buSzTx/>
                        <a:buFontTx/>
                        <a:buNone/>
                      </a:pPr>
                      <a:r>
                        <a:rPr lang="es-MX" sz="1500" b="0" kern="1200" dirty="0">
                          <a:solidFill>
                            <a:schemeClr val="tx1"/>
                          </a:solidFill>
                          <a:latin typeface="Work Sans" pitchFamily="2" charset="0"/>
                          <a:ea typeface="+mn-ea"/>
                          <a:cs typeface="Poppins" panose="00000500000000000000" pitchFamily="2" charset="0"/>
                        </a:rPr>
                        <a:t>Además, la realización de este taller fomenta la creatividad y el pensamiento crítico en los participantes, lo que puede resultar muy valioso en la generación de soluciones innovadoras y en la identificación de nuevas oportunidades.</a:t>
                      </a:r>
                      <a:endParaRPr lang="es-CO" sz="1500" b="0" kern="1200" dirty="0">
                        <a:solidFill>
                          <a:schemeClr val="tx1"/>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lvl="0" indent="0" algn="just">
                        <a:lnSpc>
                          <a:spcPct val="100000"/>
                        </a:lnSpc>
                        <a:buNone/>
                      </a:pPr>
                      <a:endParaRPr lang="es-CO" sz="1200" b="0" i="0" u="none" strike="noStrike" kern="1200" baseline="0" noProof="0">
                        <a:solidFill>
                          <a:srgbClr val="000000"/>
                        </a:solidFill>
                        <a:latin typeface="Poppin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66556">
                <a:tc gridSpan="5">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CO" dirty="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gridSpan="7">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858346">
                <a:tc gridSpan="5">
                  <a:txBody>
                    <a:bodyPr/>
                    <a:lstStyle/>
                    <a:p>
                      <a:pPr marL="0" lvl="0" indent="0" algn="just">
                        <a:lnSpc>
                          <a:spcPct val="100000"/>
                        </a:lnSpc>
                        <a:buNone/>
                      </a:pPr>
                      <a:r>
                        <a:rPr lang="es-CO" sz="1500" b="0" i="0" u="none" strike="noStrike" kern="1200" baseline="0" noProof="0">
                          <a:solidFill>
                            <a:srgbClr val="000000"/>
                          </a:solidFill>
                          <a:latin typeface="Work Sans" pitchFamily="2" charset="0"/>
                        </a:rPr>
                        <a:t>Generar un espacio pedagógico para la identificación de intereses y necesidades del territorio respecto a los proyectos de obra.</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r>
                        <a:rPr lang="es-CO" sz="1500" b="0" i="0" u="none" strike="noStrike" kern="1200" noProof="0" dirty="0">
                          <a:solidFill>
                            <a:schemeClr val="tx1"/>
                          </a:solidFill>
                          <a:latin typeface="Work Sans" pitchFamily="2" charset="0"/>
                        </a:rPr>
                        <a:t>Habitantes de área de influencia del proyecto</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a:lnSpc>
                          <a:spcPct val="100000"/>
                        </a:lnSpc>
                        <a:spcBef>
                          <a:spcPts val="0"/>
                        </a:spcBef>
                        <a:spcAft>
                          <a:spcPts val="0"/>
                        </a:spcAft>
                        <a:buNone/>
                      </a:pPr>
                      <a:r>
                        <a:rPr lang="es-CO" sz="1200" b="0" i="0" u="none" strike="noStrike" kern="1200" baseline="0" noProof="0">
                          <a:solidFill>
                            <a:srgbClr val="000000"/>
                          </a:solidFill>
                          <a:latin typeface="Poppins"/>
                        </a:rPr>
                        <a:t>2 horas</a:t>
                      </a:r>
                      <a:endParaRPr lang="en-US" sz="1200" b="0">
                        <a:latin typeface="Poppin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gridSpan="7">
                  <a:txBody>
                    <a:bodyPr/>
                    <a:lstStyle/>
                    <a:p>
                      <a:r>
                        <a:rPr lang="es-CO" sz="1500" b="0" i="0" u="none" strike="noStrike" kern="1200" baseline="0" noProof="0">
                          <a:solidFill>
                            <a:srgbClr val="000000"/>
                          </a:solidFill>
                          <a:latin typeface="Work Sans" pitchFamily="2" charset="0"/>
                        </a:rPr>
                        <a:t>2 horas</a:t>
                      </a:r>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6655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221381">
                <a:tc gridSpan="16">
                  <a:txBody>
                    <a:bodyPr/>
                    <a:lstStyle/>
                    <a:p>
                      <a:pPr marL="171450" marR="0" lvl="0" indent="-171450" algn="just">
                        <a:lnSpc>
                          <a:spcPct val="100000"/>
                        </a:lnSpc>
                        <a:spcBef>
                          <a:spcPts val="0"/>
                        </a:spcBef>
                        <a:spcAft>
                          <a:spcPts val="0"/>
                        </a:spcAft>
                        <a:buFont typeface="Arial" panose="020B0604020202020204" pitchFamily="34" charset="0"/>
                        <a:buChar char="•"/>
                      </a:pPr>
                      <a:r>
                        <a:rPr lang="es-CO" sz="1500" b="0" i="0" u="none" strike="noStrike" kern="1200" noProof="0" dirty="0">
                          <a:solidFill>
                            <a:schemeClr val="tx1"/>
                          </a:solidFill>
                          <a:latin typeface="Work Sans" pitchFamily="2" charset="0"/>
                        </a:rPr>
                        <a:t>Proyector </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CO" sz="1500" b="0" i="0" u="none" strike="noStrike" kern="1200" noProof="0" dirty="0">
                          <a:solidFill>
                            <a:schemeClr val="tx1"/>
                          </a:solidFill>
                          <a:latin typeface="Work Sans" pitchFamily="2" charset="0"/>
                        </a:rPr>
                        <a:t>Pliegos de papel de colores </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CO" sz="1500" b="0" i="0" u="none" strike="noStrike" kern="1200" noProof="0" dirty="0">
                          <a:solidFill>
                            <a:schemeClr val="tx1"/>
                          </a:solidFill>
                          <a:latin typeface="Work Sans" pitchFamily="2" charset="0"/>
                        </a:rPr>
                        <a:t>Marcadores permanentes  </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CO" sz="1500" b="0" i="0" u="none" strike="noStrike" kern="1200" noProof="0" dirty="0">
                          <a:solidFill>
                            <a:schemeClr val="tx1"/>
                          </a:solidFill>
                          <a:latin typeface="Work Sans" pitchFamily="2" charset="0"/>
                        </a:rPr>
                        <a:t>Libretas </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CO" sz="1500" b="0" i="0" u="none" strike="noStrike" kern="1200" noProof="0" dirty="0">
                          <a:solidFill>
                            <a:schemeClr val="tx1"/>
                          </a:solidFill>
                          <a:latin typeface="Work Sans" pitchFamily="2" charset="0"/>
                        </a:rPr>
                        <a:t>Esferos</a:t>
                      </a:r>
                      <a:endParaRPr lang="en-US" sz="1500" b="0" i="0" u="none" strike="noStrike" kern="1200" noProof="0" dirty="0">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AFE37721-C68B-0561-5DD8-CF9393B0BDC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648029" y="2144826"/>
            <a:ext cx="616278" cy="576000"/>
          </a:xfrm>
          <a:prstGeom prst="rect">
            <a:avLst/>
          </a:prstGeom>
        </p:spPr>
      </p:pic>
      <p:pic>
        <p:nvPicPr>
          <p:cNvPr id="6" name="Gráfico 76" descr="Grupo de personas con relleno sólido">
            <a:extLst>
              <a:ext uri="{FF2B5EF4-FFF2-40B4-BE49-F238E27FC236}">
                <a16:creationId xmlns:a16="http://schemas.microsoft.com/office/drawing/2014/main" id="{5F43A65E-BFE9-2A29-844C-45FBE035786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87638" y="2128026"/>
            <a:ext cx="624776" cy="576000"/>
          </a:xfrm>
          <a:prstGeom prst="rect">
            <a:avLst/>
          </a:prstGeom>
        </p:spPr>
      </p:pic>
      <p:sp>
        <p:nvSpPr>
          <p:cNvPr id="7" name="object 18">
            <a:extLst>
              <a:ext uri="{FF2B5EF4-FFF2-40B4-BE49-F238E27FC236}">
                <a16:creationId xmlns:a16="http://schemas.microsoft.com/office/drawing/2014/main" id="{B27BF0A9-B2BF-E8C2-3319-52233E5C8C2B}"/>
              </a:ext>
            </a:extLst>
          </p:cNvPr>
          <p:cNvSpPr/>
          <p:nvPr/>
        </p:nvSpPr>
        <p:spPr>
          <a:xfrm>
            <a:off x="12163570" y="2190393"/>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45BD4121-B3FF-D85D-9EA7-9C489D69FB33}"/>
              </a:ext>
            </a:extLst>
          </p:cNvPr>
          <p:cNvSpPr/>
          <p:nvPr/>
        </p:nvSpPr>
        <p:spPr>
          <a:xfrm>
            <a:off x="13958184" y="2244802"/>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EE75805F-2E29-D090-7723-0A3B692CD4D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51431" y="2058956"/>
            <a:ext cx="714139" cy="714139"/>
          </a:xfrm>
          <a:prstGeom prst="rect">
            <a:avLst/>
          </a:prstGeom>
        </p:spPr>
      </p:pic>
      <p:pic>
        <p:nvPicPr>
          <p:cNvPr id="22" name="Gráfico 21" descr="Single gear con relleno sólido">
            <a:extLst>
              <a:ext uri="{FF2B5EF4-FFF2-40B4-BE49-F238E27FC236}">
                <a16:creationId xmlns:a16="http://schemas.microsoft.com/office/drawing/2014/main" id="{91B4637D-BF20-7E48-B615-BDB9ED062E1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77043" y="2144826"/>
            <a:ext cx="576000" cy="576000"/>
          </a:xfrm>
          <a:prstGeom prst="rect">
            <a:avLst/>
          </a:prstGeom>
        </p:spPr>
      </p:pic>
      <p:pic>
        <p:nvPicPr>
          <p:cNvPr id="23" name="Gráfico 22" descr="Court con relleno sólido">
            <a:extLst>
              <a:ext uri="{FF2B5EF4-FFF2-40B4-BE49-F238E27FC236}">
                <a16:creationId xmlns:a16="http://schemas.microsoft.com/office/drawing/2014/main" id="{91537EE4-925F-A0A1-3B35-2685D5EC1E4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77431" y="2128026"/>
            <a:ext cx="576000" cy="576000"/>
          </a:xfrm>
          <a:prstGeom prst="rect">
            <a:avLst/>
          </a:prstGeom>
        </p:spPr>
      </p:pic>
      <p:sp>
        <p:nvSpPr>
          <p:cNvPr id="24" name="CuadroTexto 23">
            <a:extLst>
              <a:ext uri="{FF2B5EF4-FFF2-40B4-BE49-F238E27FC236}">
                <a16:creationId xmlns:a16="http://schemas.microsoft.com/office/drawing/2014/main" id="{85E3B5AF-0FB2-8BC3-2549-D0E570254935}"/>
              </a:ext>
            </a:extLst>
          </p:cNvPr>
          <p:cNvSpPr txBox="1"/>
          <p:nvPr/>
        </p:nvSpPr>
        <p:spPr>
          <a:xfrm>
            <a:off x="15790928" y="913336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50EF656D-FD2D-2E03-66ED-09213628AD7B}"/>
              </a:ext>
            </a:extLst>
          </p:cNvPr>
          <p:cNvSpPr/>
          <p:nvPr/>
        </p:nvSpPr>
        <p:spPr>
          <a:xfrm>
            <a:off x="16306800" y="87772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92" name="Grupo 91">
            <a:extLst>
              <a:ext uri="{FF2B5EF4-FFF2-40B4-BE49-F238E27FC236}">
                <a16:creationId xmlns:a16="http://schemas.microsoft.com/office/drawing/2014/main" id="{E85F8991-66F7-96EC-3505-E23062F35F9E}"/>
              </a:ext>
            </a:extLst>
          </p:cNvPr>
          <p:cNvGrpSpPr/>
          <p:nvPr/>
        </p:nvGrpSpPr>
        <p:grpSpPr>
          <a:xfrm>
            <a:off x="6682671" y="8535057"/>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CCC0CAE-CDE9-8574-D9EA-65E9DFB8625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7C03B41-C5FE-7A1D-EAE8-5CFB0F8DD1C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232AB5B2-BC7D-5FD2-C2EE-3CA53736285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F26383D9-FF04-BDD5-4187-E135D40BAA0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963F893B-9E65-4AF5-934C-8388C6C9BB9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9DBE9D2B-A120-9E05-00DD-4A2FEC5330A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FCA91035-0260-0152-9452-A02C49C390B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4B01E778-D411-64EF-D46F-D8D4203712C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3298C34D-11B9-2BEE-D54D-00FDBA05C02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A852E39D-041B-D709-ADE9-0505436DA2A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61BAF248-6A75-3C6B-B1EF-5E5AC8A2E77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E0986CE6-3D4E-9837-F3DB-19A1128EE88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EEC11FB8-4F8F-17F2-C1B9-C5F0B29C0C48}"/>
              </a:ext>
            </a:extLst>
          </p:cNvPr>
          <p:cNvGrpSpPr/>
          <p:nvPr/>
        </p:nvGrpSpPr>
        <p:grpSpPr>
          <a:xfrm>
            <a:off x="5635930" y="8545156"/>
            <a:ext cx="720000" cy="720000"/>
            <a:chOff x="738225" y="2745837"/>
            <a:chExt cx="861840" cy="861840"/>
          </a:xfrm>
        </p:grpSpPr>
        <p:sp>
          <p:nvSpPr>
            <p:cNvPr id="111" name="Elipse 110">
              <a:extLst>
                <a:ext uri="{FF2B5EF4-FFF2-40B4-BE49-F238E27FC236}">
                  <a16:creationId xmlns:a16="http://schemas.microsoft.com/office/drawing/2014/main" id="{7392E39A-EFEE-4334-8F73-8C2F5171800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D9DCFA35-773C-4FF7-87D0-1795D5AC5B8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F6DD0405-FA42-9147-5AB3-7031ED2FF3E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CC202134-1FD6-39F9-C3F1-0D620D71FE7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32BB39E5-4CE7-E34C-DCEF-F45AEEB4C085}"/>
              </a:ext>
            </a:extLst>
          </p:cNvPr>
          <p:cNvGrpSpPr/>
          <p:nvPr/>
        </p:nvGrpSpPr>
        <p:grpSpPr>
          <a:xfrm>
            <a:off x="7601580" y="8575337"/>
            <a:ext cx="720000" cy="720000"/>
            <a:chOff x="6056787" y="1346133"/>
            <a:chExt cx="820800" cy="820800"/>
          </a:xfrm>
        </p:grpSpPr>
        <p:sp>
          <p:nvSpPr>
            <p:cNvPr id="116" name="Elipse 115">
              <a:hlinkClick r:id="rId16" action="ppaction://hlinksldjump" tooltip="Ciclo de vida y nivel de complejidad"/>
              <a:extLst>
                <a:ext uri="{FF2B5EF4-FFF2-40B4-BE49-F238E27FC236}">
                  <a16:creationId xmlns:a16="http://schemas.microsoft.com/office/drawing/2014/main" id="{4AB48F21-B4B1-329F-02EE-60641E583E8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7" name="Google Shape;9696;p98">
              <a:extLst>
                <a:ext uri="{FF2B5EF4-FFF2-40B4-BE49-F238E27FC236}">
                  <a16:creationId xmlns:a16="http://schemas.microsoft.com/office/drawing/2014/main" id="{771F601D-6AB7-2E2A-25D1-C12382DF987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118" name="Google Shape;9697;p98">
                <a:extLst>
                  <a:ext uri="{FF2B5EF4-FFF2-40B4-BE49-F238E27FC236}">
                    <a16:creationId xmlns:a16="http://schemas.microsoft.com/office/drawing/2014/main" id="{D73FE689-8D9B-4134-796D-FB84917A116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9698;p98">
                <a:extLst>
                  <a:ext uri="{FF2B5EF4-FFF2-40B4-BE49-F238E27FC236}">
                    <a16:creationId xmlns:a16="http://schemas.microsoft.com/office/drawing/2014/main" id="{B1D6EF2A-7DC4-F05B-A4BA-62A2E9862D4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9699;p98">
                <a:extLst>
                  <a:ext uri="{FF2B5EF4-FFF2-40B4-BE49-F238E27FC236}">
                    <a16:creationId xmlns:a16="http://schemas.microsoft.com/office/drawing/2014/main" id="{90968B9A-C563-C0BC-A67A-25B6FA21D732}"/>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9700;p98">
                <a:extLst>
                  <a:ext uri="{FF2B5EF4-FFF2-40B4-BE49-F238E27FC236}">
                    <a16:creationId xmlns:a16="http://schemas.microsoft.com/office/drawing/2014/main" id="{0FEE7D0F-8338-DD00-7F19-C253BC5EF18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9701;p98">
                <a:extLst>
                  <a:ext uri="{FF2B5EF4-FFF2-40B4-BE49-F238E27FC236}">
                    <a16:creationId xmlns:a16="http://schemas.microsoft.com/office/drawing/2014/main" id="{3F0E73C9-83D0-74D8-824C-90C4EFDD215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9702;p98">
                <a:hlinkClick r:id="rId16" action="ppaction://hlinksldjump"/>
                <a:extLst>
                  <a:ext uri="{FF2B5EF4-FFF2-40B4-BE49-F238E27FC236}">
                    <a16:creationId xmlns:a16="http://schemas.microsoft.com/office/drawing/2014/main" id="{A89459D3-70DE-437A-7706-470874B64A2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4" name="Grupo 123">
            <a:extLst>
              <a:ext uri="{FF2B5EF4-FFF2-40B4-BE49-F238E27FC236}">
                <a16:creationId xmlns:a16="http://schemas.microsoft.com/office/drawing/2014/main" id="{2A1732DD-8D31-AC9F-79F4-C7AC0A4646C3}"/>
              </a:ext>
            </a:extLst>
          </p:cNvPr>
          <p:cNvGrpSpPr/>
          <p:nvPr/>
        </p:nvGrpSpPr>
        <p:grpSpPr>
          <a:xfrm>
            <a:off x="9379518" y="8537020"/>
            <a:ext cx="720000" cy="720000"/>
            <a:chOff x="6950009" y="1346133"/>
            <a:chExt cx="820800" cy="820800"/>
          </a:xfrm>
        </p:grpSpPr>
        <p:sp>
          <p:nvSpPr>
            <p:cNvPr id="125" name="Elipse 124">
              <a:extLst>
                <a:ext uri="{FF2B5EF4-FFF2-40B4-BE49-F238E27FC236}">
                  <a16:creationId xmlns:a16="http://schemas.microsoft.com/office/drawing/2014/main" id="{99E238B9-2292-4360-B148-C3ACC22CDEB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6" name="Google Shape;11123;p100">
              <a:hlinkClick r:id="rId17" action="ppaction://hlinksldjump" tooltip="Énfasis"/>
              <a:extLst>
                <a:ext uri="{FF2B5EF4-FFF2-40B4-BE49-F238E27FC236}">
                  <a16:creationId xmlns:a16="http://schemas.microsoft.com/office/drawing/2014/main" id="{556B3014-54B7-D89C-3807-E71944DF1FE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27" name="Grupo 126">
            <a:extLst>
              <a:ext uri="{FF2B5EF4-FFF2-40B4-BE49-F238E27FC236}">
                <a16:creationId xmlns:a16="http://schemas.microsoft.com/office/drawing/2014/main" id="{A9DB599F-900E-C201-6F62-9D7F480F3183}"/>
              </a:ext>
            </a:extLst>
          </p:cNvPr>
          <p:cNvGrpSpPr/>
          <p:nvPr/>
        </p:nvGrpSpPr>
        <p:grpSpPr>
          <a:xfrm>
            <a:off x="10286748" y="8560277"/>
            <a:ext cx="720000" cy="720000"/>
            <a:chOff x="7758040" y="1346133"/>
            <a:chExt cx="820800" cy="820800"/>
          </a:xfrm>
        </p:grpSpPr>
        <p:sp>
          <p:nvSpPr>
            <p:cNvPr id="128" name="Elipse 127">
              <a:extLst>
                <a:ext uri="{FF2B5EF4-FFF2-40B4-BE49-F238E27FC236}">
                  <a16:creationId xmlns:a16="http://schemas.microsoft.com/office/drawing/2014/main" id="{065A5CB0-D784-070B-DCD2-B65BA773BAC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9" name="Google Shape;11363;p101">
              <a:extLst>
                <a:ext uri="{FF2B5EF4-FFF2-40B4-BE49-F238E27FC236}">
                  <a16:creationId xmlns:a16="http://schemas.microsoft.com/office/drawing/2014/main" id="{5367E4F5-9766-57DB-092B-3F12F4B2BF5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30" name="Google Shape;11364;p101">
                <a:extLst>
                  <a:ext uri="{FF2B5EF4-FFF2-40B4-BE49-F238E27FC236}">
                    <a16:creationId xmlns:a16="http://schemas.microsoft.com/office/drawing/2014/main" id="{8070260D-D598-2D08-1CE5-70671C53152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1" name="Google Shape;11365;p101">
                <a:extLst>
                  <a:ext uri="{FF2B5EF4-FFF2-40B4-BE49-F238E27FC236}">
                    <a16:creationId xmlns:a16="http://schemas.microsoft.com/office/drawing/2014/main" id="{ACCDD51B-6131-F275-F098-1BC3BEC8AD8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1366;p101">
                <a:extLst>
                  <a:ext uri="{FF2B5EF4-FFF2-40B4-BE49-F238E27FC236}">
                    <a16:creationId xmlns:a16="http://schemas.microsoft.com/office/drawing/2014/main" id="{4C23BFA4-06B9-CD40-49B5-B0DA59E3DC6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1367;p101">
                <a:hlinkClick r:id="rId18" action="ppaction://hlinksldjump" tooltip="Enfoques de trabajo"/>
                <a:extLst>
                  <a:ext uri="{FF2B5EF4-FFF2-40B4-BE49-F238E27FC236}">
                    <a16:creationId xmlns:a16="http://schemas.microsoft.com/office/drawing/2014/main" id="{7162ED31-FAF4-407D-92F0-D02F9B37F98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1368;p101">
                <a:extLst>
                  <a:ext uri="{FF2B5EF4-FFF2-40B4-BE49-F238E27FC236}">
                    <a16:creationId xmlns:a16="http://schemas.microsoft.com/office/drawing/2014/main" id="{B4D53368-A2DA-755E-AACD-3D3CFB78DA4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5" name="Google Shape;11369;p101">
                <a:extLst>
                  <a:ext uri="{FF2B5EF4-FFF2-40B4-BE49-F238E27FC236}">
                    <a16:creationId xmlns:a16="http://schemas.microsoft.com/office/drawing/2014/main" id="{CB1C22B4-4407-523B-BAE3-C92DA150AC1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6" name="Grupo 135">
            <a:extLst>
              <a:ext uri="{FF2B5EF4-FFF2-40B4-BE49-F238E27FC236}">
                <a16:creationId xmlns:a16="http://schemas.microsoft.com/office/drawing/2014/main" id="{D475F050-C647-9261-3AD2-56D5D91BD353}"/>
              </a:ext>
            </a:extLst>
          </p:cNvPr>
          <p:cNvGrpSpPr/>
          <p:nvPr/>
        </p:nvGrpSpPr>
        <p:grpSpPr>
          <a:xfrm>
            <a:off x="8462086" y="8560277"/>
            <a:ext cx="720000" cy="720000"/>
            <a:chOff x="-1026884" y="3852288"/>
            <a:chExt cx="861840" cy="861840"/>
          </a:xfrm>
        </p:grpSpPr>
        <p:sp>
          <p:nvSpPr>
            <p:cNvPr id="137" name="Elipse 136">
              <a:extLst>
                <a:ext uri="{FF2B5EF4-FFF2-40B4-BE49-F238E27FC236}">
                  <a16:creationId xmlns:a16="http://schemas.microsoft.com/office/drawing/2014/main" id="{6ED7EA41-4DE1-64D1-3F0D-4E88B7D9E33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8" name="Google Shape;11648;p101">
              <a:hlinkClick r:id="rId19" action="ppaction://hlinksldjump" tooltip="Categorías"/>
              <a:extLst>
                <a:ext uri="{FF2B5EF4-FFF2-40B4-BE49-F238E27FC236}">
                  <a16:creationId xmlns:a16="http://schemas.microsoft.com/office/drawing/2014/main" id="{588CC19B-7CC1-84B7-8D83-0D8DC2323FD4}"/>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39" name="Grupo 138">
            <a:extLst>
              <a:ext uri="{FF2B5EF4-FFF2-40B4-BE49-F238E27FC236}">
                <a16:creationId xmlns:a16="http://schemas.microsoft.com/office/drawing/2014/main" id="{3903E981-7C9F-5E73-A3E8-2DBF0A01D71E}"/>
              </a:ext>
            </a:extLst>
          </p:cNvPr>
          <p:cNvGrpSpPr/>
          <p:nvPr/>
        </p:nvGrpSpPr>
        <p:grpSpPr>
          <a:xfrm>
            <a:off x="6683394" y="8490698"/>
            <a:ext cx="720000" cy="720000"/>
            <a:chOff x="3177144" y="1346133"/>
            <a:chExt cx="820800" cy="820800"/>
          </a:xfrm>
        </p:grpSpPr>
        <p:sp>
          <p:nvSpPr>
            <p:cNvPr id="140" name="Elipse 139">
              <a:hlinkClick r:id="rId14" action="ppaction://hlinksldjump" tooltip="Recomendaciones"/>
              <a:extLst>
                <a:ext uri="{FF2B5EF4-FFF2-40B4-BE49-F238E27FC236}">
                  <a16:creationId xmlns:a16="http://schemas.microsoft.com/office/drawing/2014/main" id="{355477E0-1A89-D2B6-3770-543FBE75EDA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1" name="Google Shape;13057;p104">
              <a:extLst>
                <a:ext uri="{FF2B5EF4-FFF2-40B4-BE49-F238E27FC236}">
                  <a16:creationId xmlns:a16="http://schemas.microsoft.com/office/drawing/2014/main" id="{263D19DA-88B0-4A4F-B764-E8D2A5B3056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42" name="Google Shape;13058;p104">
                <a:extLst>
                  <a:ext uri="{FF2B5EF4-FFF2-40B4-BE49-F238E27FC236}">
                    <a16:creationId xmlns:a16="http://schemas.microsoft.com/office/drawing/2014/main" id="{783AADF6-9FF8-C8C9-3410-5E28B599152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3" name="Google Shape;13059;p104">
                <a:extLst>
                  <a:ext uri="{FF2B5EF4-FFF2-40B4-BE49-F238E27FC236}">
                    <a16:creationId xmlns:a16="http://schemas.microsoft.com/office/drawing/2014/main" id="{FC33167A-FAFA-1B61-3C1B-C168C6F3FBA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4" name="Google Shape;13060;p104">
                <a:extLst>
                  <a:ext uri="{FF2B5EF4-FFF2-40B4-BE49-F238E27FC236}">
                    <a16:creationId xmlns:a16="http://schemas.microsoft.com/office/drawing/2014/main" id="{013D6087-FDF6-8CA2-A3D0-D38F573F07C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5" name="Google Shape;13061;p104">
                <a:extLst>
                  <a:ext uri="{FF2B5EF4-FFF2-40B4-BE49-F238E27FC236}">
                    <a16:creationId xmlns:a16="http://schemas.microsoft.com/office/drawing/2014/main" id="{E46FCBBF-54A8-B050-5A9D-F672D73503C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6" name="Google Shape;13062;p104">
                <a:extLst>
                  <a:ext uri="{FF2B5EF4-FFF2-40B4-BE49-F238E27FC236}">
                    <a16:creationId xmlns:a16="http://schemas.microsoft.com/office/drawing/2014/main" id="{CD9D2621-9A50-7CDF-EADD-2EEAAF7F624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7" name="Google Shape;13063;p104">
                <a:extLst>
                  <a:ext uri="{FF2B5EF4-FFF2-40B4-BE49-F238E27FC236}">
                    <a16:creationId xmlns:a16="http://schemas.microsoft.com/office/drawing/2014/main" id="{55E829DF-9531-2E79-66E8-B9A41F7698B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8" name="Google Shape;13064;p104">
                <a:extLst>
                  <a:ext uri="{FF2B5EF4-FFF2-40B4-BE49-F238E27FC236}">
                    <a16:creationId xmlns:a16="http://schemas.microsoft.com/office/drawing/2014/main" id="{624FF512-19CD-2000-DCEB-33828ED94D3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9" name="Google Shape;13065;p104">
                <a:extLst>
                  <a:ext uri="{FF2B5EF4-FFF2-40B4-BE49-F238E27FC236}">
                    <a16:creationId xmlns:a16="http://schemas.microsoft.com/office/drawing/2014/main" id="{67833C4B-D306-FE44-E8C8-E29DA6EB1C0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0" name="Google Shape;13066;p104">
                <a:extLst>
                  <a:ext uri="{FF2B5EF4-FFF2-40B4-BE49-F238E27FC236}">
                    <a16:creationId xmlns:a16="http://schemas.microsoft.com/office/drawing/2014/main" id="{4204C626-A1C9-E60F-546E-1AAFB8A3210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1" name="Google Shape;13067;p104">
                <a:extLst>
                  <a:ext uri="{FF2B5EF4-FFF2-40B4-BE49-F238E27FC236}">
                    <a16:creationId xmlns:a16="http://schemas.microsoft.com/office/drawing/2014/main" id="{ABBEBBE8-982D-FA05-C2A2-36AF6016B66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2" name="Group 17">
            <a:extLst>
              <a:ext uri="{FF2B5EF4-FFF2-40B4-BE49-F238E27FC236}">
                <a16:creationId xmlns:a16="http://schemas.microsoft.com/office/drawing/2014/main" id="{C112DA99-F95F-BFE6-48BC-18767FD0EDC2}"/>
              </a:ext>
            </a:extLst>
          </p:cNvPr>
          <p:cNvGrpSpPr/>
          <p:nvPr/>
        </p:nvGrpSpPr>
        <p:grpSpPr>
          <a:xfrm>
            <a:off x="5694079" y="8486054"/>
            <a:ext cx="720000" cy="720000"/>
            <a:chOff x="738225" y="2745837"/>
            <a:chExt cx="861840" cy="861840"/>
          </a:xfrm>
        </p:grpSpPr>
        <p:sp>
          <p:nvSpPr>
            <p:cNvPr id="153" name="Elipse 152">
              <a:extLst>
                <a:ext uri="{FF2B5EF4-FFF2-40B4-BE49-F238E27FC236}">
                  <a16:creationId xmlns:a16="http://schemas.microsoft.com/office/drawing/2014/main" id="{22228797-21F9-898D-8957-2AA4F7F82C4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54" name="Google Shape;10593;p100">
              <a:extLst>
                <a:ext uri="{FF2B5EF4-FFF2-40B4-BE49-F238E27FC236}">
                  <a16:creationId xmlns:a16="http://schemas.microsoft.com/office/drawing/2014/main" id="{00580F6B-04DC-6071-CB49-FD059C14ABA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55" name="Google Shape;10594;p100">
                <a:hlinkClick r:id="rId15" action="ppaction://hlinksldjump" tooltip="Bienvenida"/>
                <a:extLst>
                  <a:ext uri="{FF2B5EF4-FFF2-40B4-BE49-F238E27FC236}">
                    <a16:creationId xmlns:a16="http://schemas.microsoft.com/office/drawing/2014/main" id="{4D5492BD-5A7D-6D0F-0B64-5CF75F4BDB0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6" name="Google Shape;10595;p100">
                <a:extLst>
                  <a:ext uri="{FF2B5EF4-FFF2-40B4-BE49-F238E27FC236}">
                    <a16:creationId xmlns:a16="http://schemas.microsoft.com/office/drawing/2014/main" id="{D72798DF-DF7C-A7BE-8F57-18977508D83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7" name="Grupo 156">
            <a:extLst>
              <a:ext uri="{FF2B5EF4-FFF2-40B4-BE49-F238E27FC236}">
                <a16:creationId xmlns:a16="http://schemas.microsoft.com/office/drawing/2014/main" id="{7D5ADC0D-3A32-2734-A644-19599A310447}"/>
              </a:ext>
            </a:extLst>
          </p:cNvPr>
          <p:cNvGrpSpPr/>
          <p:nvPr/>
        </p:nvGrpSpPr>
        <p:grpSpPr>
          <a:xfrm>
            <a:off x="9379519" y="8490698"/>
            <a:ext cx="720000" cy="720000"/>
            <a:chOff x="6950009" y="1346133"/>
            <a:chExt cx="820800" cy="820800"/>
          </a:xfrm>
        </p:grpSpPr>
        <p:sp>
          <p:nvSpPr>
            <p:cNvPr id="158" name="Elipse 157">
              <a:extLst>
                <a:ext uri="{FF2B5EF4-FFF2-40B4-BE49-F238E27FC236}">
                  <a16:creationId xmlns:a16="http://schemas.microsoft.com/office/drawing/2014/main" id="{BAB5AAA7-4769-630B-AD25-4746CBC6B3F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59" name="Google Shape;11123;p100">
              <a:hlinkClick r:id="rId17" action="ppaction://hlinksldjump" tooltip="Énfasis"/>
              <a:extLst>
                <a:ext uri="{FF2B5EF4-FFF2-40B4-BE49-F238E27FC236}">
                  <a16:creationId xmlns:a16="http://schemas.microsoft.com/office/drawing/2014/main" id="{7653B162-2AB7-D5E6-117C-D0F45D9A367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60" name="Grupo 159">
            <a:extLst>
              <a:ext uri="{FF2B5EF4-FFF2-40B4-BE49-F238E27FC236}">
                <a16:creationId xmlns:a16="http://schemas.microsoft.com/office/drawing/2014/main" id="{BD835966-B8CB-8D9F-19F7-77E7DF9A56EC}"/>
              </a:ext>
            </a:extLst>
          </p:cNvPr>
          <p:cNvGrpSpPr/>
          <p:nvPr/>
        </p:nvGrpSpPr>
        <p:grpSpPr>
          <a:xfrm>
            <a:off x="10287000" y="8512801"/>
            <a:ext cx="720000" cy="720000"/>
            <a:chOff x="7758040" y="1346133"/>
            <a:chExt cx="820800" cy="820800"/>
          </a:xfrm>
        </p:grpSpPr>
        <p:sp>
          <p:nvSpPr>
            <p:cNvPr id="161" name="Elipse 160">
              <a:extLst>
                <a:ext uri="{FF2B5EF4-FFF2-40B4-BE49-F238E27FC236}">
                  <a16:creationId xmlns:a16="http://schemas.microsoft.com/office/drawing/2014/main" id="{D4B7866E-F5D3-1E38-FAE8-111DE8D164B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2" name="Google Shape;11363;p101">
              <a:extLst>
                <a:ext uri="{FF2B5EF4-FFF2-40B4-BE49-F238E27FC236}">
                  <a16:creationId xmlns:a16="http://schemas.microsoft.com/office/drawing/2014/main" id="{95D690BF-ACCB-6109-9622-B87B9DAB2C9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63" name="Google Shape;11364;p101">
                <a:extLst>
                  <a:ext uri="{FF2B5EF4-FFF2-40B4-BE49-F238E27FC236}">
                    <a16:creationId xmlns:a16="http://schemas.microsoft.com/office/drawing/2014/main" id="{1FCBA8A6-2513-A4A6-A195-53772847061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4" name="Google Shape;11365;p101">
                <a:extLst>
                  <a:ext uri="{FF2B5EF4-FFF2-40B4-BE49-F238E27FC236}">
                    <a16:creationId xmlns:a16="http://schemas.microsoft.com/office/drawing/2014/main" id="{72E5C110-7B1B-1204-9C47-B32A6FC164A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5" name="Google Shape;11366;p101">
                <a:extLst>
                  <a:ext uri="{FF2B5EF4-FFF2-40B4-BE49-F238E27FC236}">
                    <a16:creationId xmlns:a16="http://schemas.microsoft.com/office/drawing/2014/main" id="{4E22AEAB-F8B8-9C73-F5A9-AF41378758C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6" name="Google Shape;11367;p101">
                <a:hlinkClick r:id="rId18" action="ppaction://hlinksldjump" tooltip="Enfoques de trabajo"/>
                <a:extLst>
                  <a:ext uri="{FF2B5EF4-FFF2-40B4-BE49-F238E27FC236}">
                    <a16:creationId xmlns:a16="http://schemas.microsoft.com/office/drawing/2014/main" id="{9D6CDB21-AA47-12D3-561F-E2A086A3548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7" name="Google Shape;11368;p101">
                <a:extLst>
                  <a:ext uri="{FF2B5EF4-FFF2-40B4-BE49-F238E27FC236}">
                    <a16:creationId xmlns:a16="http://schemas.microsoft.com/office/drawing/2014/main" id="{DD078183-D0DE-D9FC-ECA4-2CD1E6D585E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8" name="Google Shape;11369;p101">
                <a:extLst>
                  <a:ext uri="{FF2B5EF4-FFF2-40B4-BE49-F238E27FC236}">
                    <a16:creationId xmlns:a16="http://schemas.microsoft.com/office/drawing/2014/main" id="{E0AC0807-1FBB-9C08-C20F-7211EAF5B5F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69" name="Grupo 168">
            <a:extLst>
              <a:ext uri="{FF2B5EF4-FFF2-40B4-BE49-F238E27FC236}">
                <a16:creationId xmlns:a16="http://schemas.microsoft.com/office/drawing/2014/main" id="{A3108AD1-DED0-E00A-F845-9E5CD5B08357}"/>
              </a:ext>
            </a:extLst>
          </p:cNvPr>
          <p:cNvGrpSpPr/>
          <p:nvPr/>
        </p:nvGrpSpPr>
        <p:grpSpPr>
          <a:xfrm>
            <a:off x="8462087" y="8512801"/>
            <a:ext cx="720000" cy="720000"/>
            <a:chOff x="-1026884" y="3852288"/>
            <a:chExt cx="861840" cy="861840"/>
          </a:xfrm>
        </p:grpSpPr>
        <p:sp>
          <p:nvSpPr>
            <p:cNvPr id="170" name="Elipse 169">
              <a:extLst>
                <a:ext uri="{FF2B5EF4-FFF2-40B4-BE49-F238E27FC236}">
                  <a16:creationId xmlns:a16="http://schemas.microsoft.com/office/drawing/2014/main" id="{94920A49-8DCA-6260-FAEB-1BFC99C8B22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71" name="Google Shape;11648;p101">
              <a:hlinkClick r:id="rId19" action="ppaction://hlinksldjump" tooltip="Categorías"/>
              <a:extLst>
                <a:ext uri="{FF2B5EF4-FFF2-40B4-BE49-F238E27FC236}">
                  <a16:creationId xmlns:a16="http://schemas.microsoft.com/office/drawing/2014/main" id="{A81D5DAF-6353-37AC-1A60-3AE62F0CCBC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816984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08D2D288-C356-6420-719B-92F92C140456}"/>
              </a:ext>
            </a:extLst>
          </p:cNvPr>
          <p:cNvGraphicFramePr>
            <a:graphicFrameLocks noGrp="1"/>
          </p:cNvGraphicFramePr>
          <p:nvPr>
            <p:extLst>
              <p:ext uri="{D42A27DB-BD31-4B8C-83A1-F6EECF244321}">
                <p14:modId xmlns:p14="http://schemas.microsoft.com/office/powerpoint/2010/main" val="1796706673"/>
              </p:ext>
            </p:extLst>
          </p:nvPr>
        </p:nvGraphicFramePr>
        <p:xfrm>
          <a:off x="1701489" y="995445"/>
          <a:ext cx="13474800" cy="664530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81662">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690303">
                <a:tc>
                  <a:txBody>
                    <a:bodyPr/>
                    <a:lstStyle/>
                    <a:p>
                      <a:pPr marL="0" lvl="0" indent="0" algn="just">
                        <a:lnSpc>
                          <a:spcPct val="100000"/>
                        </a:lnSpc>
                        <a:buNone/>
                      </a:pPr>
                      <a:r>
                        <a:rPr lang="es-CO" sz="1500" b="1" i="0" u="none" strike="noStrike" baseline="0" noProof="0" dirty="0">
                          <a:solidFill>
                            <a:srgbClr val="000000"/>
                          </a:solidFill>
                          <a:latin typeface="Poppins"/>
                        </a:rPr>
                        <a:t>Momento 1: </a:t>
                      </a:r>
                      <a:r>
                        <a:rPr lang="es-CO" sz="1500" b="0" i="0" u="none" strike="noStrike" baseline="0" noProof="0" dirty="0">
                          <a:solidFill>
                            <a:srgbClr val="000000"/>
                          </a:solidFill>
                          <a:latin typeface="Poppins"/>
                        </a:rPr>
                        <a:t>Se define un espacio adecuado para la realización del taller y la cantidad de personas que se desea convocar.  Si bien este taller se puede realizar con diferentes edades, se invita a que el grupo sea homogéneo. </a:t>
                      </a:r>
                    </a:p>
                    <a:p>
                      <a:pPr marL="0" lvl="0" indent="0" algn="just">
                        <a:lnSpc>
                          <a:spcPct val="100000"/>
                        </a:lnSpc>
                        <a:buNone/>
                      </a:pPr>
                      <a:r>
                        <a:rPr lang="es-CO" sz="1500" b="1" i="0" u="none" strike="noStrike" baseline="0" noProof="0" dirty="0">
                          <a:solidFill>
                            <a:srgbClr val="000000"/>
                          </a:solidFill>
                          <a:latin typeface="Poppins"/>
                        </a:rPr>
                        <a:t>Momento 2:</a:t>
                      </a:r>
                      <a:r>
                        <a:rPr lang="es-CO" sz="1500" b="0" i="0" u="none" strike="noStrike" baseline="0" noProof="0" dirty="0">
                          <a:solidFill>
                            <a:srgbClr val="000000"/>
                          </a:solidFill>
                          <a:latin typeface="Poppins"/>
                        </a:rPr>
                        <a:t> Se realiza una breve introducción en la que se presenta el alcance del proyecto de infraestructura desarrollado en la zona y el objetivo del taller de escenarios prospectivos. Se recomienda leer el artículo incluido dentro de los anexos de la herramienta, titulado ”Metodología de los Escenarios para estudios prospectivos” (Cely, 1999) y no usar más de 20 minutos en ambas presentaciones, ya que a medida que se desarrolle el taller se podrá profundizar en el proyecto de obra. </a:t>
                      </a:r>
                    </a:p>
                    <a:p>
                      <a:pPr marL="0" lvl="0" indent="0" algn="just">
                        <a:lnSpc>
                          <a:spcPct val="100000"/>
                        </a:lnSpc>
                        <a:buNone/>
                      </a:pPr>
                      <a:r>
                        <a:rPr lang="es-CO" sz="1500" b="1" i="0" u="none" strike="noStrike" baseline="0" noProof="0" dirty="0">
                          <a:solidFill>
                            <a:srgbClr val="000000"/>
                          </a:solidFill>
                          <a:latin typeface="Poppins"/>
                        </a:rPr>
                        <a:t>Momento 3:</a:t>
                      </a:r>
                      <a:r>
                        <a:rPr lang="es-CO" sz="1500" b="0" i="0" u="none" strike="noStrike" baseline="0" noProof="0" dirty="0">
                          <a:solidFill>
                            <a:srgbClr val="000000"/>
                          </a:solidFill>
                          <a:latin typeface="Poppins"/>
                        </a:rPr>
                        <a:t> Se divide el grupo principal en subgrupos de 5 a 8 personas. Se usa un instrumento llamado grupos focales que consiste en generar unas preguntas movilizadoras y permitir que las personas participantes hablen desde un lugar cotidiano y ameno sobre lo que identifican. Se puede ampliar la información sobre </a:t>
                      </a:r>
                      <a:r>
                        <a:rPr lang="es-CO" sz="1500" b="0" i="0" u="none" strike="noStrike" baseline="0" noProof="0" dirty="0">
                          <a:solidFill>
                            <a:schemeClr val="tx1"/>
                          </a:solidFill>
                          <a:latin typeface="Poppins"/>
                        </a:rPr>
                        <a:t>realización de </a:t>
                      </a:r>
                      <a:r>
                        <a:rPr lang="es-CO" sz="1500" b="0" i="0" u="none" strike="noStrike" baseline="0" noProof="0" dirty="0">
                          <a:solidFill>
                            <a:srgbClr val="000000"/>
                          </a:solidFill>
                          <a:latin typeface="Poppins"/>
                        </a:rPr>
                        <a:t>grupos focales accediendo al anexo de la herramienta. </a:t>
                      </a:r>
                    </a:p>
                    <a:p>
                      <a:pPr marL="0" lvl="0" indent="0" algn="just">
                        <a:lnSpc>
                          <a:spcPct val="100000"/>
                        </a:lnSpc>
                        <a:buNone/>
                      </a:pPr>
                      <a:r>
                        <a:rPr lang="es-CO" sz="1500" b="1" i="0" u="none" strike="noStrike" baseline="0" noProof="0" dirty="0">
                          <a:solidFill>
                            <a:srgbClr val="000000"/>
                          </a:solidFill>
                          <a:latin typeface="Poppins"/>
                        </a:rPr>
                        <a:t>Momento 4:</a:t>
                      </a:r>
                      <a:r>
                        <a:rPr lang="es-CO" sz="1500" b="0" i="0" u="none" strike="noStrike" baseline="0" noProof="0" dirty="0">
                          <a:solidFill>
                            <a:srgbClr val="000000"/>
                          </a:solidFill>
                          <a:latin typeface="Poppins"/>
                        </a:rPr>
                        <a:t> Se realiza la pregunta orientada al Escenario actual del territorio, eligiendo un tema problemático en el área como: acceso y valor de la tierra, amenazas y riesgos, accesibilidad y conectividad de la población, conectividad ecológica, etc., para que cada subgrupo la responda y la plasme en los pliegos de papel, se dan 20 minutos para resolverla: ¿Cómo estamos en este momento frente al problema seleccionado?. Adicionalmente, se evaluará ¿cómo influye el proyecto de infraestructura en la problemática identificada? ¿Qué conflictos ambientales en los medios biótico, abiótico y socioeconómico se identifican en el territorio?</a:t>
                      </a:r>
                    </a:p>
                    <a:p>
                      <a:pPr marL="0" lvl="0" indent="0" algn="just">
                        <a:lnSpc>
                          <a:spcPct val="100000"/>
                        </a:lnSpc>
                        <a:buNone/>
                      </a:pPr>
                      <a:r>
                        <a:rPr lang="es-CO" sz="1500" b="1" i="0" u="none" strike="noStrike" baseline="0" noProof="0" dirty="0">
                          <a:solidFill>
                            <a:srgbClr val="000000"/>
                          </a:solidFill>
                          <a:latin typeface="Poppins"/>
                        </a:rPr>
                        <a:t>Momento 5:</a:t>
                      </a:r>
                      <a:r>
                        <a:rPr lang="es-CO" sz="1500" b="0" i="0" u="none" strike="noStrike" baseline="0" noProof="0" dirty="0">
                          <a:solidFill>
                            <a:srgbClr val="000000"/>
                          </a:solidFill>
                          <a:latin typeface="Poppins"/>
                        </a:rPr>
                        <a:t> Se realiza la pregunta orientada al Escenario tendencial para el que se dan 20 minutos: ¿Qué conflictos ambientales podrían potenciarse con la ejecución del proyecto?</a:t>
                      </a:r>
                    </a:p>
                    <a:p>
                      <a:pPr marL="0" lvl="0" indent="0" algn="just">
                        <a:lnSpc>
                          <a:spcPct val="100000"/>
                        </a:lnSpc>
                        <a:buNone/>
                      </a:pPr>
                      <a:r>
                        <a:rPr lang="es-CO" sz="1500" b="1" i="0" u="none" strike="noStrike" baseline="0" noProof="0" dirty="0">
                          <a:solidFill>
                            <a:srgbClr val="000000"/>
                          </a:solidFill>
                          <a:latin typeface="Poppins"/>
                        </a:rPr>
                        <a:t>Momento 6: </a:t>
                      </a:r>
                      <a:r>
                        <a:rPr lang="es-CO" sz="1500" b="0" i="0" u="none" strike="noStrike" baseline="0" noProof="0" dirty="0">
                          <a:solidFill>
                            <a:srgbClr val="000000"/>
                          </a:solidFill>
                          <a:latin typeface="Poppins"/>
                        </a:rPr>
                        <a:t>Se realiza la pregunta enfocada al Escenario deseado para el que se dan 20 minutos: ¿Cómo se imaginan el futuro del territorio con la ejecución del proyecto? </a:t>
                      </a:r>
                    </a:p>
                    <a:p>
                      <a:pPr marL="0" lvl="0" indent="0" algn="just">
                        <a:lnSpc>
                          <a:spcPct val="100000"/>
                        </a:lnSpc>
                        <a:buNone/>
                      </a:pPr>
                      <a:r>
                        <a:rPr lang="es-CO" sz="1500" b="1" i="0" u="none" strike="noStrike" baseline="0" noProof="0" dirty="0">
                          <a:solidFill>
                            <a:srgbClr val="000000"/>
                          </a:solidFill>
                          <a:latin typeface="Poppins"/>
                        </a:rPr>
                        <a:t>Momento 7:</a:t>
                      </a:r>
                      <a:r>
                        <a:rPr lang="es-CO" sz="1500" b="0" i="0" u="none" strike="noStrike" baseline="0" noProof="0" dirty="0">
                          <a:solidFill>
                            <a:srgbClr val="000000"/>
                          </a:solidFill>
                          <a:latin typeface="Poppins"/>
                        </a:rPr>
                        <a:t> Una vez se contestan las preguntas, se pide a las personas invitadas que socialicen por medio de una breve exposición (no más de 5 minutos) las respuestas obtenidas para cada una de las preguntas. Se sugiere también que, según la experticia del tallerista, se invite a las personas participantes a presentar sus respuestas de formas creativas, ya sea haciendo uso de dibujos, frases, cuentos, narrativas, entre otras; las cuáles deberán ser registradas con videograbadora para un posterior análisis.</a:t>
                      </a:r>
                    </a:p>
                    <a:p>
                      <a:pPr marL="0" lvl="0" indent="0" algn="just">
                        <a:lnSpc>
                          <a:spcPct val="100000"/>
                        </a:lnSpc>
                        <a:buNone/>
                      </a:pPr>
                      <a:r>
                        <a:rPr lang="es-CO" sz="1500" b="1" i="0" u="none" strike="noStrike" baseline="0" noProof="0" dirty="0">
                          <a:solidFill>
                            <a:srgbClr val="000000"/>
                          </a:solidFill>
                          <a:latin typeface="Poppins"/>
                        </a:rPr>
                        <a:t>Momento 8:</a:t>
                      </a:r>
                      <a:r>
                        <a:rPr lang="es-CO" sz="1500" b="0" i="0" u="none" strike="noStrike" baseline="0" noProof="0" dirty="0">
                          <a:solidFill>
                            <a:srgbClr val="000000"/>
                          </a:solidFill>
                          <a:latin typeface="Poppins"/>
                        </a:rPr>
                        <a:t> A partir de la socialización de las respuestas se amplía la información del proyecto de infraestructura de transporte que se va a realizar, teniendo en cuenta cómo el proyecto contribuirá a subsanar las inquietudes que los participantes encuentran a partir de los escenarios prospectivos.  </a:t>
                      </a:r>
                    </a:p>
                    <a:p>
                      <a:pPr marL="0" lvl="0" indent="0" algn="just">
                        <a:lnSpc>
                          <a:spcPct val="100000"/>
                        </a:lnSpc>
                        <a:buNone/>
                      </a:pPr>
                      <a:r>
                        <a:rPr lang="es-CO" sz="1500" b="1" i="0" u="none" strike="noStrike" baseline="0" noProof="0" dirty="0">
                          <a:solidFill>
                            <a:srgbClr val="000000"/>
                          </a:solidFill>
                          <a:latin typeface="Poppins"/>
                        </a:rPr>
                        <a:t>Momento 9: </a:t>
                      </a:r>
                      <a:r>
                        <a:rPr lang="es-CO" sz="1500" b="0" i="0" u="none" strike="noStrike" baseline="0" noProof="0" dirty="0">
                          <a:solidFill>
                            <a:srgbClr val="000000"/>
                          </a:solidFill>
                          <a:latin typeface="Poppins"/>
                        </a:rPr>
                        <a:t>Como parte del seguimiento del taller se analiza la información recabada, esto con miras a que las estrategias a desarrollar de forma posterior den cuenta de las inquietudes descritas por los participantes. </a:t>
                      </a: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129C3AEF-EA44-E17A-202B-D831703F6471}"/>
              </a:ext>
            </a:extLst>
          </p:cNvPr>
          <p:cNvSpPr txBox="1"/>
          <p:nvPr/>
        </p:nvSpPr>
        <p:spPr>
          <a:xfrm>
            <a:off x="15849600" y="9141919"/>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E0B3A873-628D-97DB-B935-0A23BFD6506A}"/>
              </a:ext>
            </a:extLst>
          </p:cNvPr>
          <p:cNvSpPr/>
          <p:nvPr/>
        </p:nvSpPr>
        <p:spPr>
          <a:xfrm>
            <a:off x="16365472" y="880805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09367429-5229-4BD6-A27D-CCD34240B74F}"/>
              </a:ext>
            </a:extLst>
          </p:cNvPr>
          <p:cNvSpPr txBox="1"/>
          <p:nvPr/>
        </p:nvSpPr>
        <p:spPr>
          <a:xfrm>
            <a:off x="14988712" y="914192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B5B003F2-45E6-9263-773F-B0B4AB00AA32}"/>
              </a:ext>
            </a:extLst>
          </p:cNvPr>
          <p:cNvSpPr/>
          <p:nvPr/>
        </p:nvSpPr>
        <p:spPr>
          <a:xfrm flipH="1">
            <a:off x="15441200" y="880805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F1C0B3C5-BC21-6D01-B13E-72BDF5718970}"/>
              </a:ext>
            </a:extLst>
          </p:cNvPr>
          <p:cNvSpPr/>
          <p:nvPr/>
        </p:nvSpPr>
        <p:spPr>
          <a:xfrm>
            <a:off x="1600010" y="285563"/>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4: </a:t>
            </a:r>
            <a:r>
              <a:rPr lang="es-MX" sz="2000" b="1" dirty="0">
                <a:ln w="0"/>
                <a:latin typeface="Poppins" panose="00000500000000000000" pitchFamily="2" charset="0"/>
                <a:cs typeface="Poppins" panose="00000500000000000000" pitchFamily="2" charset="0"/>
              </a:rPr>
              <a:t>TALLER DE ESCENARIOS PROSPECTIVOS</a:t>
            </a:r>
            <a:endParaRPr lang="es-ES" sz="2000" b="1" dirty="0">
              <a:ln w="0"/>
              <a:latin typeface="Poppins" panose="00000500000000000000" pitchFamily="2" charset="0"/>
              <a:cs typeface="Poppins" panose="00000500000000000000" pitchFamily="2" charset="0"/>
            </a:endParaRPr>
          </a:p>
        </p:txBody>
      </p:sp>
      <p:grpSp>
        <p:nvGrpSpPr>
          <p:cNvPr id="92" name="Grupo 91">
            <a:extLst>
              <a:ext uri="{FF2B5EF4-FFF2-40B4-BE49-F238E27FC236}">
                <a16:creationId xmlns:a16="http://schemas.microsoft.com/office/drawing/2014/main" id="{2943DC43-E156-360F-DC0C-6B17A7F93729}"/>
              </a:ext>
            </a:extLst>
          </p:cNvPr>
          <p:cNvGrpSpPr/>
          <p:nvPr/>
        </p:nvGrpSpPr>
        <p:grpSpPr>
          <a:xfrm>
            <a:off x="6682671" y="8535057"/>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766CE1A3-E118-D465-1841-3EC4763EB70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5A916BD3-4473-B718-F4EC-CF3AD317CED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785C9D03-E8C0-AF1E-14A2-03F52079FFC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D18EEEFB-83B3-CBCC-DFAB-ECB06FF3826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9664DCA1-30C9-572B-7A00-9C46B805FA6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382E5C47-4E9D-F89A-9800-85FC1E5CD41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6AF60F56-9B4D-24CF-DB75-D93A32327AA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2F15494F-9300-4DCD-D7B5-AD6C40072B9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63AA5FC6-BB92-BE68-FB64-A0F4B557CBE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60BC3DF5-D567-68A0-652B-F45A7F1F114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54A6F152-A504-6FB1-2A5B-6B108EFF9BA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3982350D-9CDB-BFFD-1BB6-467119F41FE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64C4098F-9F4F-46B9-39DF-49391CFA8C43}"/>
              </a:ext>
            </a:extLst>
          </p:cNvPr>
          <p:cNvGrpSpPr/>
          <p:nvPr/>
        </p:nvGrpSpPr>
        <p:grpSpPr>
          <a:xfrm>
            <a:off x="5635930" y="8545156"/>
            <a:ext cx="720000" cy="720000"/>
            <a:chOff x="738225" y="2745837"/>
            <a:chExt cx="861840" cy="861840"/>
          </a:xfrm>
        </p:grpSpPr>
        <p:sp>
          <p:nvSpPr>
            <p:cNvPr id="106" name="Elipse 105">
              <a:extLst>
                <a:ext uri="{FF2B5EF4-FFF2-40B4-BE49-F238E27FC236}">
                  <a16:creationId xmlns:a16="http://schemas.microsoft.com/office/drawing/2014/main" id="{F63ABBFA-D122-8EB4-5F46-42463F9C283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0F41D269-5A86-5D71-C228-92D7DD17E4B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AA2DD381-EA11-EF97-F224-0CC0BA13C0C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69BD2D6D-68F0-E504-10C9-441AF537B4E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2A536D3B-5CF1-E4C9-3FD2-4FB0D6005B81}"/>
              </a:ext>
            </a:extLst>
          </p:cNvPr>
          <p:cNvGrpSpPr/>
          <p:nvPr/>
        </p:nvGrpSpPr>
        <p:grpSpPr>
          <a:xfrm>
            <a:off x="7601580" y="8575337"/>
            <a:ext cx="720000" cy="720000"/>
            <a:chOff x="6056787" y="1346133"/>
            <a:chExt cx="820800" cy="820800"/>
          </a:xfrm>
        </p:grpSpPr>
        <p:sp>
          <p:nvSpPr>
            <p:cNvPr id="111" name="Elipse 110">
              <a:hlinkClick r:id="rId7" action="ppaction://hlinksldjump" tooltip="Ciclo de vida y nivel de complejidad"/>
              <a:extLst>
                <a:ext uri="{FF2B5EF4-FFF2-40B4-BE49-F238E27FC236}">
                  <a16:creationId xmlns:a16="http://schemas.microsoft.com/office/drawing/2014/main" id="{494C9761-5AD0-7436-BAE7-CE7F1DF5A58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9696;p98">
              <a:extLst>
                <a:ext uri="{FF2B5EF4-FFF2-40B4-BE49-F238E27FC236}">
                  <a16:creationId xmlns:a16="http://schemas.microsoft.com/office/drawing/2014/main" id="{766302CF-9E68-2542-908F-106876DD937D}"/>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113" name="Google Shape;9697;p98">
                <a:extLst>
                  <a:ext uri="{FF2B5EF4-FFF2-40B4-BE49-F238E27FC236}">
                    <a16:creationId xmlns:a16="http://schemas.microsoft.com/office/drawing/2014/main" id="{A14FE525-7194-0705-4F4D-625AE4A4B371}"/>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9698;p98">
                <a:extLst>
                  <a:ext uri="{FF2B5EF4-FFF2-40B4-BE49-F238E27FC236}">
                    <a16:creationId xmlns:a16="http://schemas.microsoft.com/office/drawing/2014/main" id="{5C2E0B35-B77F-04D9-29C2-963BFB46246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9699;p98">
                <a:extLst>
                  <a:ext uri="{FF2B5EF4-FFF2-40B4-BE49-F238E27FC236}">
                    <a16:creationId xmlns:a16="http://schemas.microsoft.com/office/drawing/2014/main" id="{07496CE7-B7A7-A6DA-E23C-7AAD4F0EC65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9700;p98">
                <a:extLst>
                  <a:ext uri="{FF2B5EF4-FFF2-40B4-BE49-F238E27FC236}">
                    <a16:creationId xmlns:a16="http://schemas.microsoft.com/office/drawing/2014/main" id="{1CB51B66-C711-4496-243A-E8ADF27C4F6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9701;p98">
                <a:extLst>
                  <a:ext uri="{FF2B5EF4-FFF2-40B4-BE49-F238E27FC236}">
                    <a16:creationId xmlns:a16="http://schemas.microsoft.com/office/drawing/2014/main" id="{B68AACC9-288A-76EC-40F8-E36DFD9050B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9702;p98">
                <a:hlinkClick r:id="rId7" action="ppaction://hlinksldjump"/>
                <a:extLst>
                  <a:ext uri="{FF2B5EF4-FFF2-40B4-BE49-F238E27FC236}">
                    <a16:creationId xmlns:a16="http://schemas.microsoft.com/office/drawing/2014/main" id="{3F752BE8-7F43-F298-255F-AB824D1972EF}"/>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9" name="Grupo 118">
            <a:extLst>
              <a:ext uri="{FF2B5EF4-FFF2-40B4-BE49-F238E27FC236}">
                <a16:creationId xmlns:a16="http://schemas.microsoft.com/office/drawing/2014/main" id="{89293797-A340-0588-1F05-64519B533CA7}"/>
              </a:ext>
            </a:extLst>
          </p:cNvPr>
          <p:cNvGrpSpPr/>
          <p:nvPr/>
        </p:nvGrpSpPr>
        <p:grpSpPr>
          <a:xfrm>
            <a:off x="9379518" y="8537020"/>
            <a:ext cx="720000" cy="720000"/>
            <a:chOff x="6950009" y="1346133"/>
            <a:chExt cx="820800" cy="820800"/>
          </a:xfrm>
        </p:grpSpPr>
        <p:sp>
          <p:nvSpPr>
            <p:cNvPr id="120" name="Elipse 119">
              <a:extLst>
                <a:ext uri="{FF2B5EF4-FFF2-40B4-BE49-F238E27FC236}">
                  <a16:creationId xmlns:a16="http://schemas.microsoft.com/office/drawing/2014/main" id="{AC54ACC4-137F-5CF3-11FB-D741FAB9E4F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1" name="Google Shape;11123;p100">
              <a:hlinkClick r:id="rId8" action="ppaction://hlinksldjump" tooltip="Énfasis"/>
              <a:extLst>
                <a:ext uri="{FF2B5EF4-FFF2-40B4-BE49-F238E27FC236}">
                  <a16:creationId xmlns:a16="http://schemas.microsoft.com/office/drawing/2014/main" id="{5C0D3ADE-E0DD-1193-782D-595B3B68F13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22" name="Grupo 121">
            <a:extLst>
              <a:ext uri="{FF2B5EF4-FFF2-40B4-BE49-F238E27FC236}">
                <a16:creationId xmlns:a16="http://schemas.microsoft.com/office/drawing/2014/main" id="{A440E0EF-695E-5BF5-FF55-04B601F26C4B}"/>
              </a:ext>
            </a:extLst>
          </p:cNvPr>
          <p:cNvGrpSpPr/>
          <p:nvPr/>
        </p:nvGrpSpPr>
        <p:grpSpPr>
          <a:xfrm>
            <a:off x="10286748" y="8560277"/>
            <a:ext cx="720000" cy="720000"/>
            <a:chOff x="7758040" y="1346133"/>
            <a:chExt cx="820800" cy="820800"/>
          </a:xfrm>
        </p:grpSpPr>
        <p:sp>
          <p:nvSpPr>
            <p:cNvPr id="123" name="Elipse 122">
              <a:extLst>
                <a:ext uri="{FF2B5EF4-FFF2-40B4-BE49-F238E27FC236}">
                  <a16:creationId xmlns:a16="http://schemas.microsoft.com/office/drawing/2014/main" id="{A0627AE9-4526-3A7B-E553-6F36F9FC129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4" name="Google Shape;11363;p101">
              <a:extLst>
                <a:ext uri="{FF2B5EF4-FFF2-40B4-BE49-F238E27FC236}">
                  <a16:creationId xmlns:a16="http://schemas.microsoft.com/office/drawing/2014/main" id="{D8CE8E32-3F5A-6904-5C72-29113FCFA71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5" name="Google Shape;11364;p101">
                <a:extLst>
                  <a:ext uri="{FF2B5EF4-FFF2-40B4-BE49-F238E27FC236}">
                    <a16:creationId xmlns:a16="http://schemas.microsoft.com/office/drawing/2014/main" id="{06AC3939-2875-BDF9-6259-055F265D0A3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5;p101">
                <a:extLst>
                  <a:ext uri="{FF2B5EF4-FFF2-40B4-BE49-F238E27FC236}">
                    <a16:creationId xmlns:a16="http://schemas.microsoft.com/office/drawing/2014/main" id="{D3A5E460-5C94-4D23-5606-256087E7E37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1366;p101">
                <a:extLst>
                  <a:ext uri="{FF2B5EF4-FFF2-40B4-BE49-F238E27FC236}">
                    <a16:creationId xmlns:a16="http://schemas.microsoft.com/office/drawing/2014/main" id="{85AAC2ED-898A-98F4-0C3C-401601014F6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1367;p101">
                <a:hlinkClick r:id="rId9" action="ppaction://hlinksldjump" tooltip="Enfoques de trabajo"/>
                <a:extLst>
                  <a:ext uri="{FF2B5EF4-FFF2-40B4-BE49-F238E27FC236}">
                    <a16:creationId xmlns:a16="http://schemas.microsoft.com/office/drawing/2014/main" id="{973DFA6E-E826-9C83-4421-D1464B4DC7F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9" name="Google Shape;11368;p101">
                <a:extLst>
                  <a:ext uri="{FF2B5EF4-FFF2-40B4-BE49-F238E27FC236}">
                    <a16:creationId xmlns:a16="http://schemas.microsoft.com/office/drawing/2014/main" id="{C602B19B-C8E7-009E-811B-D463855714E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0" name="Google Shape;11369;p101">
                <a:extLst>
                  <a:ext uri="{FF2B5EF4-FFF2-40B4-BE49-F238E27FC236}">
                    <a16:creationId xmlns:a16="http://schemas.microsoft.com/office/drawing/2014/main" id="{6760E8EC-22EE-B62E-45FA-5EE992E94D2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1" name="Grupo 130">
            <a:extLst>
              <a:ext uri="{FF2B5EF4-FFF2-40B4-BE49-F238E27FC236}">
                <a16:creationId xmlns:a16="http://schemas.microsoft.com/office/drawing/2014/main" id="{47BDC90C-6004-E3C8-FA99-CC143AF6EAB1}"/>
              </a:ext>
            </a:extLst>
          </p:cNvPr>
          <p:cNvGrpSpPr/>
          <p:nvPr/>
        </p:nvGrpSpPr>
        <p:grpSpPr>
          <a:xfrm>
            <a:off x="8462086" y="8560277"/>
            <a:ext cx="720000" cy="720000"/>
            <a:chOff x="-1026884" y="3852288"/>
            <a:chExt cx="861840" cy="861840"/>
          </a:xfrm>
        </p:grpSpPr>
        <p:sp>
          <p:nvSpPr>
            <p:cNvPr id="132" name="Elipse 131">
              <a:extLst>
                <a:ext uri="{FF2B5EF4-FFF2-40B4-BE49-F238E27FC236}">
                  <a16:creationId xmlns:a16="http://schemas.microsoft.com/office/drawing/2014/main" id="{2F335B88-1CFC-7E45-B245-05DCE7FC567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3" name="Google Shape;11648;p101">
              <a:hlinkClick r:id="rId10" action="ppaction://hlinksldjump" tooltip="Categorías"/>
              <a:extLst>
                <a:ext uri="{FF2B5EF4-FFF2-40B4-BE49-F238E27FC236}">
                  <a16:creationId xmlns:a16="http://schemas.microsoft.com/office/drawing/2014/main" id="{AB437E08-23C9-35CF-EE18-DB2DBE2F7FE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34" name="Grupo 133">
            <a:extLst>
              <a:ext uri="{FF2B5EF4-FFF2-40B4-BE49-F238E27FC236}">
                <a16:creationId xmlns:a16="http://schemas.microsoft.com/office/drawing/2014/main" id="{521610C7-8739-C611-CBAE-05E466679AE0}"/>
              </a:ext>
            </a:extLst>
          </p:cNvPr>
          <p:cNvGrpSpPr/>
          <p:nvPr/>
        </p:nvGrpSpPr>
        <p:grpSpPr>
          <a:xfrm>
            <a:off x="6683394" y="8490698"/>
            <a:ext cx="720000" cy="720000"/>
            <a:chOff x="3177144" y="1346133"/>
            <a:chExt cx="820800" cy="820800"/>
          </a:xfrm>
        </p:grpSpPr>
        <p:sp>
          <p:nvSpPr>
            <p:cNvPr id="135" name="Elipse 134">
              <a:hlinkClick r:id="rId5" action="ppaction://hlinksldjump" tooltip="Recomendaciones"/>
              <a:extLst>
                <a:ext uri="{FF2B5EF4-FFF2-40B4-BE49-F238E27FC236}">
                  <a16:creationId xmlns:a16="http://schemas.microsoft.com/office/drawing/2014/main" id="{26862B45-4F79-6513-3693-3537C18AC74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36" name="Google Shape;13057;p104">
              <a:extLst>
                <a:ext uri="{FF2B5EF4-FFF2-40B4-BE49-F238E27FC236}">
                  <a16:creationId xmlns:a16="http://schemas.microsoft.com/office/drawing/2014/main" id="{85EB98B7-6F83-B4F5-4881-41EF4FD09CB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37" name="Google Shape;13058;p104">
                <a:extLst>
                  <a:ext uri="{FF2B5EF4-FFF2-40B4-BE49-F238E27FC236}">
                    <a16:creationId xmlns:a16="http://schemas.microsoft.com/office/drawing/2014/main" id="{248EB756-184C-D7D2-7880-764EC065163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8" name="Google Shape;13059;p104">
                <a:extLst>
                  <a:ext uri="{FF2B5EF4-FFF2-40B4-BE49-F238E27FC236}">
                    <a16:creationId xmlns:a16="http://schemas.microsoft.com/office/drawing/2014/main" id="{1588CEFC-0908-018D-86BB-183168FAD27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9" name="Google Shape;13060;p104">
                <a:extLst>
                  <a:ext uri="{FF2B5EF4-FFF2-40B4-BE49-F238E27FC236}">
                    <a16:creationId xmlns:a16="http://schemas.microsoft.com/office/drawing/2014/main" id="{328F51B3-F0ED-236C-5B20-1A8EAFB53BA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0" name="Google Shape;13061;p104">
                <a:extLst>
                  <a:ext uri="{FF2B5EF4-FFF2-40B4-BE49-F238E27FC236}">
                    <a16:creationId xmlns:a16="http://schemas.microsoft.com/office/drawing/2014/main" id="{9A1A399A-4BB8-67A8-7935-D60E0758889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1" name="Google Shape;13062;p104">
                <a:extLst>
                  <a:ext uri="{FF2B5EF4-FFF2-40B4-BE49-F238E27FC236}">
                    <a16:creationId xmlns:a16="http://schemas.microsoft.com/office/drawing/2014/main" id="{F5CEA22D-9F88-A8EF-0B39-E2EBF90F691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2" name="Google Shape;13063;p104">
                <a:extLst>
                  <a:ext uri="{FF2B5EF4-FFF2-40B4-BE49-F238E27FC236}">
                    <a16:creationId xmlns:a16="http://schemas.microsoft.com/office/drawing/2014/main" id="{C4940DBD-FA0C-0338-D1F1-8A1883CFE71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3" name="Google Shape;13064;p104">
                <a:extLst>
                  <a:ext uri="{FF2B5EF4-FFF2-40B4-BE49-F238E27FC236}">
                    <a16:creationId xmlns:a16="http://schemas.microsoft.com/office/drawing/2014/main" id="{12A8A48B-7010-E49D-FE2B-85D23CB029A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4" name="Google Shape;13065;p104">
                <a:extLst>
                  <a:ext uri="{FF2B5EF4-FFF2-40B4-BE49-F238E27FC236}">
                    <a16:creationId xmlns:a16="http://schemas.microsoft.com/office/drawing/2014/main" id="{19F7A56C-6994-96F7-4425-021334AFA7A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5" name="Google Shape;13066;p104">
                <a:extLst>
                  <a:ext uri="{FF2B5EF4-FFF2-40B4-BE49-F238E27FC236}">
                    <a16:creationId xmlns:a16="http://schemas.microsoft.com/office/drawing/2014/main" id="{4D838FB8-0C1F-ACCB-73D2-BCD270372596}"/>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6" name="Google Shape;13067;p104">
                <a:extLst>
                  <a:ext uri="{FF2B5EF4-FFF2-40B4-BE49-F238E27FC236}">
                    <a16:creationId xmlns:a16="http://schemas.microsoft.com/office/drawing/2014/main" id="{40481236-B9E7-CED4-1CEB-127EDF1FE89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47" name="Group 17">
            <a:extLst>
              <a:ext uri="{FF2B5EF4-FFF2-40B4-BE49-F238E27FC236}">
                <a16:creationId xmlns:a16="http://schemas.microsoft.com/office/drawing/2014/main" id="{930A6BC5-949B-688F-58BB-F98C5FE608AB}"/>
              </a:ext>
            </a:extLst>
          </p:cNvPr>
          <p:cNvGrpSpPr/>
          <p:nvPr/>
        </p:nvGrpSpPr>
        <p:grpSpPr>
          <a:xfrm>
            <a:off x="5694079" y="8486054"/>
            <a:ext cx="720000" cy="720000"/>
            <a:chOff x="738225" y="2745837"/>
            <a:chExt cx="861840" cy="861840"/>
          </a:xfrm>
        </p:grpSpPr>
        <p:sp>
          <p:nvSpPr>
            <p:cNvPr id="148" name="Elipse 147">
              <a:extLst>
                <a:ext uri="{FF2B5EF4-FFF2-40B4-BE49-F238E27FC236}">
                  <a16:creationId xmlns:a16="http://schemas.microsoft.com/office/drawing/2014/main" id="{CF729D05-87CF-C954-33B1-6D8450996C3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9" name="Google Shape;10593;p100">
              <a:extLst>
                <a:ext uri="{FF2B5EF4-FFF2-40B4-BE49-F238E27FC236}">
                  <a16:creationId xmlns:a16="http://schemas.microsoft.com/office/drawing/2014/main" id="{3AF7ADBB-3662-3EE8-B28F-C6020617790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50" name="Google Shape;10594;p100">
                <a:hlinkClick r:id="rId6" action="ppaction://hlinksldjump" tooltip="Bienvenida"/>
                <a:extLst>
                  <a:ext uri="{FF2B5EF4-FFF2-40B4-BE49-F238E27FC236}">
                    <a16:creationId xmlns:a16="http://schemas.microsoft.com/office/drawing/2014/main" id="{A540AEA4-A1E7-A3B1-994B-7818F06FD15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1" name="Google Shape;10595;p100">
                <a:extLst>
                  <a:ext uri="{FF2B5EF4-FFF2-40B4-BE49-F238E27FC236}">
                    <a16:creationId xmlns:a16="http://schemas.microsoft.com/office/drawing/2014/main" id="{5F6182C2-F021-F8D8-9EA6-A0094B21F28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2" name="Grupo 151">
            <a:extLst>
              <a:ext uri="{FF2B5EF4-FFF2-40B4-BE49-F238E27FC236}">
                <a16:creationId xmlns:a16="http://schemas.microsoft.com/office/drawing/2014/main" id="{EE6988C8-50C8-FC9A-6F6E-6412E96EB1FC}"/>
              </a:ext>
            </a:extLst>
          </p:cNvPr>
          <p:cNvGrpSpPr/>
          <p:nvPr/>
        </p:nvGrpSpPr>
        <p:grpSpPr>
          <a:xfrm>
            <a:off x="9379519" y="8490698"/>
            <a:ext cx="720000" cy="720000"/>
            <a:chOff x="6950009" y="1346133"/>
            <a:chExt cx="820800" cy="820800"/>
          </a:xfrm>
        </p:grpSpPr>
        <p:sp>
          <p:nvSpPr>
            <p:cNvPr id="153" name="Elipse 152">
              <a:extLst>
                <a:ext uri="{FF2B5EF4-FFF2-40B4-BE49-F238E27FC236}">
                  <a16:creationId xmlns:a16="http://schemas.microsoft.com/office/drawing/2014/main" id="{DBF9EE18-9850-A204-AA7F-672E0CAE20F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54" name="Google Shape;11123;p100">
              <a:hlinkClick r:id="rId8" action="ppaction://hlinksldjump" tooltip="Énfasis"/>
              <a:extLst>
                <a:ext uri="{FF2B5EF4-FFF2-40B4-BE49-F238E27FC236}">
                  <a16:creationId xmlns:a16="http://schemas.microsoft.com/office/drawing/2014/main" id="{E9CE8C58-101F-693B-2D7C-E841EE698E9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55" name="Grupo 154">
            <a:extLst>
              <a:ext uri="{FF2B5EF4-FFF2-40B4-BE49-F238E27FC236}">
                <a16:creationId xmlns:a16="http://schemas.microsoft.com/office/drawing/2014/main" id="{DED738F7-0CA6-7171-2947-1F7556A8180A}"/>
              </a:ext>
            </a:extLst>
          </p:cNvPr>
          <p:cNvGrpSpPr/>
          <p:nvPr/>
        </p:nvGrpSpPr>
        <p:grpSpPr>
          <a:xfrm>
            <a:off x="10287000" y="8512801"/>
            <a:ext cx="720000" cy="720000"/>
            <a:chOff x="7758040" y="1346133"/>
            <a:chExt cx="820800" cy="820800"/>
          </a:xfrm>
        </p:grpSpPr>
        <p:sp>
          <p:nvSpPr>
            <p:cNvPr id="156" name="Elipse 155">
              <a:extLst>
                <a:ext uri="{FF2B5EF4-FFF2-40B4-BE49-F238E27FC236}">
                  <a16:creationId xmlns:a16="http://schemas.microsoft.com/office/drawing/2014/main" id="{F6B40100-95DD-E172-12FD-D1A5EAAECAB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57" name="Google Shape;11363;p101">
              <a:extLst>
                <a:ext uri="{FF2B5EF4-FFF2-40B4-BE49-F238E27FC236}">
                  <a16:creationId xmlns:a16="http://schemas.microsoft.com/office/drawing/2014/main" id="{D266C4D0-54B7-1911-DCE7-22007F6E7D4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58" name="Google Shape;11364;p101">
                <a:extLst>
                  <a:ext uri="{FF2B5EF4-FFF2-40B4-BE49-F238E27FC236}">
                    <a16:creationId xmlns:a16="http://schemas.microsoft.com/office/drawing/2014/main" id="{48DAB60F-4F2C-A4FD-3D7D-86E4D09BC82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9" name="Google Shape;11365;p101">
                <a:extLst>
                  <a:ext uri="{FF2B5EF4-FFF2-40B4-BE49-F238E27FC236}">
                    <a16:creationId xmlns:a16="http://schemas.microsoft.com/office/drawing/2014/main" id="{54778DB8-3D8F-533F-B8F4-BC074B0F275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0" name="Google Shape;11366;p101">
                <a:extLst>
                  <a:ext uri="{FF2B5EF4-FFF2-40B4-BE49-F238E27FC236}">
                    <a16:creationId xmlns:a16="http://schemas.microsoft.com/office/drawing/2014/main" id="{8F8F1FB7-2C7E-D049-12E6-E13C6C4C535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1" name="Google Shape;11367;p101">
                <a:hlinkClick r:id="rId9" action="ppaction://hlinksldjump" tooltip="Enfoques de trabajo"/>
                <a:extLst>
                  <a:ext uri="{FF2B5EF4-FFF2-40B4-BE49-F238E27FC236}">
                    <a16:creationId xmlns:a16="http://schemas.microsoft.com/office/drawing/2014/main" id="{375E91A1-6311-D9EB-42DB-ADB8011D9AB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2" name="Google Shape;11368;p101">
                <a:extLst>
                  <a:ext uri="{FF2B5EF4-FFF2-40B4-BE49-F238E27FC236}">
                    <a16:creationId xmlns:a16="http://schemas.microsoft.com/office/drawing/2014/main" id="{50963A0D-5D51-CADB-299D-1B0B06A0FE3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3" name="Google Shape;11369;p101">
                <a:extLst>
                  <a:ext uri="{FF2B5EF4-FFF2-40B4-BE49-F238E27FC236}">
                    <a16:creationId xmlns:a16="http://schemas.microsoft.com/office/drawing/2014/main" id="{500AB630-9154-1A0B-EA32-7BAE5BF6D20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64" name="Grupo 163">
            <a:extLst>
              <a:ext uri="{FF2B5EF4-FFF2-40B4-BE49-F238E27FC236}">
                <a16:creationId xmlns:a16="http://schemas.microsoft.com/office/drawing/2014/main" id="{46833CA1-6488-57E9-5674-119ADA5CEFDA}"/>
              </a:ext>
            </a:extLst>
          </p:cNvPr>
          <p:cNvGrpSpPr/>
          <p:nvPr/>
        </p:nvGrpSpPr>
        <p:grpSpPr>
          <a:xfrm>
            <a:off x="8462087" y="8512801"/>
            <a:ext cx="720000" cy="720000"/>
            <a:chOff x="-1026884" y="3852288"/>
            <a:chExt cx="861840" cy="861840"/>
          </a:xfrm>
        </p:grpSpPr>
        <p:sp>
          <p:nvSpPr>
            <p:cNvPr id="165" name="Elipse 164">
              <a:extLst>
                <a:ext uri="{FF2B5EF4-FFF2-40B4-BE49-F238E27FC236}">
                  <a16:creationId xmlns:a16="http://schemas.microsoft.com/office/drawing/2014/main" id="{0567C452-BCB3-403E-EBE0-5A6D7DBFA37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66" name="Google Shape;11648;p101">
              <a:hlinkClick r:id="rId10" action="ppaction://hlinksldjump" tooltip="Categorías"/>
              <a:extLst>
                <a:ext uri="{FF2B5EF4-FFF2-40B4-BE49-F238E27FC236}">
                  <a16:creationId xmlns:a16="http://schemas.microsoft.com/office/drawing/2014/main" id="{B71E78BE-62DD-0AED-55B6-119987EAF8E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518879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677560FD-D6D6-523F-8BCD-BBC7318C0E17}"/>
              </a:ext>
            </a:extLst>
          </p:cNvPr>
          <p:cNvGraphicFramePr>
            <a:graphicFrameLocks noGrp="1"/>
          </p:cNvGraphicFramePr>
          <p:nvPr>
            <p:extLst>
              <p:ext uri="{D42A27DB-BD31-4B8C-83A1-F6EECF244321}">
                <p14:modId xmlns:p14="http://schemas.microsoft.com/office/powerpoint/2010/main" val="4250432837"/>
              </p:ext>
            </p:extLst>
          </p:nvPr>
        </p:nvGraphicFramePr>
        <p:xfrm>
          <a:off x="1701489" y="1219200"/>
          <a:ext cx="13474800" cy="403860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163094776"/>
                    </a:ext>
                  </a:extLst>
                </a:gridCol>
              </a:tblGrid>
              <a:tr h="41653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3331250063"/>
                  </a:ext>
                </a:extLst>
              </a:tr>
              <a:tr h="1097750">
                <a:tc>
                  <a:txBody>
                    <a:bodyPr/>
                    <a:lstStyle/>
                    <a:p>
                      <a:pPr marL="0" lvl="0" indent="0" algn="just">
                        <a:lnSpc>
                          <a:spcPct val="100000"/>
                        </a:lnSpc>
                        <a:buNone/>
                      </a:pPr>
                      <a:r>
                        <a:rPr lang="es-CO" sz="1500" b="0" i="0" u="none" strike="noStrike" kern="1200" baseline="0" noProof="0" dirty="0">
                          <a:solidFill>
                            <a:srgbClr val="000000"/>
                          </a:solidFill>
                          <a:latin typeface="Poppins"/>
                        </a:rPr>
                        <a:t>Esta estrategia se puede adaptar para ser usada con un enfoque diferencial desde una perspectiva de género, o para ser aplicado con población infantil. En cualquiera de los dos casos las preguntas de los escenarios prospectivos se deberían adaptar en función de ello. Así mismo, se propone según el espacio y la población arrancar con una actividad rompe hielo que permita concentrar la atención de los participantes.  </a:t>
                      </a:r>
                    </a:p>
                  </a:txBody>
                  <a:tcPr>
                    <a:solidFill>
                      <a:schemeClr val="bg1"/>
                    </a:solidFill>
                  </a:tcPr>
                </a:tc>
                <a:extLst>
                  <a:ext uri="{0D108BD9-81ED-4DB2-BD59-A6C34878D82A}">
                    <a16:rowId xmlns:a16="http://schemas.microsoft.com/office/drawing/2014/main" val="3463145827"/>
                  </a:ext>
                </a:extLst>
              </a:tr>
              <a:tr h="41653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2380746427"/>
                  </a:ext>
                </a:extLst>
              </a:tr>
              <a:tr h="2107776">
                <a:tc>
                  <a:txBody>
                    <a:bodyPr/>
                    <a:lstStyle/>
                    <a:p>
                      <a:pPr marL="0" lvl="0" indent="0" algn="just">
                        <a:lnSpc>
                          <a:spcPct val="100000"/>
                        </a:lnSpc>
                        <a:buNone/>
                      </a:pPr>
                      <a:r>
                        <a:rPr lang="es-CO" sz="1500" b="0" i="0" u="none" strike="noStrike" kern="1200" baseline="0" noProof="0" dirty="0">
                          <a:solidFill>
                            <a:srgbClr val="000000"/>
                          </a:solidFill>
                          <a:latin typeface="Poppins"/>
                        </a:rPr>
                        <a:t>Responda las siguientes preguntas haciendo uso de una escala de 1 a 5 en donde 1 es deficiente, 2 es aceptable, 3 es regular, 4 bueno y 5 excelente</a:t>
                      </a:r>
                    </a:p>
                    <a:p>
                      <a:pPr marL="171450" lvl="0" indent="-171450" algn="just">
                        <a:lnSpc>
                          <a:spcPct val="100000"/>
                        </a:lnSpc>
                        <a:buFont typeface="Arial" panose="020B0604020202020204" pitchFamily="34" charset="0"/>
                        <a:buChar char="•"/>
                      </a:pPr>
                      <a:r>
                        <a:rPr lang="es-CO" sz="1500" b="0" i="0" u="none" strike="noStrike" kern="1200" baseline="0" noProof="0" dirty="0">
                          <a:solidFill>
                            <a:srgbClr val="000000"/>
                          </a:solidFill>
                          <a:latin typeface="Poppins"/>
                        </a:rPr>
                        <a:t>La actividad permitió reconocer las necesidades del territorio.</a:t>
                      </a:r>
                    </a:p>
                    <a:p>
                      <a:pPr marL="171450" lvl="0" indent="-171450" algn="just">
                        <a:lnSpc>
                          <a:spcPct val="100000"/>
                        </a:lnSpc>
                        <a:buFont typeface="Arial" panose="020B0604020202020204" pitchFamily="34" charset="0"/>
                        <a:buChar char="•"/>
                      </a:pPr>
                      <a:r>
                        <a:rPr lang="es-CO" sz="1500" b="0" i="0" u="none" strike="noStrike" kern="1200" baseline="0" noProof="0" dirty="0">
                          <a:solidFill>
                            <a:srgbClr val="000000"/>
                          </a:solidFill>
                          <a:latin typeface="Poppins"/>
                        </a:rPr>
                        <a:t>Las personas participantes entendieron las implicaciones del proyecto de infraestructura de transporte en su territorio.</a:t>
                      </a:r>
                    </a:p>
                    <a:p>
                      <a:pPr marL="171450" lvl="0" indent="-171450" algn="just">
                        <a:lnSpc>
                          <a:spcPct val="100000"/>
                        </a:lnSpc>
                        <a:buFont typeface="Arial" panose="020B0604020202020204" pitchFamily="34" charset="0"/>
                        <a:buChar char="•"/>
                      </a:pPr>
                      <a:endParaRPr lang="es-CO" sz="1500" b="0" i="0" u="none" strike="noStrike" kern="1200" baseline="0" noProof="0" dirty="0">
                        <a:solidFill>
                          <a:srgbClr val="000000"/>
                        </a:solidFill>
                        <a:latin typeface="Poppins"/>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i="0" u="none" strike="noStrike" kern="1200" noProof="0" dirty="0">
                          <a:solidFill>
                            <a:schemeClr val="tx1"/>
                          </a:solidFill>
                          <a:latin typeface="Poppins"/>
                        </a:rPr>
                        <a:t>Responda las siguientes preguntas con </a:t>
                      </a:r>
                      <a:r>
                        <a:rPr lang="es-MX" sz="1500" b="1" i="0" u="none" strike="noStrike" kern="1200" noProof="0" dirty="0">
                          <a:solidFill>
                            <a:schemeClr val="tx1"/>
                          </a:solidFill>
                          <a:latin typeface="Poppins"/>
                        </a:rPr>
                        <a:t>sí</a:t>
                      </a:r>
                      <a:r>
                        <a:rPr lang="es-MX" sz="1500" b="0" i="0" u="none" strike="noStrike" kern="1200" noProof="0" dirty="0">
                          <a:solidFill>
                            <a:schemeClr val="tx1"/>
                          </a:solidFill>
                          <a:latin typeface="Poppins"/>
                        </a:rPr>
                        <a:t> o </a:t>
                      </a:r>
                      <a:r>
                        <a:rPr lang="es-MX" sz="1500" b="1" i="0" u="none" strike="noStrike" kern="1200" noProof="0" dirty="0">
                          <a:solidFill>
                            <a:schemeClr val="tx1"/>
                          </a:solidFill>
                          <a:latin typeface="Poppins"/>
                        </a:rPr>
                        <a:t>no</a:t>
                      </a:r>
                      <a:r>
                        <a:rPr lang="es-MX" sz="1500" b="0" i="0" u="none" strike="noStrike" kern="1200" noProof="0" dirty="0">
                          <a:solidFill>
                            <a:schemeClr val="tx1"/>
                          </a:solidFill>
                          <a:latin typeface="Poppins"/>
                        </a:rPr>
                        <a:t>:</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i="0" u="none" strike="noStrike" kern="1200" baseline="0" noProof="0" dirty="0">
                          <a:solidFill>
                            <a:srgbClr val="000000"/>
                          </a:solidFill>
                          <a:latin typeface="Poppins"/>
                        </a:rPr>
                        <a:t>Las indicaciones de la actividad fueron claras y permitieron lograr los objetivos descritos.</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i="0" u="none" strike="noStrike" kern="1200" baseline="0" noProof="0" dirty="0">
                          <a:solidFill>
                            <a:srgbClr val="000000"/>
                          </a:solidFill>
                          <a:latin typeface="Poppins"/>
                        </a:rPr>
                        <a:t>Se identificaron propuestas de la comunidad para definir estrategias socioambientales.</a:t>
                      </a:r>
                    </a:p>
                  </a:txBody>
                  <a:tcPr>
                    <a:solidFill>
                      <a:schemeClr val="bg1"/>
                    </a:solidFill>
                  </a:tcPr>
                </a:tc>
                <a:extLst>
                  <a:ext uri="{0D108BD9-81ED-4DB2-BD59-A6C34878D82A}">
                    <a16:rowId xmlns:a16="http://schemas.microsoft.com/office/drawing/2014/main" val="3704886050"/>
                  </a:ext>
                </a:extLst>
              </a:tr>
            </a:tbl>
          </a:graphicData>
        </a:graphic>
      </p:graphicFrame>
      <p:sp>
        <p:nvSpPr>
          <p:cNvPr id="9" name="CuadroTexto 8">
            <a:extLst>
              <a:ext uri="{FF2B5EF4-FFF2-40B4-BE49-F238E27FC236}">
                <a16:creationId xmlns:a16="http://schemas.microsoft.com/office/drawing/2014/main" id="{408CA250-38A7-8108-B2B5-43FAE4137746}"/>
              </a:ext>
            </a:extLst>
          </p:cNvPr>
          <p:cNvSpPr txBox="1"/>
          <p:nvPr/>
        </p:nvSpPr>
        <p:spPr>
          <a:xfrm>
            <a:off x="15849600" y="912032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3" action="ppaction://hlinksldjump"/>
            <a:extLst>
              <a:ext uri="{FF2B5EF4-FFF2-40B4-BE49-F238E27FC236}">
                <a16:creationId xmlns:a16="http://schemas.microsoft.com/office/drawing/2014/main" id="{07BB33B5-ECD4-9AA0-B4CB-FDCF03707E55}"/>
              </a:ext>
            </a:extLst>
          </p:cNvPr>
          <p:cNvSpPr/>
          <p:nvPr/>
        </p:nvSpPr>
        <p:spPr>
          <a:xfrm flipH="1">
            <a:off x="16365472" y="876555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4D72DD5C-2A7B-377A-5230-FDAA81B6DAAD}"/>
              </a:ext>
            </a:extLst>
          </p:cNvPr>
          <p:cNvSpPr/>
          <p:nvPr/>
        </p:nvSpPr>
        <p:spPr>
          <a:xfrm>
            <a:off x="1600010" y="188624"/>
            <a:ext cx="1062989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4: </a:t>
            </a:r>
            <a:r>
              <a:rPr lang="es-MX" sz="2000" b="1" dirty="0">
                <a:ln w="0"/>
                <a:latin typeface="Poppins" panose="00000500000000000000" pitchFamily="2" charset="0"/>
                <a:cs typeface="Poppins" panose="00000500000000000000" pitchFamily="2" charset="0"/>
              </a:rPr>
              <a:t>TALLER DE ESCENARIOS PROSPECTIVOS</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0321C3A8-9260-12F0-8033-A00B4B18B012}"/>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2CB30E6F-B5DB-F188-6D6B-5B3701A85B0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F06EC90-1B65-4D75-F207-6A60D1D827C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5AAB9F4F-6257-3C94-FC08-0AB05A19AD2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6910EE49-26FA-AEE2-797C-D34EE0C0D89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E5005C1-CDC0-491F-59C0-C4F8235CC56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4D5F9B6-F4FD-C352-BA6C-17AF4241193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CE06166-2A84-52AB-11F1-2CB9B6106A7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70C87A2-70EC-5ECE-C9BD-849D0E6C906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DC15BF6-C57C-8D32-8F43-FC572AB951A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E2CB2247-2221-C967-36D4-2BA02DB8FDE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BC49F9CA-2D44-42FD-2C9B-74788421C23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310917F1-620E-4190-831A-4901874A4D3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8CF9FA97-AC24-2434-8869-2E014597944A}"/>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029AF6AA-25B7-B514-7DB5-F8DA2CD5F11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7BE0D8DD-62B0-7082-61FF-EA3A0091B3E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B71D5E88-68FC-458F-6D3B-932D9E8F009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3419E01B-01A0-8F71-DAAF-3C35CBCDE8D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DB8DFB86-D5C7-3AAD-F9DE-92313AAFE21B}"/>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4A058790-0EC8-4106-D274-561D65FD5FA4}"/>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F9E81D9B-C6F6-034A-F90E-067F134E1517}"/>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DBE410BF-CBC3-77D8-711B-C9CEB6C4471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7526ED25-9749-92FD-1F21-1B8A57A0443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4530136D-581D-97BD-AD5B-14EC769799A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43E9F29B-E611-47B2-62A7-5AA9756F766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9F288231-F227-5A09-7182-FC527418FDCA}"/>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D2A257EE-108B-BB43-7E75-C2C62BFFB92F}"/>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4755AB8C-9885-F30B-DE8E-A9A43A216909}"/>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F1FF3F48-784C-229A-BA68-42BEE05791A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FEF9A798-F490-426B-2BF7-6D90B1E1AEE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BB345761-7209-2BD0-0C49-A334564576F0}"/>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06DF5484-06CE-6F99-67AF-EE616C25706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F270475E-28C6-0E58-F9BA-24DFB1E20EF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FDEFC0E0-CC3A-DD4C-6543-358B071F420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EC16C42A-72CA-8759-ACAA-666AF388477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E9907640-1579-AE6A-43CB-B287BD12397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F77FB492-154B-4CF9-8ED9-AF11EDDA79D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A64AEA27-B9E5-C8DB-F1F0-8BED02443D3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30285BE9-8410-410B-7992-B3C3382B2D8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B461D95B-FD3F-B74B-4D29-8D2DC623B4AC}"/>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165E9D9C-18AE-BB2D-F1FA-8E770F6AC89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0E3DC848-D020-E583-D8A2-F4ECB504D3B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9E7AA38F-E776-A02A-0420-30F37595F5DE}"/>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AC803D9C-E994-3380-72E8-D5431282A95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67C87659-37BE-4164-40E6-9017B3BE5EC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9B62E20E-5DD8-D899-1367-01888E293C2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FD648F16-813D-788E-8F2D-BEF244256CD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FA60DA92-0FF3-B330-8394-E123EEDF413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226E92AE-3CE2-D4F5-10E2-21E4B276394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F98BB5A7-640B-B000-0CA7-13174F128F3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A0E1706B-196E-D06A-C709-0C86027115C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F6FD5B83-E06E-15A5-DDE3-D38F6FA1359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BCCACB67-69AF-A9F1-F730-8C4A86006B3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C2C698EB-1C2A-E785-4658-4FA4B8BD0A4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A50CBB33-7F09-4750-EE81-F2B8B6EF833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C7EBA4E0-343B-8551-3764-502ED4F705C0}"/>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938E8B4B-0604-3527-BC7B-0A155E71FA4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54CD9B13-4DD5-4EA2-B8F8-38029AAD5FA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ACBE78C6-F77E-EF57-E798-CE0072421BD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60310C45-1ADD-48FA-A569-240162C67DB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0939DAA4-A12A-4B5C-3C57-DABF2D0EA10A}"/>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B2260A8A-978F-7F7C-69FF-06783FC598C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22712D55-3D6C-341E-0214-19E4F6433A1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D41D0ECE-AEF8-B785-E538-18783DF4E5F1}"/>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8208A267-2877-DF8B-BC48-26F8CBD4403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47E35674-4E67-F628-DFD9-077EC3ADF87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4070E695-B76F-4204-B86F-2AE60C972FC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583D4B49-F9D4-33CB-A767-38A88D4E99C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60A4F18E-D85D-59CD-72A4-E51F58ABD4A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37EA22E0-4198-F4FC-F1EB-A876D0A4DA2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CE365AD0-E464-E15D-2CB2-110936F621D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D414942A-C045-64A9-E323-559E968593C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D90C772E-AEA2-F6F3-3B40-7810AB29DC82}"/>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BFF53780-1E60-B6E1-CD9B-A7577463EB5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2ED60566-32BC-37DD-D84C-D6684C5FCC9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2980313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2075061" y="142663"/>
            <a:ext cx="130302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5: </a:t>
            </a:r>
            <a:r>
              <a:rPr lang="es-MX" sz="2000" b="1" dirty="0">
                <a:ln w="0"/>
                <a:latin typeface="Poppins" panose="00000500000000000000" pitchFamily="2" charset="0"/>
                <a:cs typeface="Poppins" panose="00000500000000000000" pitchFamily="2" charset="0"/>
              </a:rPr>
              <a:t>CAPACITACIÓN EN RECONOCIMIENTO PATRIMONIAL Y MEDIACIÓN COMUNITARIA</a:t>
            </a:r>
            <a:endParaRPr lang="es-ES" sz="2000" b="1" dirty="0">
              <a:ln w="0"/>
              <a:latin typeface="Poppins" panose="00000500000000000000" pitchFamily="2" charset="0"/>
              <a:cs typeface="Poppins" panose="00000500000000000000" pitchFamily="2" charset="0"/>
            </a:endParaRPr>
          </a:p>
        </p:txBody>
      </p:sp>
      <p:graphicFrame>
        <p:nvGraphicFramePr>
          <p:cNvPr id="4" name="Tabla 186">
            <a:extLst>
              <a:ext uri="{FF2B5EF4-FFF2-40B4-BE49-F238E27FC236}">
                <a16:creationId xmlns:a16="http://schemas.microsoft.com/office/drawing/2014/main" id="{084FCB60-8AC8-BA2C-C42A-223AFD96CCD7}"/>
              </a:ext>
            </a:extLst>
          </p:cNvPr>
          <p:cNvGraphicFramePr>
            <a:graphicFrameLocks noGrp="1"/>
          </p:cNvGraphicFramePr>
          <p:nvPr>
            <p:extLst>
              <p:ext uri="{D42A27DB-BD31-4B8C-83A1-F6EECF244321}">
                <p14:modId xmlns:p14="http://schemas.microsoft.com/office/powerpoint/2010/main" val="2348737461"/>
              </p:ext>
            </p:extLst>
          </p:nvPr>
        </p:nvGraphicFramePr>
        <p:xfrm>
          <a:off x="1701489" y="1084905"/>
          <a:ext cx="13474800" cy="7851046"/>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2">
                  <a:extLst>
                    <a:ext uri="{9D8B030D-6E8A-4147-A177-3AD203B41FA5}">
                      <a16:colId xmlns:a16="http://schemas.microsoft.com/office/drawing/2014/main" val="39752029"/>
                    </a:ext>
                  </a:extLst>
                </a:gridCol>
                <a:gridCol w="494615">
                  <a:extLst>
                    <a:ext uri="{9D8B030D-6E8A-4147-A177-3AD203B41FA5}">
                      <a16:colId xmlns:a16="http://schemas.microsoft.com/office/drawing/2014/main" val="295305744"/>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210603">
                  <a:extLst>
                    <a:ext uri="{9D8B030D-6E8A-4147-A177-3AD203B41FA5}">
                      <a16:colId xmlns:a16="http://schemas.microsoft.com/office/drawing/2014/main" val="1696865301"/>
                    </a:ext>
                  </a:extLst>
                </a:gridCol>
                <a:gridCol w="202779">
                  <a:extLst>
                    <a:ext uri="{9D8B030D-6E8A-4147-A177-3AD203B41FA5}">
                      <a16:colId xmlns:a16="http://schemas.microsoft.com/office/drawing/2014/main" val="927961886"/>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85697">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19349">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8021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Prefactibilidad</a:t>
                      </a:r>
                    </a:p>
                  </a:txBody>
                  <a:tcPr>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Factibilidad</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Poppins" panose="00000500000000000000" pitchFamily="2" charset="0"/>
                          <a:cs typeface="Poppins" panose="00000500000000000000" pitchFamily="2" charset="0"/>
                        </a:rPr>
                        <a:t>Diseños definitivos </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Poppins" panose="00000500000000000000" pitchFamily="2" charset="0"/>
                          <a:cs typeface="Poppins" panose="00000500000000000000" pitchFamily="2" charset="0"/>
                        </a:rPr>
                        <a:t>X</a:t>
                      </a: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3">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Construcción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lnL w="9525" cap="flat" cmpd="sng" algn="ctr">
                      <a:solidFill>
                        <a:srgbClr val="FF941F"/>
                      </a:solidFill>
                      <a:prstDash val="solid"/>
                      <a:round/>
                      <a:headEnd type="none" w="med" len="med"/>
                      <a:tailEnd type="none" w="med" len="med"/>
                    </a:lnL>
                  </a:tcPr>
                </a:tc>
                <a:tc hMerge="1">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rgbClr val="FF941F">
                        <a:alpha val="20000"/>
                      </a:srgb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MX" sz="1200">
                          <a:solidFill>
                            <a:schemeClr val="tx1"/>
                          </a:solidFill>
                          <a:latin typeface="Poppins" panose="00000500000000000000" pitchFamily="2" charset="0"/>
                          <a:cs typeface="Poppins" panose="00000500000000000000" pitchFamily="2" charset="0"/>
                        </a:rPr>
                        <a:t>X</a:t>
                      </a: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Poppins" panose="00000500000000000000" pitchFamily="2" charset="0"/>
                          <a:cs typeface="Poppins" panose="00000500000000000000" pitchFamily="2" charset="0"/>
                        </a:rPr>
                        <a:t>Operación</a:t>
                      </a: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lnR w="12700" cap="flat" cmpd="sng" algn="ctr">
                      <a:solidFill>
                        <a:srgbClr val="FF8300"/>
                      </a:solidFill>
                      <a:prstDash val="solid"/>
                      <a:round/>
                      <a:headEnd type="none" w="med" len="med"/>
                      <a:tailEnd type="none" w="med" len="med"/>
                    </a:lnR>
                    <a:lnT w="12700" cap="flat" cmpd="sng" algn="ctr">
                      <a:solidFill>
                        <a:srgbClr val="FF8300"/>
                      </a:solidFill>
                      <a:prstDash val="solid"/>
                      <a:round/>
                      <a:headEnd type="none" w="med" len="med"/>
                      <a:tailEnd type="none" w="med" len="med"/>
                    </a:lnT>
                    <a:lnB w="12700" cap="flat" cmpd="sng" algn="ctr">
                      <a:solidFill>
                        <a:srgbClr val="FF8300"/>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12700" cap="flat" cmpd="sng" algn="ctr">
                      <a:solidFill>
                        <a:srgbClr val="FF8300"/>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1934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87624">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gridSpan="9">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88971">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a:txBody>
                    <a:bodyPr/>
                    <a:lstStyle/>
                    <a:p>
                      <a:r>
                        <a:rPr lang="es-CO" sz="1200" dirty="0">
                          <a:solidFill>
                            <a:schemeClr val="tx1"/>
                          </a:solidFill>
                          <a:latin typeface="Work Sans" pitchFamily="2" charset="0"/>
                          <a:cs typeface="Poppins" panose="00000500000000000000" pitchFamily="2" charset="0"/>
                        </a:rPr>
                        <a:t>Gobernanza</a:t>
                      </a:r>
                      <a:endParaRPr lang="es-CO" dirty="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4">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87624">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793645">
                <a:tc gridSpan="16">
                  <a:txBody>
                    <a:bodyPr/>
                    <a:lstStyle/>
                    <a:p>
                      <a:pPr marL="0" marR="0" lvl="0" indent="0" algn="just">
                        <a:lnSpc>
                          <a:spcPct val="100000"/>
                        </a:lnSpc>
                        <a:spcBef>
                          <a:spcPts val="0"/>
                        </a:spcBef>
                        <a:spcAft>
                          <a:spcPts val="0"/>
                        </a:spcAft>
                        <a:buNone/>
                      </a:pPr>
                      <a:r>
                        <a:rPr lang="es-CO" sz="1500" b="0" i="0" u="none" strike="noStrike" kern="1200" baseline="0" noProof="0" dirty="0">
                          <a:solidFill>
                            <a:srgbClr val="000000"/>
                          </a:solidFill>
                          <a:latin typeface="Work Sans" pitchFamily="2" charset="0"/>
                        </a:rPr>
                        <a:t>Los artículos 79 y 80 de la Constitución Política de Colombia indican “que el Estado debe conservar las áreas de especial importancia ecológica, fomentar la educación para el logro de estos fines, planificar el manejo y aprovechamiento de los recursos naturales, para garantizar su desarrollo sostenible, su conservación, restauración o sustitución. Además de prevenir y controlar los factores de deterioro ambiental, imponer las sanciones legales y exigir la reparación de los daños causados, y la salvaguarda del patrimonio cultural, artístico e histórico de la nación.”</a:t>
                      </a:r>
                      <a:endParaRPr lang="es-CO" sz="1500" b="0" strike="sngStrike" kern="1200" dirty="0">
                        <a:solidFill>
                          <a:schemeClr val="tx1"/>
                        </a:solidFill>
                        <a:latin typeface="Work Sans" pitchFamily="2" charset="0"/>
                        <a:ea typeface="+mn-ea"/>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lvl="0" indent="0" algn="l">
                        <a:lnSpc>
                          <a:spcPct val="100000"/>
                        </a:lnSpc>
                        <a:buNone/>
                      </a:pPr>
                      <a:endParaRPr lang="es-CO" sz="1200" b="0" i="0" u="none" strike="noStrike" kern="1200" baseline="0" noProof="0">
                        <a:solidFill>
                          <a:srgbClr val="000000"/>
                        </a:solidFill>
                        <a:latin typeface="Poppin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87624">
                <a:tc gridSpan="5">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6">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027436">
                <a:tc gridSpan="5">
                  <a:txBody>
                    <a:bodyPr/>
                    <a:lstStyle/>
                    <a:p>
                      <a:pPr marL="0" lvl="0" indent="0" algn="l">
                        <a:lnSpc>
                          <a:spcPct val="100000"/>
                        </a:lnSpc>
                        <a:buNone/>
                      </a:pPr>
                      <a:r>
                        <a:rPr lang="es-CO" sz="1500" b="0" i="0" u="none" strike="noStrike" kern="1200" baseline="0" noProof="0">
                          <a:solidFill>
                            <a:srgbClr val="000000"/>
                          </a:solidFill>
                          <a:latin typeface="Work Sans" pitchFamily="2" charset="0"/>
                        </a:rPr>
                        <a:t>Generar un espacio de intercambio de saberes y reconocimiento de los patrimonios materiales e inmateriales en el área de influencia del proyecto.</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lvl="0" indent="0" algn="l">
                        <a:lnSpc>
                          <a:spcPct val="100000"/>
                        </a:lnSpc>
                        <a:buNone/>
                      </a:pPr>
                      <a:r>
                        <a:rPr lang="es-CO" sz="1500" b="0" i="0" u="none" strike="noStrike" kern="1200" baseline="0" noProof="0" dirty="0">
                          <a:solidFill>
                            <a:srgbClr val="000000"/>
                          </a:solidFill>
                          <a:latin typeface="Work Sans" pitchFamily="2" charset="0"/>
                        </a:rPr>
                        <a:t>Funcionarios, interventores y contratistas del proyecto. </a:t>
                      </a:r>
                    </a:p>
                    <a:p>
                      <a:pPr marL="0" lvl="0" indent="0" algn="l">
                        <a:lnSpc>
                          <a:spcPct val="100000"/>
                        </a:lnSpc>
                        <a:buNone/>
                      </a:pPr>
                      <a:r>
                        <a:rPr lang="es-CO" sz="1500" b="0" i="0" u="none" strike="noStrike" kern="1200" baseline="0" noProof="0" dirty="0">
                          <a:solidFill>
                            <a:srgbClr val="000000"/>
                          </a:solidFill>
                          <a:latin typeface="Work Sans" pitchFamily="2" charset="0"/>
                        </a:rPr>
                        <a:t>Población del área de influencia del proyecto. </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a:lnSpc>
                          <a:spcPct val="100000"/>
                        </a:lnSpc>
                        <a:spcBef>
                          <a:spcPts val="0"/>
                        </a:spcBef>
                        <a:spcAft>
                          <a:spcPts val="0"/>
                        </a:spcAft>
                        <a:buNone/>
                      </a:pPr>
                      <a:r>
                        <a:rPr lang="es-CO" sz="1200" b="0" i="0" u="none" strike="noStrike" kern="1200" baseline="0" noProof="0">
                          <a:solidFill>
                            <a:srgbClr val="000000"/>
                          </a:solidFill>
                          <a:latin typeface="Poppins"/>
                        </a:rPr>
                        <a:t>4 horas</a:t>
                      </a:r>
                      <a:endParaRPr lang="en-US" sz="1200" b="0">
                        <a:latin typeface="Poppin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6">
                  <a:txBody>
                    <a:bodyPr/>
                    <a:lstStyle/>
                    <a:p>
                      <a:r>
                        <a:rPr lang="es-CO" sz="1500" b="0" i="0" u="none" strike="noStrike" kern="1200" baseline="0" noProof="0">
                          <a:solidFill>
                            <a:srgbClr val="000000"/>
                          </a:solidFill>
                          <a:latin typeface="Work Sans" pitchFamily="2" charset="0"/>
                        </a:rPr>
                        <a:t>4 horas</a:t>
                      </a:r>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87624">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885893">
                <a:tc gridSpan="16">
                  <a:txBody>
                    <a:bodyPr/>
                    <a:lstStyle/>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Imágenes impresas o proyectadas de patrimonios nacionales o internacionales</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Hidratación y/o refrigerio para participantes</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Pelota pequeña o balón</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Pliegos de papel </a:t>
                      </a:r>
                      <a:endParaRPr lang="en-US" sz="1500" b="0" i="0" u="none" strike="noStrike" kern="1200" noProof="0" dirty="0">
                        <a:latin typeface="Work Sans" pitchFamily="2" charset="0"/>
                      </a:endParaRPr>
                    </a:p>
                    <a:p>
                      <a:pPr marL="171450" marR="0" lvl="0" indent="-171450" algn="just">
                        <a:lnSpc>
                          <a:spcPct val="100000"/>
                        </a:lnSpc>
                        <a:spcBef>
                          <a:spcPts val="0"/>
                        </a:spcBef>
                        <a:spcAft>
                          <a:spcPts val="0"/>
                        </a:spcAft>
                        <a:buFont typeface="Arial" panose="020B0604020202020204" pitchFamily="34" charset="0"/>
                        <a:buChar char="•"/>
                      </a:pPr>
                      <a:r>
                        <a:rPr lang="es-MX" sz="1500" b="0" i="0" u="none" strike="noStrike" kern="1200" noProof="0" dirty="0">
                          <a:solidFill>
                            <a:schemeClr val="tx1"/>
                          </a:solidFill>
                          <a:latin typeface="Work Sans" pitchFamily="2" charset="0"/>
                        </a:rPr>
                        <a:t>Marcadores</a:t>
                      </a:r>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503ADCAF-BE20-8835-509F-400A532399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691287" y="2466175"/>
            <a:ext cx="616278" cy="576000"/>
          </a:xfrm>
          <a:prstGeom prst="rect">
            <a:avLst/>
          </a:prstGeom>
        </p:spPr>
      </p:pic>
      <p:pic>
        <p:nvPicPr>
          <p:cNvPr id="6" name="Gráfico 76" descr="Grupo de personas con relleno sólido">
            <a:extLst>
              <a:ext uri="{FF2B5EF4-FFF2-40B4-BE49-F238E27FC236}">
                <a16:creationId xmlns:a16="http://schemas.microsoft.com/office/drawing/2014/main" id="{D9A657FF-41B8-B019-5D41-503D64CFCD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30896" y="2449375"/>
            <a:ext cx="624776" cy="576000"/>
          </a:xfrm>
          <a:prstGeom prst="rect">
            <a:avLst/>
          </a:prstGeom>
        </p:spPr>
      </p:pic>
      <p:sp>
        <p:nvSpPr>
          <p:cNvPr id="7" name="object 18">
            <a:extLst>
              <a:ext uri="{FF2B5EF4-FFF2-40B4-BE49-F238E27FC236}">
                <a16:creationId xmlns:a16="http://schemas.microsoft.com/office/drawing/2014/main" id="{A6B556B1-B6FA-45C5-EDBF-AE622B611375}"/>
              </a:ext>
            </a:extLst>
          </p:cNvPr>
          <p:cNvSpPr/>
          <p:nvPr/>
        </p:nvSpPr>
        <p:spPr>
          <a:xfrm>
            <a:off x="12206828" y="2511742"/>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0F84FE30-0318-CEF6-5C2C-0969665BB9CC}"/>
              </a:ext>
            </a:extLst>
          </p:cNvPr>
          <p:cNvSpPr/>
          <p:nvPr/>
        </p:nvSpPr>
        <p:spPr>
          <a:xfrm>
            <a:off x="14001442" y="2566151"/>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40E53440-2883-11AF-7E9B-A8815C9EED8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94689" y="2380305"/>
            <a:ext cx="714139" cy="714139"/>
          </a:xfrm>
          <a:prstGeom prst="rect">
            <a:avLst/>
          </a:prstGeom>
        </p:spPr>
      </p:pic>
      <p:pic>
        <p:nvPicPr>
          <p:cNvPr id="22" name="Gráfico 21" descr="Single gear con relleno sólido">
            <a:extLst>
              <a:ext uri="{FF2B5EF4-FFF2-40B4-BE49-F238E27FC236}">
                <a16:creationId xmlns:a16="http://schemas.microsoft.com/office/drawing/2014/main" id="{87C4BBDE-B52F-1207-3E91-A9FBC72A34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20301" y="2466175"/>
            <a:ext cx="576000" cy="576000"/>
          </a:xfrm>
          <a:prstGeom prst="rect">
            <a:avLst/>
          </a:prstGeom>
        </p:spPr>
      </p:pic>
      <p:pic>
        <p:nvPicPr>
          <p:cNvPr id="23" name="Gráfico 22" descr="Court con relleno sólido">
            <a:extLst>
              <a:ext uri="{FF2B5EF4-FFF2-40B4-BE49-F238E27FC236}">
                <a16:creationId xmlns:a16="http://schemas.microsoft.com/office/drawing/2014/main" id="{A53E31E9-80E6-8811-2430-CCF62E983A5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920689" y="2449375"/>
            <a:ext cx="576000" cy="576000"/>
          </a:xfrm>
          <a:prstGeom prst="rect">
            <a:avLst/>
          </a:prstGeom>
        </p:spPr>
      </p:pic>
      <p:sp>
        <p:nvSpPr>
          <p:cNvPr id="24" name="CuadroTexto 23">
            <a:extLst>
              <a:ext uri="{FF2B5EF4-FFF2-40B4-BE49-F238E27FC236}">
                <a16:creationId xmlns:a16="http://schemas.microsoft.com/office/drawing/2014/main" id="{B0E5D746-18C6-ED86-8BE4-47DFFB5C44F3}"/>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71740F46-7655-5DFC-E95E-02797DC4CEE8}"/>
              </a:ext>
            </a:extLst>
          </p:cNvPr>
          <p:cNvSpPr/>
          <p:nvPr/>
        </p:nvSpPr>
        <p:spPr>
          <a:xfrm>
            <a:off x="16365472" y="876555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838A7E0D-0B58-4DB9-2C33-5141F58AFAFE}"/>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F83FB267-549D-C571-2FC3-B1BC777F3C4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763EB56-1A39-9ECD-37D6-931DF7EDDFF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74CE9D2E-2EAD-C47A-68FD-CCF83502F51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CD9AF07-E849-EB22-2B91-3CCA16E2F94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5AAADC9-9CFF-DC66-6900-8FB24DB18A1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86CF506-C8DA-7A3F-E88F-C79F9AEB469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65BC3009-2860-96EF-E186-C76EB07BA08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5203DAD-C10B-F30C-1E51-08DCB221E72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EAADACF-B67D-7199-2C2E-8E2E4B845F6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61D8148D-F738-33DD-1B2E-FFD98C935F6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4328B1DF-F3B1-8DB8-1643-7EBF56160D2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01206217-0D67-3627-1458-0053E427D29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29C79E65-34B5-FFF8-0359-A32B51C2363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B2A50069-2D93-4F30-F7B7-4F3827BECF7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04736CA-A728-8230-93EB-F64EA721F7C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2A5457EE-5A52-503B-7030-9B6A40484FD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4CEB7F11-0F5F-2A24-510C-A3BF50EDDE9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5DEAE0B8-2245-D561-7C77-9A8F1C1DEE21}"/>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AAD35EB1-753E-0171-D670-87710CE9511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436DA824-41DF-825C-503B-53DA00A427D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4803E9C-D5BD-3B5C-A18C-E97FD876006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DFF230F-B023-51CE-7876-9D06CE4846E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ABBAB20-67AE-17C4-C461-F5731D792F5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9F980727-816A-0F35-B2EB-2A605322D8C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336B1B33-E8C9-0AFE-7823-1CE3AB4AE54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01E91162-F779-D041-21E7-16CE936C690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E45E219-9DD7-63C8-6AA8-958F3FEAF46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3F99DE6E-BBC0-A5F4-E5DF-E8A7BD841E2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8C132F9E-1B9C-BA47-2DD5-04F891DEE40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7757CEA-31F1-45A2-AD98-8DAA0CCF2EF3}"/>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06B77CB5-792D-03E7-702D-A9FC21EE121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CDAB0E03-3139-B5C0-5650-EF6BE389F83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A75E07B-2FAD-F1CB-843C-FE7302B7F3A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0CC46C9-5E0C-453F-D0A6-BD648EC79AD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849E165-84DB-F3B0-BC3D-0F0C22DE8C0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3B341255-4D70-532B-38D9-8F559DE2376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E6F39404-B46F-A70E-4D74-9EF2D94A3CF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5A985809-8D59-BBE2-1C2F-7E30C1966D1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B63F7504-D404-0FE7-E4A6-9689BBAE0C56}"/>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4E939D53-CBD8-545F-139D-67E21D040D2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10043824-C4C3-E97A-E804-20F4E5F9469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C40F438C-F6B8-4BB4-C54E-2450230012F3}"/>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AA1D0C7E-01E9-C72B-5622-000BB7F9B5C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738B9696-7F9A-2A23-AA68-054A9DD1C1D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8BA6607E-A268-C760-B9B1-74EB96148A9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701794BB-B1FC-7289-DC82-AD6957EA125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0FABB828-D47F-7DEF-05BD-7F824683C42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C1F8681B-B269-2107-FED0-EF58FEEE67F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1E598FBA-FA12-6849-8B9C-7E357C3C076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560FD809-1B4C-0023-EF13-19ED8A9F8ED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C06EB6C7-95BC-006A-19CE-BDCD91A7F65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E9A52709-6D36-23F7-A453-E67B994EEF5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D4EAD827-612B-F3EA-61C5-E0FFE1C9551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E0FFA7D8-FCCF-3D3C-8E21-1FBBE34D56F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D83CC658-1277-4D7E-D8AE-A6A8ABABAC0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AA1EB316-8048-6792-DBA8-153FA3F68BD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E2942C5A-ED7D-D363-BD86-4B07205F3AB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356768D7-B2ED-14C1-6810-44876257C18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E3B6920C-7D78-39F8-BD53-9E9A2341880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BFA0C2CD-6B83-CC50-D167-F8BAB02E2BEA}"/>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0D55A803-D469-C9A5-9274-B1D2D013A61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B4E5E280-487B-D07D-0050-4BF86668D2C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4CDC0A06-4199-646C-AF21-1D6A76643AD8}"/>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C98EDE93-A5A5-7758-19C3-8FBB6B24A16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8C9FE3AA-BAE4-4E37-FA28-8D16599EAFE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A7874E14-F954-02A8-4925-7DD24636055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2A7E23A1-A8B9-8039-B1FB-BA4974920B3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B0608471-99EC-4EB5-98D3-4242A46FA9B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26BF7052-D30B-B72A-78FB-6DB9B04B0FE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6CFF7848-C20C-329D-2F79-F0DD6558A60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73FAC45F-5ACB-EBA9-AC61-1D37332CFF1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EB693A77-2BA1-D2F0-F9EA-CB89F7503C75}"/>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A617977C-4F85-4F58-7346-17B66E8FB98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2B376424-E0E0-5FD8-FEB0-133672F5638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463747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F55177A2-334F-F818-1B56-0DB073DA45C5}"/>
              </a:ext>
            </a:extLst>
          </p:cNvPr>
          <p:cNvGraphicFramePr>
            <a:graphicFrameLocks noGrp="1"/>
          </p:cNvGraphicFramePr>
          <p:nvPr>
            <p:extLst>
              <p:ext uri="{D42A27DB-BD31-4B8C-83A1-F6EECF244321}">
                <p14:modId xmlns:p14="http://schemas.microsoft.com/office/powerpoint/2010/main" val="4160774050"/>
              </p:ext>
            </p:extLst>
          </p:nvPr>
        </p:nvGraphicFramePr>
        <p:xfrm>
          <a:off x="1456996" y="918247"/>
          <a:ext cx="13474800" cy="644801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12970">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186102">
                <a:tc>
                  <a:txBody>
                    <a:bodyPr/>
                    <a:lstStyle/>
                    <a:p>
                      <a:pPr marL="0" lvl="0" indent="0" algn="just">
                        <a:lnSpc>
                          <a:spcPct val="100000"/>
                        </a:lnSpc>
                        <a:buNone/>
                      </a:pPr>
                      <a:r>
                        <a:rPr lang="es-CO" sz="1500" b="1" i="0" u="none" strike="noStrike" baseline="0" noProof="0" dirty="0">
                          <a:solidFill>
                            <a:srgbClr val="000000"/>
                          </a:solidFill>
                          <a:latin typeface="Work Sans" pitchFamily="2" charset="0"/>
                        </a:rPr>
                        <a:t>Momento 1: </a:t>
                      </a:r>
                      <a:r>
                        <a:rPr lang="es-CO" sz="1500" b="0" i="0" u="none" strike="noStrike" baseline="0" noProof="0" dirty="0">
                          <a:solidFill>
                            <a:srgbClr val="000000"/>
                          </a:solidFill>
                          <a:latin typeface="Work Sans" pitchFamily="2" charset="0"/>
                        </a:rPr>
                        <a:t>Antes de empezar, se sugiere hacer una actividad de reconocimiento de las y los participantes. Para esto se lleva una pelota pequeña o un balón. Una persona comienza presentándose, diciendo su ocupación y diciendo lo que más le gusta del territorio en el que están. Posteriormente lanza la pelota a alguien más que deberá hacer lo mismo. Se repite la acción hasta que todo el grupo se haya presentado. </a:t>
                      </a:r>
                    </a:p>
                    <a:p>
                      <a:pPr marL="0" lvl="0" indent="0" algn="just">
                        <a:lnSpc>
                          <a:spcPct val="100000"/>
                        </a:lnSpc>
                        <a:buNone/>
                      </a:pPr>
                      <a:r>
                        <a:rPr lang="es-CO" sz="1500" b="1" i="0" u="none" strike="noStrike" baseline="0" noProof="0" dirty="0">
                          <a:solidFill>
                            <a:srgbClr val="000000"/>
                          </a:solidFill>
                          <a:latin typeface="Work Sans" pitchFamily="2" charset="0"/>
                        </a:rPr>
                        <a:t>Momento 2:</a:t>
                      </a:r>
                      <a:r>
                        <a:rPr lang="es-CO" sz="1500" b="0" i="0" u="none" strike="noStrike" baseline="0" noProof="0" dirty="0">
                          <a:solidFill>
                            <a:srgbClr val="000000"/>
                          </a:solidFill>
                          <a:latin typeface="Work Sans" pitchFamily="2" charset="0"/>
                        </a:rPr>
                        <a:t> Se inicia la sesión mostrando diversas imágenes de patrimonios naturales, tangibles e intangibles a nivel nacional o internacional. Los patrimonios sugeridos son: a) Muralla china, b) Carnaval de Barranquilla, c) Ciudad Amurallada Cartagena, d) Machu Pichu , e) Isla Galápagos, f) Rapa Nui de Isla de Pascua, g) Central Park, h) Sierra nevada de Santa Marta, i) Pirámides de Egipto, j) Cristo Rey de Brasil, k)Teotihuacán México, l) Coliseo Romano, j) Carnaval de blancos y negros. Se les pregunta a las personas participantes si reconocen algunas de las imágenes vistas y se realizan las siguientes preguntas: ¿Por qué son valiosos estos lugares o actividades? ¿Por qué creen que son declarados patrimonio de la humanidad?</a:t>
                      </a:r>
                    </a:p>
                    <a:p>
                      <a:pPr marL="0" lvl="0" indent="0" algn="just">
                        <a:lnSpc>
                          <a:spcPct val="100000"/>
                        </a:lnSpc>
                        <a:buNone/>
                      </a:pPr>
                      <a:r>
                        <a:rPr lang="es-CO" sz="1500" b="1" i="0" u="none" strike="noStrike" baseline="0" noProof="0" dirty="0">
                          <a:solidFill>
                            <a:srgbClr val="000000"/>
                          </a:solidFill>
                          <a:latin typeface="Work Sans" pitchFamily="2" charset="0"/>
                        </a:rPr>
                        <a:t>Momentos 3:</a:t>
                      </a:r>
                      <a:r>
                        <a:rPr lang="es-CO" sz="1500" b="0" i="0" u="none" strike="noStrike" baseline="0" noProof="0" dirty="0">
                          <a:solidFill>
                            <a:srgbClr val="000000"/>
                          </a:solidFill>
                          <a:latin typeface="Work Sans" pitchFamily="2" charset="0"/>
                        </a:rPr>
                        <a:t> Se leen las definiciones de patrimonio, haciendo uso de la otorgada por la UNESCO y las descritas al interior de la Ley colombiana y el Ministerio de Cultura de Colombia (ver anexos de la herramienta). De manera posterior, se pregunta sobre dichas definiciones. Una vez escuchadas las respuestas, se procede a explicar la diferencia entre patrimonio natural, patrimonio cultural tangible e intangible, así como lugares o espacios significativos, que pueden no ser patrimonio. Se hace una aclaración respecto a que los patrimonios deben ser significativos para la comunidad que habita los territorios, y que un patrimonio puede ser la iglesia del pueblo, la parte del río en la que se lanzan los niños y las niñas, o el árbol que lleva muchos años en la plaza principal. Se habla entonces de patrimonios comunitarios, aquellos no declarados legalmente, pero que son significativos para la comunidad. </a:t>
                      </a:r>
                    </a:p>
                    <a:p>
                      <a:pPr marL="0" lvl="0" indent="0" algn="just">
                        <a:lnSpc>
                          <a:spcPct val="100000"/>
                        </a:lnSpc>
                        <a:buNone/>
                      </a:pPr>
                      <a:r>
                        <a:rPr lang="es-CO" sz="1500" b="1" i="0" u="none" strike="noStrike" baseline="0" noProof="0" dirty="0">
                          <a:solidFill>
                            <a:srgbClr val="000000"/>
                          </a:solidFill>
                          <a:latin typeface="Work Sans" pitchFamily="2" charset="0"/>
                        </a:rPr>
                        <a:t>Momento 4:</a:t>
                      </a:r>
                      <a:r>
                        <a:rPr lang="es-CO" sz="1500" b="0" i="0" u="none" strike="noStrike" baseline="0" noProof="0" dirty="0">
                          <a:solidFill>
                            <a:srgbClr val="000000"/>
                          </a:solidFill>
                          <a:latin typeface="Work Sans" pitchFamily="2" charset="0"/>
                        </a:rPr>
                        <a:t> En un pliego de papel se pide a las personas que identifiquen cuáles creen que son los bienes y lugares culturales, históricos y naturales (reconocidos y no reconocidos legalmente) que representan la identidad y memoria de su territorio, que son valiosos para la comunidad y que cargan historias que todas y todos conocen. </a:t>
                      </a:r>
                    </a:p>
                    <a:p>
                      <a:pPr marL="0" lvl="0" indent="0" algn="just">
                        <a:lnSpc>
                          <a:spcPct val="100000"/>
                        </a:lnSpc>
                        <a:buNone/>
                      </a:pPr>
                      <a:r>
                        <a:rPr lang="es-CO" sz="1500" b="1" i="0" u="none" strike="noStrike" baseline="0" noProof="0" dirty="0">
                          <a:solidFill>
                            <a:srgbClr val="000000"/>
                          </a:solidFill>
                          <a:latin typeface="Work Sans" pitchFamily="2" charset="0"/>
                        </a:rPr>
                        <a:t>Momento 5:</a:t>
                      </a:r>
                      <a:r>
                        <a:rPr lang="es-CO" sz="1500" b="0" i="0" u="none" strike="noStrike" baseline="0" noProof="0" dirty="0">
                          <a:solidFill>
                            <a:srgbClr val="000000"/>
                          </a:solidFill>
                          <a:latin typeface="Work Sans" pitchFamily="2" charset="0"/>
                        </a:rPr>
                        <a:t> Se pide a la comunidad que acompañen a interventores, contratistas y profesionales de obra a reconocer los lugares y bienes que identificaron como patrimonio, seleccionando los que quedan más cerca y se pide a las y los participantes que cuenten alguna historia significativa sobre ellos. </a:t>
                      </a:r>
                    </a:p>
                    <a:p>
                      <a:pPr marL="0" lvl="0" indent="0" algn="just">
                        <a:lnSpc>
                          <a:spcPct val="100000"/>
                        </a:lnSpc>
                        <a:buNone/>
                      </a:pPr>
                      <a:r>
                        <a:rPr lang="es-CO" sz="1500" b="1" i="0" u="none" strike="noStrike" baseline="0" noProof="0" dirty="0">
                          <a:solidFill>
                            <a:srgbClr val="000000"/>
                          </a:solidFill>
                          <a:latin typeface="Work Sans" pitchFamily="2" charset="0"/>
                        </a:rPr>
                        <a:t>Momento 6: </a:t>
                      </a:r>
                      <a:r>
                        <a:rPr lang="es-CO" sz="1500" b="0" i="0" u="none" strike="noStrike" baseline="0" noProof="0" dirty="0">
                          <a:solidFill>
                            <a:srgbClr val="000000"/>
                          </a:solidFill>
                          <a:latin typeface="Work Sans" pitchFamily="2" charset="0"/>
                        </a:rPr>
                        <a:t>Se da por terminada la actividad y se realiza una reflexión final, haciendo énfasis en el cuidado de los patrimonios del territorio y preservación. Se hace la siguiente pregunta de cierre: ¿De qué manera el proyecto de infraestructura y la comunidad pueden proteger y salvaguardar los patrimonios del territorio?</a:t>
                      </a: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89FF40FB-B3F4-FD54-C8FC-1782A5B76CB0}"/>
              </a:ext>
            </a:extLst>
          </p:cNvPr>
          <p:cNvSpPr txBox="1"/>
          <p:nvPr/>
        </p:nvSpPr>
        <p:spPr>
          <a:xfrm>
            <a:off x="15857349"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DE034D89-12B3-7092-E584-A43EB22156C0}"/>
              </a:ext>
            </a:extLst>
          </p:cNvPr>
          <p:cNvSpPr/>
          <p:nvPr/>
        </p:nvSpPr>
        <p:spPr>
          <a:xfrm>
            <a:off x="16373221"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045A9057-7C74-EF66-DB05-92B8C9E08045}"/>
              </a:ext>
            </a:extLst>
          </p:cNvPr>
          <p:cNvSpPr txBox="1"/>
          <p:nvPr/>
        </p:nvSpPr>
        <p:spPr>
          <a:xfrm>
            <a:off x="14939545"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E3359818-00D3-3A5D-104B-5FBBF9543BA6}"/>
              </a:ext>
            </a:extLst>
          </p:cNvPr>
          <p:cNvSpPr/>
          <p:nvPr/>
        </p:nvSpPr>
        <p:spPr>
          <a:xfrm flipH="1">
            <a:off x="15419413"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DCC9AADF-CAEF-262E-2598-6972421739EB}"/>
              </a:ext>
            </a:extLst>
          </p:cNvPr>
          <p:cNvSpPr/>
          <p:nvPr/>
        </p:nvSpPr>
        <p:spPr>
          <a:xfrm>
            <a:off x="1766833" y="142958"/>
            <a:ext cx="130302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5: </a:t>
            </a:r>
            <a:r>
              <a:rPr lang="es-MX" sz="2000" b="1" dirty="0">
                <a:ln w="0"/>
                <a:latin typeface="Poppins" panose="00000500000000000000" pitchFamily="2" charset="0"/>
                <a:cs typeface="Poppins" panose="00000500000000000000" pitchFamily="2" charset="0"/>
              </a:rPr>
              <a:t>CAPACITACIÓN EN RECONOCIMIENTO PATRIMONIAL Y MEDIACIÓN COMUNITARIA</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22F5F57B-381A-ACF3-EFF0-695184B5F961}"/>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6A97686D-AA73-D9E4-F7E2-0005E1284E1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29CFB5D7-1FE3-A924-D571-0C890F94033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0E39903-24D1-C375-19D2-49D58F07DF3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A130624-8C10-7522-86E3-54373BCE63C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3BDC1707-6AC8-77FD-8E9C-73AE931041D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AB29DF99-8DBB-48DA-8443-DCDBB4DEBA5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59C8FCE-E95C-8906-A7C5-C48184DE020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AD2608E5-491B-EB6A-498E-433696D16E5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C6C912C-7A52-E26F-DE05-7CAF8B65C6D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E1658539-09D6-B1C9-637B-7524AF03E92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C583B9B-FD1C-111E-9874-96958A611F3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C31B826A-335B-735F-9AF3-58142DE4656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80F13C10-0559-E22A-9327-7A8DFFEBDEE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1D0433AA-4994-546E-F309-7A179EF64B4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38740957-DB37-0C47-05C5-8E0DFF646F2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3C4C4B0B-857F-3734-21A2-865BBD25D5B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66E5AB47-36AA-D472-EF4E-20A047E5054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8D56181F-2E83-05D6-3A2E-1E5C0C7B889E}"/>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233B7087-9FF0-DE17-DC13-9B25AEB4ED0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2701B56-1772-8A49-3169-D09A9207B15C}"/>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360CDF94-19EC-5A18-A331-7040CACADB1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8C82213-D975-8C1E-272B-668F7BFE5929}"/>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C4792B6-0098-2FA9-A9F8-9DB3D36AE80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F3A77162-FEBD-5881-3D7C-31E2AC667BA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F93A2017-C691-BC88-60CB-1B32A831C02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E0188C7E-EEEC-A8C1-33D7-F35577C4A97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61034404-0ABC-6C66-E49D-EC72E037D340}"/>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B9DA60C1-E16B-7325-FE7D-E488C1781BB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2272164F-6499-647E-51D8-21F24D56BC7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9D1E515-1342-2C11-8B20-D68A91D60F3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8E8D36A2-58CA-A506-1D9F-50F4DB7E684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9FBDF343-2F78-D013-F5ED-EAAEE7E6A31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2324391-D74E-36F1-819A-22F1E63A890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CC4A5C29-90C7-EEC1-73CB-5595118AABE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31965230-6103-454C-A936-540CA8F730D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3C9A6871-52B2-6075-9A1A-F041899A100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1CABAF9-ED2F-1C50-512B-EF3F876B2D4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7934F1AD-2D2E-97B4-EE0F-76974C15F94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D5FEB2FB-58D4-06A7-7281-725846A9D6D8}"/>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80545FA8-03F9-D731-90F4-8DE864B1FF7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77F6F513-DD8C-DB75-48C1-9DC78767E9A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A1E667F9-4235-00F6-B764-7B929445C5B5}"/>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DBCD01D5-CC52-E7EE-492C-C9835166A91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32AFEDD9-2EC7-8629-D5F7-099C330678C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2F7392A6-47C4-C06E-5C42-FE19C123CCD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56AFDCFE-3F9B-730C-0198-302643A794A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3B344C9B-A342-2488-67D9-90CBDB94F22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060E5A2D-582A-4902-17FD-F5F34E1CC2E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B98A4029-FACC-80E2-53CD-84504554549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6949A4E6-7E6F-4946-AD48-F5B4FA465B2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C6E29528-100E-CB84-077E-7442914810C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B1E23174-33AC-85E4-98D4-A32A636645A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489D33F5-9338-BF53-9205-25C0636E70E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C6C735FB-5A95-7644-1CAC-5DBBCBD5C8C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4180CF7D-4F65-F65B-723A-9359DC0B3F7C}"/>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7F3368D5-5499-FC5D-9EF8-56D7994D5CE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25E48348-6B8D-C212-666D-8C4BCF89535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AD1E0124-76C2-0E4F-A36A-8AD80A2D0E5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93C8DBFA-D296-FF08-3557-983DE7C4536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F2A18AA9-5DD9-26E5-9B84-DF6215198881}"/>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F50E5B2A-60CB-56CE-44CB-09A7BB97073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67856EC6-AB6F-BBE3-E220-442397ADDE9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55314D41-D60B-7AC5-4787-9E1FAAF036AE}"/>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1189D8A2-C831-2AA9-502F-A86837C2A4F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597E2711-2CC2-E3D8-FA7F-147A4E511FA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43593B8C-2FD0-AE2F-181A-60D2D9157EC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5C1D8B97-34C4-D7CF-8564-3BB8909E7CA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27EC1AB7-F25B-89F4-18AE-3ADC0F45F3B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581E5C58-6512-C504-5FCA-9639519BF19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E198B999-944E-E900-3C2E-E36E9B5BAD1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740D065F-EEE9-E4CF-7C59-B7F6D701FF7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BA500116-4185-76A2-6E94-B79A86EA6307}"/>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F08C246D-B506-E9A0-7C08-9541FAFE54B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E00B8A1D-D37F-8ED0-93D7-80B70141F00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353458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44094EBA-D621-ABA0-87DE-95F44E8B9527}"/>
              </a:ext>
            </a:extLst>
          </p:cNvPr>
          <p:cNvGraphicFramePr>
            <a:graphicFrameLocks noGrp="1"/>
          </p:cNvGraphicFramePr>
          <p:nvPr>
            <p:extLst>
              <p:ext uri="{D42A27DB-BD31-4B8C-83A1-F6EECF244321}">
                <p14:modId xmlns:p14="http://schemas.microsoft.com/office/powerpoint/2010/main" val="1812189956"/>
              </p:ext>
            </p:extLst>
          </p:nvPr>
        </p:nvGraphicFramePr>
        <p:xfrm>
          <a:off x="1810882" y="1219200"/>
          <a:ext cx="13256014" cy="3917849"/>
        </p:xfrm>
        <a:graphic>
          <a:graphicData uri="http://schemas.openxmlformats.org/drawingml/2006/table">
            <a:tbl>
              <a:tblPr firstRow="1" bandRow="1">
                <a:tableStyleId>{5C22544A-7EE6-4342-B048-85BDC9FD1C3A}</a:tableStyleId>
              </a:tblPr>
              <a:tblGrid>
                <a:gridCol w="13256014">
                  <a:extLst>
                    <a:ext uri="{9D8B030D-6E8A-4147-A177-3AD203B41FA5}">
                      <a16:colId xmlns:a16="http://schemas.microsoft.com/office/drawing/2014/main" val="3676430676"/>
                    </a:ext>
                  </a:extLst>
                </a:gridCol>
              </a:tblGrid>
              <a:tr h="41297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897446">
                <a:tc>
                  <a:txBody>
                    <a:bodyPr/>
                    <a:lstStyle/>
                    <a:p>
                      <a:pPr marL="0" lvl="0" indent="0" algn="just">
                        <a:lnSpc>
                          <a:spcPct val="100000"/>
                        </a:lnSpc>
                        <a:buNone/>
                      </a:pPr>
                      <a:r>
                        <a:rPr lang="es-CO" sz="1500" b="0" i="0" u="none" strike="noStrike" kern="1200" baseline="0" noProof="0" dirty="0">
                          <a:solidFill>
                            <a:srgbClr val="000000"/>
                          </a:solidFill>
                          <a:latin typeface="Work Sans" pitchFamily="2" charset="0"/>
                        </a:rPr>
                        <a:t>La herramienta se puede aplicar con </a:t>
                      </a:r>
                      <a:r>
                        <a:rPr lang="es-CO" sz="1500" b="0" i="0" u="none" strike="noStrike" kern="1200" baseline="0" noProof="0" dirty="0">
                          <a:solidFill>
                            <a:schemeClr val="tx1"/>
                          </a:solidFill>
                          <a:latin typeface="Work Sans" pitchFamily="2" charset="0"/>
                        </a:rPr>
                        <a:t>grupos étnicos, </a:t>
                      </a:r>
                      <a:r>
                        <a:rPr lang="es-CO" sz="1500" b="0" i="0" u="none" strike="noStrike" kern="1200" baseline="0" noProof="0" dirty="0">
                          <a:solidFill>
                            <a:srgbClr val="000000"/>
                          </a:solidFill>
                          <a:latin typeface="Work Sans" pitchFamily="2" charset="0"/>
                        </a:rPr>
                        <a:t>centrando las preguntas en cómo sus prácticas culturales y sus lugares pueden ser considerados patrimonio. Se puede aprovechar el encuentro para identificar zonas que son intervenidas por el proyecto de infraestructura, pero que para la comunidad son relevantes, sagradas o requieren la salvaguarda patrimonial, del tal manera que se puedan establecer acuerdos y consensos con la comunidad que habita el territorio.</a:t>
                      </a:r>
                    </a:p>
                  </a:txBody>
                  <a:tcPr>
                    <a:solidFill>
                      <a:schemeClr val="bg1"/>
                    </a:solidFill>
                  </a:tcPr>
                </a:tc>
                <a:extLst>
                  <a:ext uri="{0D108BD9-81ED-4DB2-BD59-A6C34878D82A}">
                    <a16:rowId xmlns:a16="http://schemas.microsoft.com/office/drawing/2014/main" val="506357801"/>
                  </a:ext>
                </a:extLst>
              </a:tr>
              <a:tr h="41297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086069">
                <a:tc>
                  <a:txBody>
                    <a:bodyPr/>
                    <a:lstStyle/>
                    <a:p>
                      <a:pPr marL="0" lvl="0" indent="0" algn="just">
                        <a:lnSpc>
                          <a:spcPct val="100000"/>
                        </a:lnSpc>
                        <a:buNone/>
                      </a:pPr>
                      <a:r>
                        <a:rPr lang="es-CO" sz="1500" b="0" i="0" u="none" strike="noStrike" kern="1200" baseline="0" noProof="0" dirty="0">
                          <a:solidFill>
                            <a:srgbClr val="000000"/>
                          </a:solidFill>
                          <a:latin typeface="Work Sans" pitchFamily="2" charset="0"/>
                        </a:rPr>
                        <a:t>Responda las siguientes preguntas haciendo uso de una escala de 1 a 5 en donde 1 es deficiente, 2 es aceptable, 3 es regular, 4 bueno y 5 excelente</a:t>
                      </a:r>
                    </a:p>
                    <a:p>
                      <a:pPr marL="0" lvl="0" indent="0" algn="just">
                        <a:lnSpc>
                          <a:spcPct val="100000"/>
                        </a:lnSpc>
                        <a:buNone/>
                      </a:pPr>
                      <a:endParaRPr lang="es-CO" sz="1500" b="0" i="0" u="none" strike="noStrike" kern="1200" baseline="0" noProof="0" dirty="0">
                        <a:solidFill>
                          <a:srgbClr val="000000"/>
                        </a:solidFill>
                        <a:latin typeface="Work Sans" pitchFamily="2" charset="0"/>
                      </a:endParaRPr>
                    </a:p>
                    <a:p>
                      <a:pPr marL="0" lvl="0" indent="0" algn="just">
                        <a:lnSpc>
                          <a:spcPct val="100000"/>
                        </a:lnSpc>
                        <a:buNone/>
                      </a:pPr>
                      <a:r>
                        <a:rPr lang="es-CO" sz="1500" b="0" i="0" u="none" strike="noStrike" kern="1200" baseline="0" noProof="0" dirty="0">
                          <a:solidFill>
                            <a:srgbClr val="000000"/>
                          </a:solidFill>
                          <a:latin typeface="Work Sans" pitchFamily="2" charset="0"/>
                        </a:rPr>
                        <a:t>Las indicaciones de la actividad fueron claras y permitieron lograr los objetivos descritos</a:t>
                      </a:r>
                    </a:p>
                    <a:p>
                      <a:pPr marL="0" lvl="0" indent="0" algn="just">
                        <a:lnSpc>
                          <a:spcPct val="100000"/>
                        </a:lnSpc>
                        <a:buNone/>
                      </a:pPr>
                      <a:r>
                        <a:rPr lang="es-CO" sz="1500" b="0" i="0" u="none" strike="noStrike" kern="1200" baseline="0" noProof="0" dirty="0">
                          <a:solidFill>
                            <a:srgbClr val="000000"/>
                          </a:solidFill>
                          <a:latin typeface="Work Sans" pitchFamily="2" charset="0"/>
                        </a:rPr>
                        <a:t>La actividad permitió reconocer los patrimonios que la comunidad considera relevantes en su territorio</a:t>
                      </a:r>
                    </a:p>
                    <a:p>
                      <a:pPr marL="0" lvl="0" indent="0" algn="just">
                        <a:lnSpc>
                          <a:spcPct val="100000"/>
                        </a:lnSpc>
                        <a:buNone/>
                      </a:pPr>
                      <a:r>
                        <a:rPr lang="es-CO" sz="1500" b="0" i="0" u="none" strike="noStrike" kern="1200" baseline="0" noProof="0" dirty="0">
                          <a:solidFill>
                            <a:srgbClr val="000000"/>
                          </a:solidFill>
                          <a:latin typeface="Work Sans" pitchFamily="2" charset="0"/>
                        </a:rPr>
                        <a:t>La comunidad generó ideas para cuidar y salvaguardar los patrimonios naturales y los culturales tangibles e intangible</a:t>
                      </a:r>
                    </a:p>
                  </a:txBody>
                  <a:tcPr>
                    <a:solidFill>
                      <a:schemeClr val="bg1"/>
                    </a:solidFill>
                  </a:tcPr>
                </a:tc>
                <a:extLst>
                  <a:ext uri="{0D108BD9-81ED-4DB2-BD59-A6C34878D82A}">
                    <a16:rowId xmlns:a16="http://schemas.microsoft.com/office/drawing/2014/main" val="260660778"/>
                  </a:ext>
                </a:extLst>
              </a:tr>
            </a:tbl>
          </a:graphicData>
        </a:graphic>
      </p:graphicFrame>
      <p:sp>
        <p:nvSpPr>
          <p:cNvPr id="23" name="CuadroTexto 22">
            <a:extLst>
              <a:ext uri="{FF2B5EF4-FFF2-40B4-BE49-F238E27FC236}">
                <a16:creationId xmlns:a16="http://schemas.microsoft.com/office/drawing/2014/main" id="{0A2B5FB8-8B18-9242-58F0-B122BE0050EA}"/>
              </a:ext>
            </a:extLst>
          </p:cNvPr>
          <p:cNvSpPr txBox="1"/>
          <p:nvPr/>
        </p:nvSpPr>
        <p:spPr>
          <a:xfrm>
            <a:off x="15849599" y="909938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4" name="Flecha: a la derecha 23">
            <a:hlinkClick r:id="rId3" action="ppaction://hlinksldjump"/>
            <a:extLst>
              <a:ext uri="{FF2B5EF4-FFF2-40B4-BE49-F238E27FC236}">
                <a16:creationId xmlns:a16="http://schemas.microsoft.com/office/drawing/2014/main" id="{FC60AE61-7423-5F93-E62B-B230B7D71B78}"/>
              </a:ext>
            </a:extLst>
          </p:cNvPr>
          <p:cNvSpPr/>
          <p:nvPr/>
        </p:nvSpPr>
        <p:spPr>
          <a:xfrm flipH="1">
            <a:off x="16368394" y="8739386"/>
            <a:ext cx="354155"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5C6F0ED0-2C3D-6B48-A52E-D750948F5BBE}"/>
              </a:ext>
            </a:extLst>
          </p:cNvPr>
          <p:cNvSpPr/>
          <p:nvPr/>
        </p:nvSpPr>
        <p:spPr>
          <a:xfrm>
            <a:off x="1927350" y="266856"/>
            <a:ext cx="12818633"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5: </a:t>
            </a:r>
            <a:r>
              <a:rPr lang="es-MX" sz="2000" b="1" dirty="0">
                <a:ln w="0"/>
                <a:latin typeface="Poppins" panose="00000500000000000000" pitchFamily="2" charset="0"/>
                <a:cs typeface="Poppins" panose="00000500000000000000" pitchFamily="2" charset="0"/>
              </a:rPr>
              <a:t>CAPACITACIÓN EN RECONOCIMIENTO PATRIMONIAL Y MEDIACIÓN COMUNITARIA</a:t>
            </a:r>
            <a:endParaRPr lang="es-ES" sz="2000" b="1" dirty="0">
              <a:ln w="0"/>
              <a:latin typeface="Poppins" panose="00000500000000000000" pitchFamily="2" charset="0"/>
              <a:cs typeface="Poppins" panose="00000500000000000000" pitchFamily="2" charset="0"/>
            </a:endParaRPr>
          </a:p>
        </p:txBody>
      </p:sp>
      <p:grpSp>
        <p:nvGrpSpPr>
          <p:cNvPr id="123" name="Grupo 122">
            <a:extLst>
              <a:ext uri="{FF2B5EF4-FFF2-40B4-BE49-F238E27FC236}">
                <a16:creationId xmlns:a16="http://schemas.microsoft.com/office/drawing/2014/main" id="{171793B3-8C53-8559-80E9-97752E08901F}"/>
              </a:ext>
            </a:extLst>
          </p:cNvPr>
          <p:cNvGrpSpPr/>
          <p:nvPr/>
        </p:nvGrpSpPr>
        <p:grpSpPr>
          <a:xfrm>
            <a:off x="6682671" y="8535057"/>
            <a:ext cx="720000" cy="720000"/>
            <a:chOff x="3177144" y="1346133"/>
            <a:chExt cx="820800" cy="820800"/>
          </a:xfrm>
        </p:grpSpPr>
        <p:sp>
          <p:nvSpPr>
            <p:cNvPr id="124" name="Elipse 123">
              <a:hlinkClick r:id="rId4" action="ppaction://hlinksldjump" tooltip="Recomendaciones"/>
              <a:extLst>
                <a:ext uri="{FF2B5EF4-FFF2-40B4-BE49-F238E27FC236}">
                  <a16:creationId xmlns:a16="http://schemas.microsoft.com/office/drawing/2014/main" id="{47DD1FD1-5F2F-8FFA-8D32-01DCE6D8B36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5" name="Google Shape;13057;p104">
              <a:extLst>
                <a:ext uri="{FF2B5EF4-FFF2-40B4-BE49-F238E27FC236}">
                  <a16:creationId xmlns:a16="http://schemas.microsoft.com/office/drawing/2014/main" id="{B3702C76-B0B9-FA24-9766-80C5B5FD60C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26" name="Google Shape;13058;p104">
                <a:extLst>
                  <a:ext uri="{FF2B5EF4-FFF2-40B4-BE49-F238E27FC236}">
                    <a16:creationId xmlns:a16="http://schemas.microsoft.com/office/drawing/2014/main" id="{56049A37-E761-5A3F-573A-7C7094EB2CE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3059;p104">
                <a:extLst>
                  <a:ext uri="{FF2B5EF4-FFF2-40B4-BE49-F238E27FC236}">
                    <a16:creationId xmlns:a16="http://schemas.microsoft.com/office/drawing/2014/main" id="{FF0E7BBA-FACB-2586-9E87-800C62C9A9A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3060;p104">
                <a:extLst>
                  <a:ext uri="{FF2B5EF4-FFF2-40B4-BE49-F238E27FC236}">
                    <a16:creationId xmlns:a16="http://schemas.microsoft.com/office/drawing/2014/main" id="{4F613461-E172-F66C-37FD-EDDB349FB7A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9" name="Google Shape;13061;p104">
                <a:extLst>
                  <a:ext uri="{FF2B5EF4-FFF2-40B4-BE49-F238E27FC236}">
                    <a16:creationId xmlns:a16="http://schemas.microsoft.com/office/drawing/2014/main" id="{B8C1ED2E-BE3B-FA07-5D00-648440752B0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0" name="Google Shape;13062;p104">
                <a:extLst>
                  <a:ext uri="{FF2B5EF4-FFF2-40B4-BE49-F238E27FC236}">
                    <a16:creationId xmlns:a16="http://schemas.microsoft.com/office/drawing/2014/main" id="{9D312899-C1D2-A189-18FC-205D9738ED6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1" name="Google Shape;13063;p104">
                <a:extLst>
                  <a:ext uri="{FF2B5EF4-FFF2-40B4-BE49-F238E27FC236}">
                    <a16:creationId xmlns:a16="http://schemas.microsoft.com/office/drawing/2014/main" id="{DFF3E43D-686D-3C40-E99D-3DBF6787674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3064;p104">
                <a:extLst>
                  <a:ext uri="{FF2B5EF4-FFF2-40B4-BE49-F238E27FC236}">
                    <a16:creationId xmlns:a16="http://schemas.microsoft.com/office/drawing/2014/main" id="{3295AAFA-AF7C-E739-64EB-516B05C037E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3065;p104">
                <a:extLst>
                  <a:ext uri="{FF2B5EF4-FFF2-40B4-BE49-F238E27FC236}">
                    <a16:creationId xmlns:a16="http://schemas.microsoft.com/office/drawing/2014/main" id="{CF234885-33AA-7F8D-4BFC-8F403273D1B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3066;p104">
                <a:extLst>
                  <a:ext uri="{FF2B5EF4-FFF2-40B4-BE49-F238E27FC236}">
                    <a16:creationId xmlns:a16="http://schemas.microsoft.com/office/drawing/2014/main" id="{8FBA83CE-C13E-4E3D-C046-AFBEA82355F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5" name="Google Shape;13067;p104">
                <a:extLst>
                  <a:ext uri="{FF2B5EF4-FFF2-40B4-BE49-F238E27FC236}">
                    <a16:creationId xmlns:a16="http://schemas.microsoft.com/office/drawing/2014/main" id="{89C4F1D4-B0F0-D6D0-A0FA-C2A42428070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6" name="Group 17">
            <a:extLst>
              <a:ext uri="{FF2B5EF4-FFF2-40B4-BE49-F238E27FC236}">
                <a16:creationId xmlns:a16="http://schemas.microsoft.com/office/drawing/2014/main" id="{D30B135D-A4F3-DA71-5C08-8555571E922E}"/>
              </a:ext>
            </a:extLst>
          </p:cNvPr>
          <p:cNvGrpSpPr/>
          <p:nvPr/>
        </p:nvGrpSpPr>
        <p:grpSpPr>
          <a:xfrm>
            <a:off x="5635930" y="8545156"/>
            <a:ext cx="720000" cy="720000"/>
            <a:chOff x="738225" y="2745837"/>
            <a:chExt cx="861840" cy="861840"/>
          </a:xfrm>
        </p:grpSpPr>
        <p:sp>
          <p:nvSpPr>
            <p:cNvPr id="137" name="Elipse 136">
              <a:extLst>
                <a:ext uri="{FF2B5EF4-FFF2-40B4-BE49-F238E27FC236}">
                  <a16:creationId xmlns:a16="http://schemas.microsoft.com/office/drawing/2014/main" id="{EDAED701-C532-9BBD-07AF-93A7E547E3E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38" name="Google Shape;10593;p100">
              <a:extLst>
                <a:ext uri="{FF2B5EF4-FFF2-40B4-BE49-F238E27FC236}">
                  <a16:creationId xmlns:a16="http://schemas.microsoft.com/office/drawing/2014/main" id="{BDC82D13-8A38-F8D8-DA9F-869534AAB9B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39" name="Google Shape;10594;p100">
                <a:hlinkClick r:id="rId5" action="ppaction://hlinksldjump" tooltip="Bienvenida"/>
                <a:extLst>
                  <a:ext uri="{FF2B5EF4-FFF2-40B4-BE49-F238E27FC236}">
                    <a16:creationId xmlns:a16="http://schemas.microsoft.com/office/drawing/2014/main" id="{4D396852-89B7-FFFC-0CD8-2D9EE54F14B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0" name="Google Shape;10595;p100">
                <a:extLst>
                  <a:ext uri="{FF2B5EF4-FFF2-40B4-BE49-F238E27FC236}">
                    <a16:creationId xmlns:a16="http://schemas.microsoft.com/office/drawing/2014/main" id="{882001B6-45F9-11A6-192E-E24484CF7E5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41" name="Grupo 140">
            <a:extLst>
              <a:ext uri="{FF2B5EF4-FFF2-40B4-BE49-F238E27FC236}">
                <a16:creationId xmlns:a16="http://schemas.microsoft.com/office/drawing/2014/main" id="{B098A53E-6F9F-BBE6-CE2A-DBFC4EEAED9A}"/>
              </a:ext>
            </a:extLst>
          </p:cNvPr>
          <p:cNvGrpSpPr/>
          <p:nvPr/>
        </p:nvGrpSpPr>
        <p:grpSpPr>
          <a:xfrm>
            <a:off x="7601580" y="8575337"/>
            <a:ext cx="720000" cy="720000"/>
            <a:chOff x="6056787" y="1346133"/>
            <a:chExt cx="820800" cy="820800"/>
          </a:xfrm>
        </p:grpSpPr>
        <p:sp>
          <p:nvSpPr>
            <p:cNvPr id="142" name="Elipse 141">
              <a:hlinkClick r:id="rId6" action="ppaction://hlinksldjump" tooltip="Ciclo de vida y nivel de complejidad"/>
              <a:extLst>
                <a:ext uri="{FF2B5EF4-FFF2-40B4-BE49-F238E27FC236}">
                  <a16:creationId xmlns:a16="http://schemas.microsoft.com/office/drawing/2014/main" id="{03DCD522-0C2C-ADAB-585E-7BBFC96E6B7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3" name="Google Shape;9696;p98">
              <a:extLst>
                <a:ext uri="{FF2B5EF4-FFF2-40B4-BE49-F238E27FC236}">
                  <a16:creationId xmlns:a16="http://schemas.microsoft.com/office/drawing/2014/main" id="{62456D11-0961-19C0-63CA-E9E16607757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144" name="Google Shape;9697;p98">
                <a:extLst>
                  <a:ext uri="{FF2B5EF4-FFF2-40B4-BE49-F238E27FC236}">
                    <a16:creationId xmlns:a16="http://schemas.microsoft.com/office/drawing/2014/main" id="{A9EEE504-264F-4A3C-9EEB-771C1E78D5C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5" name="Google Shape;9698;p98">
                <a:extLst>
                  <a:ext uri="{FF2B5EF4-FFF2-40B4-BE49-F238E27FC236}">
                    <a16:creationId xmlns:a16="http://schemas.microsoft.com/office/drawing/2014/main" id="{6E8A5C05-F95D-3617-D2E9-A20F7286A1E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6" name="Google Shape;9699;p98">
                <a:extLst>
                  <a:ext uri="{FF2B5EF4-FFF2-40B4-BE49-F238E27FC236}">
                    <a16:creationId xmlns:a16="http://schemas.microsoft.com/office/drawing/2014/main" id="{C5FF351C-44B8-3BEA-FB37-C481720E850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7" name="Google Shape;9700;p98">
                <a:extLst>
                  <a:ext uri="{FF2B5EF4-FFF2-40B4-BE49-F238E27FC236}">
                    <a16:creationId xmlns:a16="http://schemas.microsoft.com/office/drawing/2014/main" id="{6993FA85-7881-40FC-06FF-AE574917F67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8" name="Google Shape;9701;p98">
                <a:extLst>
                  <a:ext uri="{FF2B5EF4-FFF2-40B4-BE49-F238E27FC236}">
                    <a16:creationId xmlns:a16="http://schemas.microsoft.com/office/drawing/2014/main" id="{579F7528-8667-3444-4DE6-5DCCAD2AA43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9" name="Google Shape;9702;p98">
                <a:hlinkClick r:id="rId6" action="ppaction://hlinksldjump"/>
                <a:extLst>
                  <a:ext uri="{FF2B5EF4-FFF2-40B4-BE49-F238E27FC236}">
                    <a16:creationId xmlns:a16="http://schemas.microsoft.com/office/drawing/2014/main" id="{7134F977-CB45-02B6-95FE-4CA7B3C9D4A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0" name="Grupo 149">
            <a:extLst>
              <a:ext uri="{FF2B5EF4-FFF2-40B4-BE49-F238E27FC236}">
                <a16:creationId xmlns:a16="http://schemas.microsoft.com/office/drawing/2014/main" id="{DBB3A587-C1A1-DA6E-1344-D6FC5281661D}"/>
              </a:ext>
            </a:extLst>
          </p:cNvPr>
          <p:cNvGrpSpPr/>
          <p:nvPr/>
        </p:nvGrpSpPr>
        <p:grpSpPr>
          <a:xfrm>
            <a:off x="9379518" y="8537020"/>
            <a:ext cx="720000" cy="720000"/>
            <a:chOff x="6950009" y="1346133"/>
            <a:chExt cx="820800" cy="820800"/>
          </a:xfrm>
        </p:grpSpPr>
        <p:sp>
          <p:nvSpPr>
            <p:cNvPr id="151" name="Elipse 150">
              <a:extLst>
                <a:ext uri="{FF2B5EF4-FFF2-40B4-BE49-F238E27FC236}">
                  <a16:creationId xmlns:a16="http://schemas.microsoft.com/office/drawing/2014/main" id="{2063D049-5B60-0972-45A9-8AB68B86DFE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52" name="Google Shape;11123;p100">
              <a:hlinkClick r:id="rId7" action="ppaction://hlinksldjump" tooltip="Énfasis"/>
              <a:extLst>
                <a:ext uri="{FF2B5EF4-FFF2-40B4-BE49-F238E27FC236}">
                  <a16:creationId xmlns:a16="http://schemas.microsoft.com/office/drawing/2014/main" id="{447C49FF-7034-4DC3-3862-F79C9B626B4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53" name="Grupo 152">
            <a:extLst>
              <a:ext uri="{FF2B5EF4-FFF2-40B4-BE49-F238E27FC236}">
                <a16:creationId xmlns:a16="http://schemas.microsoft.com/office/drawing/2014/main" id="{A1E615A9-3913-1BAA-3F57-4FA49EF2226D}"/>
              </a:ext>
            </a:extLst>
          </p:cNvPr>
          <p:cNvGrpSpPr/>
          <p:nvPr/>
        </p:nvGrpSpPr>
        <p:grpSpPr>
          <a:xfrm>
            <a:off x="10286748" y="8560277"/>
            <a:ext cx="720000" cy="720000"/>
            <a:chOff x="7758040" y="1346133"/>
            <a:chExt cx="820800" cy="820800"/>
          </a:xfrm>
        </p:grpSpPr>
        <p:sp>
          <p:nvSpPr>
            <p:cNvPr id="154" name="Elipse 153">
              <a:extLst>
                <a:ext uri="{FF2B5EF4-FFF2-40B4-BE49-F238E27FC236}">
                  <a16:creationId xmlns:a16="http://schemas.microsoft.com/office/drawing/2014/main" id="{247D5FE4-DF9A-B3F9-69A4-9591E905046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55" name="Google Shape;11363;p101">
              <a:extLst>
                <a:ext uri="{FF2B5EF4-FFF2-40B4-BE49-F238E27FC236}">
                  <a16:creationId xmlns:a16="http://schemas.microsoft.com/office/drawing/2014/main" id="{BD36A6B6-9DE3-390F-4ABB-80BD70C6AE4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56" name="Google Shape;11364;p101">
                <a:extLst>
                  <a:ext uri="{FF2B5EF4-FFF2-40B4-BE49-F238E27FC236}">
                    <a16:creationId xmlns:a16="http://schemas.microsoft.com/office/drawing/2014/main" id="{495D091C-1B23-1A12-A8A1-71D7731F01C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7" name="Google Shape;11365;p101">
                <a:extLst>
                  <a:ext uri="{FF2B5EF4-FFF2-40B4-BE49-F238E27FC236}">
                    <a16:creationId xmlns:a16="http://schemas.microsoft.com/office/drawing/2014/main" id="{2AB4DC15-5CBC-C430-9169-ED8232780D2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8" name="Google Shape;11366;p101">
                <a:extLst>
                  <a:ext uri="{FF2B5EF4-FFF2-40B4-BE49-F238E27FC236}">
                    <a16:creationId xmlns:a16="http://schemas.microsoft.com/office/drawing/2014/main" id="{D9270C8B-7BAB-D22D-E47B-5C9FB009EDD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9" name="Google Shape;11367;p101">
                <a:hlinkClick r:id="rId8" action="ppaction://hlinksldjump" tooltip="Enfoques de trabajo"/>
                <a:extLst>
                  <a:ext uri="{FF2B5EF4-FFF2-40B4-BE49-F238E27FC236}">
                    <a16:creationId xmlns:a16="http://schemas.microsoft.com/office/drawing/2014/main" id="{64D8D0D1-3B66-3EF6-40F8-88EF1B6820D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0" name="Google Shape;11368;p101">
                <a:extLst>
                  <a:ext uri="{FF2B5EF4-FFF2-40B4-BE49-F238E27FC236}">
                    <a16:creationId xmlns:a16="http://schemas.microsoft.com/office/drawing/2014/main" id="{47737AC3-F969-692F-293E-499647DEC09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1" name="Google Shape;11369;p101">
                <a:extLst>
                  <a:ext uri="{FF2B5EF4-FFF2-40B4-BE49-F238E27FC236}">
                    <a16:creationId xmlns:a16="http://schemas.microsoft.com/office/drawing/2014/main" id="{E3C743DD-2A8D-56FB-BA32-C244BC06A91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62" name="Grupo 161">
            <a:extLst>
              <a:ext uri="{FF2B5EF4-FFF2-40B4-BE49-F238E27FC236}">
                <a16:creationId xmlns:a16="http://schemas.microsoft.com/office/drawing/2014/main" id="{C022F344-1A9B-BFC6-B81F-D7E11BB1C8E8}"/>
              </a:ext>
            </a:extLst>
          </p:cNvPr>
          <p:cNvGrpSpPr/>
          <p:nvPr/>
        </p:nvGrpSpPr>
        <p:grpSpPr>
          <a:xfrm>
            <a:off x="8462086" y="8560277"/>
            <a:ext cx="720000" cy="720000"/>
            <a:chOff x="-1026884" y="3852288"/>
            <a:chExt cx="861840" cy="861840"/>
          </a:xfrm>
        </p:grpSpPr>
        <p:sp>
          <p:nvSpPr>
            <p:cNvPr id="163" name="Elipse 162">
              <a:extLst>
                <a:ext uri="{FF2B5EF4-FFF2-40B4-BE49-F238E27FC236}">
                  <a16:creationId xmlns:a16="http://schemas.microsoft.com/office/drawing/2014/main" id="{FDCA6656-CC04-F66A-91DE-85FB549C39C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64" name="Google Shape;11648;p101">
              <a:hlinkClick r:id="rId9" action="ppaction://hlinksldjump" tooltip="Categorías"/>
              <a:extLst>
                <a:ext uri="{FF2B5EF4-FFF2-40B4-BE49-F238E27FC236}">
                  <a16:creationId xmlns:a16="http://schemas.microsoft.com/office/drawing/2014/main" id="{E3C8C7C3-781C-EB37-81BF-8A9642E4B1A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65" name="Grupo 164">
            <a:extLst>
              <a:ext uri="{FF2B5EF4-FFF2-40B4-BE49-F238E27FC236}">
                <a16:creationId xmlns:a16="http://schemas.microsoft.com/office/drawing/2014/main" id="{9B68480F-BBBB-3742-03DE-A16BD5C91F90}"/>
              </a:ext>
            </a:extLst>
          </p:cNvPr>
          <p:cNvGrpSpPr/>
          <p:nvPr/>
        </p:nvGrpSpPr>
        <p:grpSpPr>
          <a:xfrm>
            <a:off x="6683394" y="8490698"/>
            <a:ext cx="720000" cy="720000"/>
            <a:chOff x="3177144" y="1346133"/>
            <a:chExt cx="820800" cy="820800"/>
          </a:xfrm>
        </p:grpSpPr>
        <p:sp>
          <p:nvSpPr>
            <p:cNvPr id="166" name="Elipse 165">
              <a:hlinkClick r:id="rId4" action="ppaction://hlinksldjump" tooltip="Recomendaciones"/>
              <a:extLst>
                <a:ext uri="{FF2B5EF4-FFF2-40B4-BE49-F238E27FC236}">
                  <a16:creationId xmlns:a16="http://schemas.microsoft.com/office/drawing/2014/main" id="{3150EC82-41F1-E55F-CDC5-E42ADA3AF39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7" name="Google Shape;13057;p104">
              <a:extLst>
                <a:ext uri="{FF2B5EF4-FFF2-40B4-BE49-F238E27FC236}">
                  <a16:creationId xmlns:a16="http://schemas.microsoft.com/office/drawing/2014/main" id="{6E0374EB-A26C-48AB-3D24-84BBD69B8B1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68" name="Google Shape;13058;p104">
                <a:extLst>
                  <a:ext uri="{FF2B5EF4-FFF2-40B4-BE49-F238E27FC236}">
                    <a16:creationId xmlns:a16="http://schemas.microsoft.com/office/drawing/2014/main" id="{041C89A3-94BA-5F7D-A4FD-DF807F98C00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9" name="Google Shape;13059;p104">
                <a:extLst>
                  <a:ext uri="{FF2B5EF4-FFF2-40B4-BE49-F238E27FC236}">
                    <a16:creationId xmlns:a16="http://schemas.microsoft.com/office/drawing/2014/main" id="{9F34FC0C-B4BB-6E06-86CA-B62B71D156A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0" name="Google Shape;13060;p104">
                <a:extLst>
                  <a:ext uri="{FF2B5EF4-FFF2-40B4-BE49-F238E27FC236}">
                    <a16:creationId xmlns:a16="http://schemas.microsoft.com/office/drawing/2014/main" id="{C6A22CC9-DCED-E17F-BB0D-AC1E0F32B12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1" name="Google Shape;13061;p104">
                <a:extLst>
                  <a:ext uri="{FF2B5EF4-FFF2-40B4-BE49-F238E27FC236}">
                    <a16:creationId xmlns:a16="http://schemas.microsoft.com/office/drawing/2014/main" id="{EB23DC9E-638C-06F0-37E7-726775EEF62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2" name="Google Shape;13062;p104">
                <a:extLst>
                  <a:ext uri="{FF2B5EF4-FFF2-40B4-BE49-F238E27FC236}">
                    <a16:creationId xmlns:a16="http://schemas.microsoft.com/office/drawing/2014/main" id="{DC2A8C2C-0D10-5F9A-3D8A-D3046793E9C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3" name="Google Shape;13063;p104">
                <a:extLst>
                  <a:ext uri="{FF2B5EF4-FFF2-40B4-BE49-F238E27FC236}">
                    <a16:creationId xmlns:a16="http://schemas.microsoft.com/office/drawing/2014/main" id="{98B2CDA3-6EB2-DFB1-0188-D89F7E94254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4" name="Google Shape;13064;p104">
                <a:extLst>
                  <a:ext uri="{FF2B5EF4-FFF2-40B4-BE49-F238E27FC236}">
                    <a16:creationId xmlns:a16="http://schemas.microsoft.com/office/drawing/2014/main" id="{EFD979CE-D935-98A9-D034-972ADF135E2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5" name="Google Shape;13065;p104">
                <a:extLst>
                  <a:ext uri="{FF2B5EF4-FFF2-40B4-BE49-F238E27FC236}">
                    <a16:creationId xmlns:a16="http://schemas.microsoft.com/office/drawing/2014/main" id="{A9C1B32A-77B0-C39E-E8F8-66AC4212634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6" name="Google Shape;13066;p104">
                <a:extLst>
                  <a:ext uri="{FF2B5EF4-FFF2-40B4-BE49-F238E27FC236}">
                    <a16:creationId xmlns:a16="http://schemas.microsoft.com/office/drawing/2014/main" id="{3F810E31-CBE8-36D1-FFC8-C2BCFE486E0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7" name="Google Shape;13067;p104">
                <a:extLst>
                  <a:ext uri="{FF2B5EF4-FFF2-40B4-BE49-F238E27FC236}">
                    <a16:creationId xmlns:a16="http://schemas.microsoft.com/office/drawing/2014/main" id="{3E10C210-50F6-D07D-E897-6CFA2A3F867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78" name="Group 17">
            <a:extLst>
              <a:ext uri="{FF2B5EF4-FFF2-40B4-BE49-F238E27FC236}">
                <a16:creationId xmlns:a16="http://schemas.microsoft.com/office/drawing/2014/main" id="{881C8050-FF83-0EF1-DF2A-3B7A9FDFFFE1}"/>
              </a:ext>
            </a:extLst>
          </p:cNvPr>
          <p:cNvGrpSpPr/>
          <p:nvPr/>
        </p:nvGrpSpPr>
        <p:grpSpPr>
          <a:xfrm>
            <a:off x="5694079" y="8486054"/>
            <a:ext cx="720000" cy="720000"/>
            <a:chOff x="738225" y="2745837"/>
            <a:chExt cx="861840" cy="861840"/>
          </a:xfrm>
        </p:grpSpPr>
        <p:sp>
          <p:nvSpPr>
            <p:cNvPr id="179" name="Elipse 178">
              <a:extLst>
                <a:ext uri="{FF2B5EF4-FFF2-40B4-BE49-F238E27FC236}">
                  <a16:creationId xmlns:a16="http://schemas.microsoft.com/office/drawing/2014/main" id="{98AF4700-447F-0C62-0AC1-64EA59373F0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0" name="Google Shape;10593;p100">
              <a:extLst>
                <a:ext uri="{FF2B5EF4-FFF2-40B4-BE49-F238E27FC236}">
                  <a16:creationId xmlns:a16="http://schemas.microsoft.com/office/drawing/2014/main" id="{AD0BB127-F0BF-9F04-40B2-7E8CFEC3FA8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81" name="Google Shape;10594;p100">
                <a:hlinkClick r:id="rId5" action="ppaction://hlinksldjump" tooltip="Bienvenida"/>
                <a:extLst>
                  <a:ext uri="{FF2B5EF4-FFF2-40B4-BE49-F238E27FC236}">
                    <a16:creationId xmlns:a16="http://schemas.microsoft.com/office/drawing/2014/main" id="{C0966A0C-5840-C9A6-5D1C-8F4DB02CA72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2" name="Google Shape;10595;p100">
                <a:extLst>
                  <a:ext uri="{FF2B5EF4-FFF2-40B4-BE49-F238E27FC236}">
                    <a16:creationId xmlns:a16="http://schemas.microsoft.com/office/drawing/2014/main" id="{88426031-BEB0-321B-12E1-34AB80755C0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83" name="Grupo 182">
            <a:extLst>
              <a:ext uri="{FF2B5EF4-FFF2-40B4-BE49-F238E27FC236}">
                <a16:creationId xmlns:a16="http://schemas.microsoft.com/office/drawing/2014/main" id="{79CC18E8-09BD-6CBD-0245-269647CE9FCE}"/>
              </a:ext>
            </a:extLst>
          </p:cNvPr>
          <p:cNvGrpSpPr/>
          <p:nvPr/>
        </p:nvGrpSpPr>
        <p:grpSpPr>
          <a:xfrm>
            <a:off x="9379519" y="8490698"/>
            <a:ext cx="720000" cy="720000"/>
            <a:chOff x="6950009" y="1346133"/>
            <a:chExt cx="820800" cy="820800"/>
          </a:xfrm>
        </p:grpSpPr>
        <p:sp>
          <p:nvSpPr>
            <p:cNvPr id="184" name="Elipse 183">
              <a:extLst>
                <a:ext uri="{FF2B5EF4-FFF2-40B4-BE49-F238E27FC236}">
                  <a16:creationId xmlns:a16="http://schemas.microsoft.com/office/drawing/2014/main" id="{7D234835-0AC1-4BDA-A6C2-896B75248E9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85" name="Google Shape;11123;p100">
              <a:hlinkClick r:id="rId7" action="ppaction://hlinksldjump" tooltip="Énfasis"/>
              <a:extLst>
                <a:ext uri="{FF2B5EF4-FFF2-40B4-BE49-F238E27FC236}">
                  <a16:creationId xmlns:a16="http://schemas.microsoft.com/office/drawing/2014/main" id="{58316C55-055C-D948-2820-CA3CD239962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86" name="Grupo 185">
            <a:extLst>
              <a:ext uri="{FF2B5EF4-FFF2-40B4-BE49-F238E27FC236}">
                <a16:creationId xmlns:a16="http://schemas.microsoft.com/office/drawing/2014/main" id="{CA180922-135B-E84E-218E-D67AB9DF169B}"/>
              </a:ext>
            </a:extLst>
          </p:cNvPr>
          <p:cNvGrpSpPr/>
          <p:nvPr/>
        </p:nvGrpSpPr>
        <p:grpSpPr>
          <a:xfrm>
            <a:off x="10287000" y="8512801"/>
            <a:ext cx="720000" cy="720000"/>
            <a:chOff x="7758040" y="1346133"/>
            <a:chExt cx="820800" cy="820800"/>
          </a:xfrm>
        </p:grpSpPr>
        <p:sp>
          <p:nvSpPr>
            <p:cNvPr id="187" name="Elipse 186">
              <a:extLst>
                <a:ext uri="{FF2B5EF4-FFF2-40B4-BE49-F238E27FC236}">
                  <a16:creationId xmlns:a16="http://schemas.microsoft.com/office/drawing/2014/main" id="{7C78D9D6-B90E-2CD7-F765-4A50AA34C12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8" name="Google Shape;11363;p101">
              <a:extLst>
                <a:ext uri="{FF2B5EF4-FFF2-40B4-BE49-F238E27FC236}">
                  <a16:creationId xmlns:a16="http://schemas.microsoft.com/office/drawing/2014/main" id="{0C37DF43-4FA2-D1C6-4466-97D114B25AB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89" name="Google Shape;11364;p101">
                <a:extLst>
                  <a:ext uri="{FF2B5EF4-FFF2-40B4-BE49-F238E27FC236}">
                    <a16:creationId xmlns:a16="http://schemas.microsoft.com/office/drawing/2014/main" id="{1642001B-7784-BAD6-7F0B-4EF550EE759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0" name="Google Shape;11365;p101">
                <a:extLst>
                  <a:ext uri="{FF2B5EF4-FFF2-40B4-BE49-F238E27FC236}">
                    <a16:creationId xmlns:a16="http://schemas.microsoft.com/office/drawing/2014/main" id="{D75BDD26-8493-BBBC-6400-EE941FF660E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1" name="Google Shape;11366;p101">
                <a:extLst>
                  <a:ext uri="{FF2B5EF4-FFF2-40B4-BE49-F238E27FC236}">
                    <a16:creationId xmlns:a16="http://schemas.microsoft.com/office/drawing/2014/main" id="{1A706033-7EF3-9A27-323D-50E53D04610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2" name="Google Shape;11367;p101">
                <a:hlinkClick r:id="rId8" action="ppaction://hlinksldjump" tooltip="Enfoques de trabajo"/>
                <a:extLst>
                  <a:ext uri="{FF2B5EF4-FFF2-40B4-BE49-F238E27FC236}">
                    <a16:creationId xmlns:a16="http://schemas.microsoft.com/office/drawing/2014/main" id="{9196EB7B-530E-2D92-A7D4-C408C95BE74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3" name="Google Shape;11368;p101">
                <a:extLst>
                  <a:ext uri="{FF2B5EF4-FFF2-40B4-BE49-F238E27FC236}">
                    <a16:creationId xmlns:a16="http://schemas.microsoft.com/office/drawing/2014/main" id="{79A64C81-4C2C-F2B3-96E7-AD4435C4C32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4" name="Google Shape;11369;p101">
                <a:extLst>
                  <a:ext uri="{FF2B5EF4-FFF2-40B4-BE49-F238E27FC236}">
                    <a16:creationId xmlns:a16="http://schemas.microsoft.com/office/drawing/2014/main" id="{E1E0F906-8CCA-8739-C9C8-43F4BE88DD2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95" name="Grupo 194">
            <a:extLst>
              <a:ext uri="{FF2B5EF4-FFF2-40B4-BE49-F238E27FC236}">
                <a16:creationId xmlns:a16="http://schemas.microsoft.com/office/drawing/2014/main" id="{0EFFA8B6-5D91-45EE-BC2A-9F26CFCBFF9A}"/>
              </a:ext>
            </a:extLst>
          </p:cNvPr>
          <p:cNvGrpSpPr/>
          <p:nvPr/>
        </p:nvGrpSpPr>
        <p:grpSpPr>
          <a:xfrm>
            <a:off x="8462087" y="8512801"/>
            <a:ext cx="720000" cy="720000"/>
            <a:chOff x="-1026884" y="3852288"/>
            <a:chExt cx="861840" cy="861840"/>
          </a:xfrm>
        </p:grpSpPr>
        <p:sp>
          <p:nvSpPr>
            <p:cNvPr id="196" name="Elipse 195">
              <a:extLst>
                <a:ext uri="{FF2B5EF4-FFF2-40B4-BE49-F238E27FC236}">
                  <a16:creationId xmlns:a16="http://schemas.microsoft.com/office/drawing/2014/main" id="{7748269F-AB9D-1F33-75CC-0AB95DBA86B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97" name="Google Shape;11648;p101">
              <a:hlinkClick r:id="rId9" action="ppaction://hlinksldjump" tooltip="Categorías"/>
              <a:extLst>
                <a:ext uri="{FF2B5EF4-FFF2-40B4-BE49-F238E27FC236}">
                  <a16:creationId xmlns:a16="http://schemas.microsoft.com/office/drawing/2014/main" id="{B84C983B-3D10-4ABD-3287-BB87E70A9DE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1548216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151582" y="185767"/>
            <a:ext cx="130302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6: </a:t>
            </a:r>
            <a:r>
              <a:rPr lang="es-MX" sz="2000" b="1" dirty="0">
                <a:ln w="0"/>
                <a:latin typeface="Poppins" panose="00000500000000000000" pitchFamily="2" charset="0"/>
                <a:cs typeface="Poppins" panose="00000500000000000000" pitchFamily="2" charset="0"/>
              </a:rPr>
              <a:t>SEGUIMIENTO DE EFECTIVIDAD DE ACTIVIDADES</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ED6C94BA-8ECB-7F53-8ECB-D51E036C0595}"/>
              </a:ext>
            </a:extLst>
          </p:cNvPr>
          <p:cNvGraphicFramePr>
            <a:graphicFrameLocks noGrp="1"/>
          </p:cNvGraphicFramePr>
          <p:nvPr>
            <p:extLst>
              <p:ext uri="{D42A27DB-BD31-4B8C-83A1-F6EECF244321}">
                <p14:modId xmlns:p14="http://schemas.microsoft.com/office/powerpoint/2010/main" val="3164932255"/>
              </p:ext>
            </p:extLst>
          </p:nvPr>
        </p:nvGraphicFramePr>
        <p:xfrm>
          <a:off x="1701490" y="992083"/>
          <a:ext cx="13474798" cy="7641266"/>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50348">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59816">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  X</a:t>
                      </a: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59412">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499207">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5941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587764">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Con el propósito de conocer y garantizar que los procesos de comunicación, participación y educación sean efectivos entre los diferentes interesados en los proyectos, esta herramienta busca obtener información acerca de la efectividad en procesos de convocatoria, participación y pertinencia de los temas de las actividades realizadas, bien sea por servidores de la entidad o por parte de la Interventoría o el contratista del proyecto, desde un enfoque participativo y lúdico. Como resultado de esto, se busca que la entidad obtenga información de primera mano por parte de los convocados y así tomar decisiones pertinentes sobre mejorar o mantener actividades o procesos relacionados con la comunidad. </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553663">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CO" dirty="0"/>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952658">
                <a:tc gridSpan="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itchFamily="2" charset="77"/>
                        </a:rPr>
                        <a:t>Hacer seguimiento y evaluación de las actividades de comunicación, participación y educación implementadas en el área de influencia de proyectos de infraestructura vial</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itchFamily="2" charset="77"/>
                        </a:rPr>
                        <a:t>Servidores del INVÍAS,  Contratista e Interventor del proyecto y comunidad del área de estudio</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cs typeface="Poppins" pitchFamily="2" charset="77"/>
                        </a:rPr>
                        <a:t>2 a 3 horas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5941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809380">
                <a:tc gridSpan="16">
                  <a:txBody>
                    <a:bodyPr/>
                    <a:lstStyle/>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itchFamily="2" charset="77"/>
                        </a:rPr>
                        <a:t>Cartelera o tablero imantado</a:t>
                      </a:r>
                    </a:p>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itchFamily="2" charset="77"/>
                        </a:rPr>
                        <a:t>Marcadores rojo y verde si se hace la actividad en cartelera</a:t>
                      </a:r>
                    </a:p>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itchFamily="2" charset="77"/>
                        </a:rPr>
                        <a:t>Si haces la actividad en tablero imantado, debes contar con imanes de SI (color verde) NO (color rojo)</a:t>
                      </a:r>
                    </a:p>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itchFamily="2" charset="77"/>
                        </a:rPr>
                        <a:t>Cámara </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10CABB7A-27CE-732A-35F3-FA5BBE5219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669422" y="2287482"/>
            <a:ext cx="616278" cy="576000"/>
          </a:xfrm>
          <a:prstGeom prst="rect">
            <a:avLst/>
          </a:prstGeom>
        </p:spPr>
      </p:pic>
      <p:pic>
        <p:nvPicPr>
          <p:cNvPr id="6" name="Gráfico 76" descr="Grupo de personas con relleno sólido">
            <a:extLst>
              <a:ext uri="{FF2B5EF4-FFF2-40B4-BE49-F238E27FC236}">
                <a16:creationId xmlns:a16="http://schemas.microsoft.com/office/drawing/2014/main" id="{60118B8D-3F4C-2C83-650E-7872986755F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76679" y="2333049"/>
            <a:ext cx="489480" cy="451266"/>
          </a:xfrm>
          <a:prstGeom prst="rect">
            <a:avLst/>
          </a:prstGeom>
        </p:spPr>
      </p:pic>
      <p:sp>
        <p:nvSpPr>
          <p:cNvPr id="7" name="object 18">
            <a:extLst>
              <a:ext uri="{FF2B5EF4-FFF2-40B4-BE49-F238E27FC236}">
                <a16:creationId xmlns:a16="http://schemas.microsoft.com/office/drawing/2014/main" id="{8D87FB5B-E761-AFF4-FD73-B16EDBE302DA}"/>
              </a:ext>
            </a:extLst>
          </p:cNvPr>
          <p:cNvSpPr/>
          <p:nvPr/>
        </p:nvSpPr>
        <p:spPr>
          <a:xfrm>
            <a:off x="12184963" y="2333049"/>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9AFD3CF5-0F09-9D3D-2DD9-A3235FFD814F}"/>
              </a:ext>
            </a:extLst>
          </p:cNvPr>
          <p:cNvSpPr/>
          <p:nvPr/>
        </p:nvSpPr>
        <p:spPr>
          <a:xfrm>
            <a:off x="13979577" y="2387458"/>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3A6FF8FC-AEAE-5E92-C8A8-F27D05956EA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41893" y="2270682"/>
            <a:ext cx="576002" cy="576000"/>
          </a:xfrm>
          <a:prstGeom prst="rect">
            <a:avLst/>
          </a:prstGeom>
        </p:spPr>
      </p:pic>
      <p:pic>
        <p:nvPicPr>
          <p:cNvPr id="22" name="Gráfico 21" descr="Single gear con relleno sólido">
            <a:extLst>
              <a:ext uri="{FF2B5EF4-FFF2-40B4-BE49-F238E27FC236}">
                <a16:creationId xmlns:a16="http://schemas.microsoft.com/office/drawing/2014/main" id="{3AFACF38-F070-8720-57AB-FCE22F372FF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98436" y="2287482"/>
            <a:ext cx="576000" cy="576000"/>
          </a:xfrm>
          <a:prstGeom prst="rect">
            <a:avLst/>
          </a:prstGeom>
        </p:spPr>
      </p:pic>
      <p:pic>
        <p:nvPicPr>
          <p:cNvPr id="23" name="Gráfico 22" descr="Court con relleno sólido">
            <a:extLst>
              <a:ext uri="{FF2B5EF4-FFF2-40B4-BE49-F238E27FC236}">
                <a16:creationId xmlns:a16="http://schemas.microsoft.com/office/drawing/2014/main" id="{155281D2-1265-B7F5-FDCA-125DF5B71FB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98824" y="2270682"/>
            <a:ext cx="576000" cy="576000"/>
          </a:xfrm>
          <a:prstGeom prst="rect">
            <a:avLst/>
          </a:prstGeom>
        </p:spPr>
      </p:pic>
      <p:sp>
        <p:nvSpPr>
          <p:cNvPr id="24" name="CuadroTexto 23">
            <a:extLst>
              <a:ext uri="{FF2B5EF4-FFF2-40B4-BE49-F238E27FC236}">
                <a16:creationId xmlns:a16="http://schemas.microsoft.com/office/drawing/2014/main" id="{0901309E-13A4-D0DB-D1E0-A8264AEEB600}"/>
              </a:ext>
            </a:extLst>
          </p:cNvPr>
          <p:cNvSpPr txBox="1"/>
          <p:nvPr/>
        </p:nvSpPr>
        <p:spPr>
          <a:xfrm>
            <a:off x="15849600" y="905442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86D87899-9134-6625-4B4C-6814FE097F04}"/>
              </a:ext>
            </a:extLst>
          </p:cNvPr>
          <p:cNvSpPr/>
          <p:nvPr/>
        </p:nvSpPr>
        <p:spPr>
          <a:xfrm>
            <a:off x="16365472" y="871372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E664CC5F-CD48-9A91-6D09-0C144321CF4A}"/>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5512F372-4D14-8CC6-9F20-181B209C6ED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924D164-5E28-9CC0-3B23-098036F0E92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AB1CBC7-CE6A-20C0-4996-DCC6A9E76FE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A44BBBAE-2289-03E4-EDBA-DE2BF1C2C69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D58A58E9-AB4D-60B0-6D98-8B512CF814D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4DDA26E-096B-9D82-148B-445CCD43300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F5D75A2-D99F-7193-6B71-3AD4D8EB8C8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1FCED0D-52F3-8F21-0579-6E2D066AA41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07A8DF7-8F40-200E-ED99-2354EC77D24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4240B781-69CB-BDDE-9FC8-448EAD2887A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AB3E2A3-CF82-0F1F-A96D-C821A41E446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70EF5034-5F98-1790-B794-BDB05890AA5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A22C229F-A580-8876-502E-665B45D8EA18}"/>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BF03A693-3312-40D0-A64A-D06FD0E129B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6C86EA3E-CDC6-F96C-3B45-12977901A40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9537BC98-947F-557D-7461-B96C0D30A6C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5FF66B4-EF07-F13E-1005-BAD5C998CB1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FAC4B00-6205-67F2-F3E0-6C295017A47E}"/>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8A2EE01C-5770-0D56-9F91-59D5B56215D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A01469D-B214-51A9-93BC-99449DC69797}"/>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B30EC12E-5E97-CC12-E068-66732EB1D79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8B0A82E-996A-64C2-87A3-24228ABA67F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0A13E814-9E1A-B13C-8308-3BB3A1D4B318}"/>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76674B73-9492-90FF-0216-58C9262E9DFE}"/>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954F937-E967-8959-52B3-6CCB51C4364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1CAC6586-F388-F2B0-0830-196B0B9C077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B7B82F20-F247-2AF8-CF1F-5E7E1213E5EE}"/>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27EE3DE9-7622-ECDF-9E34-6CEB74818FB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22FD6A20-8B7A-B070-F3B8-2BB9561BE75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954F2B8D-E21C-85F1-C9CD-58DDD16535C1}"/>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81DC1911-9C45-F5FD-E019-09506F1C654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C5316B49-0960-8F6E-1617-53ADE5FB6CA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10D543BD-1D37-7BB3-E45A-9DD173594A0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B7F81721-D8F7-63D6-CDA1-B0518F06661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BF6C5BE9-5844-8FD9-CE04-4D178B6A984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D15C9846-D97B-483A-52D7-A226A2A6E8D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941B3D1-F0D2-DCBA-1F84-58664A049BE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8E62A221-2C86-2605-C449-12D4A9D95A0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87E9F561-80A6-C300-AB3C-77B1397297C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5AF74290-F8CD-1575-81D0-1ADB03A1CF4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6CE018C6-E4D7-0DB0-2889-92F121BC261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BE6CDCA7-C060-7871-A5F7-DC6A853C2073}"/>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56A6595F-1789-AE0F-BFB7-F56E806AA48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F539C5C2-DBF6-9D14-BC2D-22C69A2B194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30687F5B-C95E-FA8F-4468-F65CA9E6B16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BB1E029C-2F3B-89E7-3D1E-8A10AAA4DCB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65B7E927-CE11-D9C6-922D-00198AADB2B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BED2CA1B-DFA2-6E13-DD16-FDE1C36E94C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6E5E3710-FFD2-8A4D-7D94-9AD650E4E44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8450DA3E-BD37-9485-194E-1B4B7CA7BFC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A35AD6E5-511D-62E3-B0E8-9D67105F0C3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4531CAEC-EA25-92C0-9E41-D2DE018BD01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A16949FF-1219-6D28-B976-83D90C8602F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CF4E8422-5BF1-1032-7DA2-CD70885472C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922CFA86-DF7F-7ACF-39FA-BE7E853DAED6}"/>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5ECE4C32-C113-4CE8-B9F0-C4A686D7F3F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7614B42A-FC69-980C-BAC4-25F3218CEBE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0A367503-0274-32F9-4E80-79086E62F5E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DD67286F-6E3D-C587-388C-B2618B3EA6D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5DA13546-49C5-445C-5E78-6D7F35049C3B}"/>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928179F9-903E-4023-DD20-D74489B599B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9CC9AC90-B7A8-9173-7DA9-288FFF38C11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6DBA18F2-BA01-EDB6-EAA3-B134BCAB79E3}"/>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4C629613-8084-8E7F-B3FE-DAE63FC7C53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C8257B7E-496D-7E12-1023-0AD9F29B188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5050E697-E097-3269-D4FE-1B73F7C2034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8D271E1D-381D-6662-65AD-0A47BE3E3BD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939979CE-ED5A-1954-1143-1289E9C9696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ED16C686-451D-3158-4FF3-54B4354E46E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EFBB5EAF-E0C5-8301-04F8-EBCA7B098CD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13F3D7EE-5755-B331-30CB-DC3C9061D1C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26902579-CE5A-2EF3-9EAD-D04C7CD7AE4E}"/>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CB0EAB0B-21B5-73A5-E8BC-443390BCDC9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31BCFF1E-FCAD-7D80-56CE-4F3C78F66B4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1476967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9" name="Imagen 58">
            <a:extLst>
              <a:ext uri="{FF2B5EF4-FFF2-40B4-BE49-F238E27FC236}">
                <a16:creationId xmlns:a16="http://schemas.microsoft.com/office/drawing/2014/main" id="{69FF048E-F8E4-7B0A-D838-1AF25C3EF69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736" y="0"/>
            <a:ext cx="6978496" cy="9601199"/>
          </a:xfrm>
          <a:prstGeom prst="rect">
            <a:avLst/>
          </a:prstGeom>
          <a:ln>
            <a:noFill/>
          </a:ln>
          <a:effectLst/>
        </p:spPr>
      </p:pic>
      <p:grpSp>
        <p:nvGrpSpPr>
          <p:cNvPr id="2" name="Grupo 1">
            <a:extLst>
              <a:ext uri="{FF2B5EF4-FFF2-40B4-BE49-F238E27FC236}">
                <a16:creationId xmlns:a16="http://schemas.microsoft.com/office/drawing/2014/main" id="{174572FD-02A5-B6FF-B90B-E4C4E780DF71}"/>
              </a:ext>
            </a:extLst>
          </p:cNvPr>
          <p:cNvGrpSpPr/>
          <p:nvPr/>
        </p:nvGrpSpPr>
        <p:grpSpPr>
          <a:xfrm>
            <a:off x="-24110" y="-1"/>
            <a:ext cx="2053304" cy="9597957"/>
            <a:chOff x="-24110" y="-1"/>
            <a:chExt cx="2053304" cy="9597957"/>
          </a:xfrm>
        </p:grpSpPr>
        <p:sp>
          <p:nvSpPr>
            <p:cNvPr id="61" name="Forma libre: forma 60">
              <a:extLst>
                <a:ext uri="{FF2B5EF4-FFF2-40B4-BE49-F238E27FC236}">
                  <a16:creationId xmlns:a16="http://schemas.microsoft.com/office/drawing/2014/main" id="{7AC08328-AD64-DA01-3CF8-0A36922DBEAD}"/>
                </a:ext>
              </a:extLst>
            </p:cNvPr>
            <p:cNvSpPr/>
            <p:nvPr/>
          </p:nvSpPr>
          <p:spPr>
            <a:xfrm rot="16200000">
              <a:off x="-4104573" y="4080462"/>
              <a:ext cx="9597957" cy="143703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17264629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17264629 w 40705200"/>
                <a:gd name="connsiteY7" fmla="*/ 1015561 h 1016609"/>
                <a:gd name="connsiteX0" fmla="*/ 17264629 w 17337200"/>
                <a:gd name="connsiteY0" fmla="*/ 1088132 h 1089180"/>
                <a:gd name="connsiteX1" fmla="*/ 15971229 w 17337200"/>
                <a:gd name="connsiteY1" fmla="*/ 1088132 h 1089180"/>
                <a:gd name="connsiteX2" fmla="*/ 15307270 w 17337200"/>
                <a:gd name="connsiteY2" fmla="*/ 701357 h 1089180"/>
                <a:gd name="connsiteX3" fmla="*/ 14686071 w 17337200"/>
                <a:gd name="connsiteY3" fmla="*/ 1088132 h 1089180"/>
                <a:gd name="connsiteX4" fmla="*/ 0 w 17337200"/>
                <a:gd name="connsiteY4" fmla="*/ 1088132 h 1089180"/>
                <a:gd name="connsiteX5" fmla="*/ 0 w 17337200"/>
                <a:gd name="connsiteY5" fmla="*/ 72571 h 1089180"/>
                <a:gd name="connsiteX6" fmla="*/ 17337200 w 17337200"/>
                <a:gd name="connsiteY6" fmla="*/ 0 h 1089180"/>
                <a:gd name="connsiteX7" fmla="*/ 17264629 w 17337200"/>
                <a:gd name="connsiteY7" fmla="*/ 1088132 h 1089180"/>
                <a:gd name="connsiteX0" fmla="*/ 17264629 w 17337200"/>
                <a:gd name="connsiteY0" fmla="*/ 1088132 h 1089180"/>
                <a:gd name="connsiteX1" fmla="*/ 15971229 w 17337200"/>
                <a:gd name="connsiteY1" fmla="*/ 1088132 h 1089180"/>
                <a:gd name="connsiteX2" fmla="*/ 15307270 w 17337200"/>
                <a:gd name="connsiteY2" fmla="*/ 701357 h 1089180"/>
                <a:gd name="connsiteX3" fmla="*/ 14686071 w 17337200"/>
                <a:gd name="connsiteY3" fmla="*/ 1088132 h 1089180"/>
                <a:gd name="connsiteX4" fmla="*/ 8781143 w 17337200"/>
                <a:gd name="connsiteY4" fmla="*/ 1088135 h 1089180"/>
                <a:gd name="connsiteX5" fmla="*/ 0 w 17337200"/>
                <a:gd name="connsiteY5" fmla="*/ 72571 h 1089180"/>
                <a:gd name="connsiteX6" fmla="*/ 17337200 w 17337200"/>
                <a:gd name="connsiteY6" fmla="*/ 0 h 1089180"/>
                <a:gd name="connsiteX7" fmla="*/ 17264629 w 17337200"/>
                <a:gd name="connsiteY7" fmla="*/ 1088132 h 1089180"/>
                <a:gd name="connsiteX0" fmla="*/ 8556057 w 8628628"/>
                <a:gd name="connsiteY0" fmla="*/ 1088132 h 1089180"/>
                <a:gd name="connsiteX1" fmla="*/ 7262657 w 8628628"/>
                <a:gd name="connsiteY1" fmla="*/ 1088132 h 1089180"/>
                <a:gd name="connsiteX2" fmla="*/ 6598698 w 8628628"/>
                <a:gd name="connsiteY2" fmla="*/ 701357 h 1089180"/>
                <a:gd name="connsiteX3" fmla="*/ 5977499 w 8628628"/>
                <a:gd name="connsiteY3" fmla="*/ 1088132 h 1089180"/>
                <a:gd name="connsiteX4" fmla="*/ 72571 w 8628628"/>
                <a:gd name="connsiteY4" fmla="*/ 1088135 h 1089180"/>
                <a:gd name="connsiteX5" fmla="*/ 0 w 8628628"/>
                <a:gd name="connsiteY5" fmla="*/ 290288 h 1089180"/>
                <a:gd name="connsiteX6" fmla="*/ 8628628 w 8628628"/>
                <a:gd name="connsiteY6" fmla="*/ 0 h 1089180"/>
                <a:gd name="connsiteX7" fmla="*/ 8556057 w 8628628"/>
                <a:gd name="connsiteY7" fmla="*/ 1088132 h 1089180"/>
                <a:gd name="connsiteX0" fmla="*/ 8483486 w 8556057"/>
                <a:gd name="connsiteY0" fmla="*/ 1088132 h 1089180"/>
                <a:gd name="connsiteX1" fmla="*/ 7190086 w 8556057"/>
                <a:gd name="connsiteY1" fmla="*/ 1088132 h 1089180"/>
                <a:gd name="connsiteX2" fmla="*/ 6526127 w 8556057"/>
                <a:gd name="connsiteY2" fmla="*/ 701357 h 1089180"/>
                <a:gd name="connsiteX3" fmla="*/ 5904928 w 8556057"/>
                <a:gd name="connsiteY3" fmla="*/ 1088132 h 1089180"/>
                <a:gd name="connsiteX4" fmla="*/ 0 w 8556057"/>
                <a:gd name="connsiteY4" fmla="*/ 1088135 h 1089180"/>
                <a:gd name="connsiteX5" fmla="*/ 648608 w 8556057"/>
                <a:gd name="connsiteY5" fmla="*/ 99788 h 1089180"/>
                <a:gd name="connsiteX6" fmla="*/ 8556057 w 8556057"/>
                <a:gd name="connsiteY6" fmla="*/ 0 h 1089180"/>
                <a:gd name="connsiteX7" fmla="*/ 8483486 w 8556057"/>
                <a:gd name="connsiteY7" fmla="*/ 1088132 h 1089180"/>
                <a:gd name="connsiteX0" fmla="*/ 7857559 w 7930130"/>
                <a:gd name="connsiteY0" fmla="*/ 1088132 h 1115350"/>
                <a:gd name="connsiteX1" fmla="*/ 6564159 w 7930130"/>
                <a:gd name="connsiteY1" fmla="*/ 1088132 h 1115350"/>
                <a:gd name="connsiteX2" fmla="*/ 5900200 w 7930130"/>
                <a:gd name="connsiteY2" fmla="*/ 701357 h 1115350"/>
                <a:gd name="connsiteX3" fmla="*/ 5279001 w 7930130"/>
                <a:gd name="connsiteY3" fmla="*/ 1088132 h 1115350"/>
                <a:gd name="connsiteX4" fmla="*/ 0 w 7930130"/>
                <a:gd name="connsiteY4" fmla="*/ 1115350 h 1115350"/>
                <a:gd name="connsiteX5" fmla="*/ 22681 w 7930130"/>
                <a:gd name="connsiteY5" fmla="*/ 99788 h 1115350"/>
                <a:gd name="connsiteX6" fmla="*/ 7930130 w 7930130"/>
                <a:gd name="connsiteY6" fmla="*/ 0 h 1115350"/>
                <a:gd name="connsiteX7" fmla="*/ 7857559 w 7930130"/>
                <a:gd name="connsiteY7" fmla="*/ 1088132 h 1115350"/>
                <a:gd name="connsiteX0" fmla="*/ 6850630 w 7930130"/>
                <a:gd name="connsiteY0" fmla="*/ 1074525 h 1115350"/>
                <a:gd name="connsiteX1" fmla="*/ 6564159 w 7930130"/>
                <a:gd name="connsiteY1" fmla="*/ 1088132 h 1115350"/>
                <a:gd name="connsiteX2" fmla="*/ 5900200 w 7930130"/>
                <a:gd name="connsiteY2" fmla="*/ 701357 h 1115350"/>
                <a:gd name="connsiteX3" fmla="*/ 5279001 w 7930130"/>
                <a:gd name="connsiteY3" fmla="*/ 1088132 h 1115350"/>
                <a:gd name="connsiteX4" fmla="*/ 0 w 7930130"/>
                <a:gd name="connsiteY4" fmla="*/ 1115350 h 1115350"/>
                <a:gd name="connsiteX5" fmla="*/ 22681 w 7930130"/>
                <a:gd name="connsiteY5" fmla="*/ 99788 h 1115350"/>
                <a:gd name="connsiteX6" fmla="*/ 7930130 w 7930130"/>
                <a:gd name="connsiteY6" fmla="*/ 0 h 1115350"/>
                <a:gd name="connsiteX7" fmla="*/ 6850630 w 7930130"/>
                <a:gd name="connsiteY7" fmla="*/ 1074525 h 1115350"/>
                <a:gd name="connsiteX0" fmla="*/ 6850630 w 6895989"/>
                <a:gd name="connsiteY0" fmla="*/ 974737 h 1015562"/>
                <a:gd name="connsiteX1" fmla="*/ 6564159 w 6895989"/>
                <a:gd name="connsiteY1" fmla="*/ 988344 h 1015562"/>
                <a:gd name="connsiteX2" fmla="*/ 5900200 w 6895989"/>
                <a:gd name="connsiteY2" fmla="*/ 601569 h 1015562"/>
                <a:gd name="connsiteX3" fmla="*/ 5279001 w 6895989"/>
                <a:gd name="connsiteY3" fmla="*/ 988344 h 1015562"/>
                <a:gd name="connsiteX4" fmla="*/ 0 w 6895989"/>
                <a:gd name="connsiteY4" fmla="*/ 1015562 h 1015562"/>
                <a:gd name="connsiteX5" fmla="*/ 22681 w 6895989"/>
                <a:gd name="connsiteY5" fmla="*/ 0 h 1015562"/>
                <a:gd name="connsiteX6" fmla="*/ 6895989 w 6895989"/>
                <a:gd name="connsiteY6" fmla="*/ 22676 h 1015562"/>
                <a:gd name="connsiteX7" fmla="*/ 6850630 w 6895989"/>
                <a:gd name="connsiteY7" fmla="*/ 974737 h 1015562"/>
                <a:gd name="connsiteX0" fmla="*/ 6850630 w 6855167"/>
                <a:gd name="connsiteY0" fmla="*/ 979276 h 1020101"/>
                <a:gd name="connsiteX1" fmla="*/ 6564159 w 6855167"/>
                <a:gd name="connsiteY1" fmla="*/ 992883 h 1020101"/>
                <a:gd name="connsiteX2" fmla="*/ 5900200 w 6855167"/>
                <a:gd name="connsiteY2" fmla="*/ 606108 h 1020101"/>
                <a:gd name="connsiteX3" fmla="*/ 5279001 w 6855167"/>
                <a:gd name="connsiteY3" fmla="*/ 992883 h 1020101"/>
                <a:gd name="connsiteX4" fmla="*/ 0 w 6855167"/>
                <a:gd name="connsiteY4" fmla="*/ 1020101 h 1020101"/>
                <a:gd name="connsiteX5" fmla="*/ 22681 w 6855167"/>
                <a:gd name="connsiteY5" fmla="*/ 4539 h 1020101"/>
                <a:gd name="connsiteX6" fmla="*/ 6855167 w 6855167"/>
                <a:gd name="connsiteY6" fmla="*/ 0 h 1020101"/>
                <a:gd name="connsiteX7" fmla="*/ 6850630 w 6855167"/>
                <a:gd name="connsiteY7" fmla="*/ 979276 h 102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5167" h="1020101">
                  <a:moveTo>
                    <a:pt x="6850630" y="979276"/>
                  </a:moveTo>
                  <a:lnTo>
                    <a:pt x="6564159" y="992883"/>
                  </a:lnTo>
                  <a:cubicBezTo>
                    <a:pt x="6341150" y="1017269"/>
                    <a:pt x="6363538" y="608223"/>
                    <a:pt x="5900200" y="606108"/>
                  </a:cubicBezTo>
                  <a:cubicBezTo>
                    <a:pt x="5436862" y="603993"/>
                    <a:pt x="5534603" y="991232"/>
                    <a:pt x="5279001" y="992883"/>
                  </a:cubicBezTo>
                  <a:lnTo>
                    <a:pt x="0" y="1020101"/>
                  </a:lnTo>
                  <a:lnTo>
                    <a:pt x="22681" y="4539"/>
                  </a:lnTo>
                  <a:lnTo>
                    <a:pt x="6855167" y="0"/>
                  </a:lnTo>
                  <a:cubicBezTo>
                    <a:pt x="6853655" y="326425"/>
                    <a:pt x="6852142" y="652851"/>
                    <a:pt x="6850630" y="979276"/>
                  </a:cubicBezTo>
                  <a:close/>
                </a:path>
              </a:pathLst>
            </a:custGeom>
            <a:gradFill flip="none" rotWithShape="1">
              <a:gsLst>
                <a:gs pos="0">
                  <a:srgbClr val="FFAF00"/>
                </a:gs>
                <a:gs pos="33000">
                  <a:srgbClr val="FE9C01"/>
                </a:gs>
                <a:gs pos="72000">
                  <a:srgbClr val="FA911E"/>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18" name="Group 17">
              <a:extLst>
                <a:ext uri="{FF2B5EF4-FFF2-40B4-BE49-F238E27FC236}">
                  <a16:creationId xmlns:a16="http://schemas.microsoft.com/office/drawing/2014/main" id="{FDD68E9C-135C-F921-AE77-B62B28B1E521}"/>
                </a:ext>
              </a:extLst>
            </p:cNvPr>
            <p:cNvGrpSpPr/>
            <p:nvPr/>
          </p:nvGrpSpPr>
          <p:grpSpPr>
            <a:xfrm>
              <a:off x="880074" y="700234"/>
              <a:ext cx="1149120" cy="1149120"/>
              <a:chOff x="738225" y="2745837"/>
              <a:chExt cx="861840" cy="861840"/>
            </a:xfrm>
          </p:grpSpPr>
          <p:sp>
            <p:nvSpPr>
              <p:cNvPr id="19" name="Elipse 18">
                <a:extLst>
                  <a:ext uri="{FF2B5EF4-FFF2-40B4-BE49-F238E27FC236}">
                    <a16:creationId xmlns:a16="http://schemas.microsoft.com/office/drawing/2014/main" id="{4AE13A3D-70D2-BF2D-1105-6ABF52CD9A0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20" name="Google Shape;10593;p100">
                <a:extLst>
                  <a:ext uri="{FF2B5EF4-FFF2-40B4-BE49-F238E27FC236}">
                    <a16:creationId xmlns:a16="http://schemas.microsoft.com/office/drawing/2014/main" id="{8C7AF524-FD37-1B49-06E5-600717F4B02D}"/>
                  </a:ext>
                </a:extLst>
              </p:cNvPr>
              <p:cNvGrpSpPr/>
              <p:nvPr/>
            </p:nvGrpSpPr>
            <p:grpSpPr>
              <a:xfrm>
                <a:off x="958153" y="2966406"/>
                <a:ext cx="465860" cy="394566"/>
                <a:chOff x="6671087" y="2009304"/>
                <a:chExt cx="332757" cy="281833"/>
              </a:xfrm>
              <a:solidFill>
                <a:schemeClr val="tx1"/>
              </a:solidFill>
              <a:scene3d>
                <a:camera prst="orthographicFront">
                  <a:rot lat="0" lon="0" rev="0"/>
                </a:camera>
                <a:lightRig rig="glow" dir="t">
                  <a:rot lat="0" lon="0" rev="4800000"/>
                </a:lightRig>
              </a:scene3d>
            </p:grpSpPr>
            <p:sp>
              <p:nvSpPr>
                <p:cNvPr id="21" name="Google Shape;10594;p100">
                  <a:hlinkClick r:id="rId5" action="ppaction://hlinksldjump"/>
                  <a:extLst>
                    <a:ext uri="{FF2B5EF4-FFF2-40B4-BE49-F238E27FC236}">
                      <a16:creationId xmlns:a16="http://schemas.microsoft.com/office/drawing/2014/main" id="{87B98D4F-F791-46B5-0CBF-B4A33BE010A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22" name="Google Shape;10595;p100">
                  <a:extLst>
                    <a:ext uri="{FF2B5EF4-FFF2-40B4-BE49-F238E27FC236}">
                      <a16:creationId xmlns:a16="http://schemas.microsoft.com/office/drawing/2014/main" id="{3D7C7A8F-643B-FFD4-2251-43496971A47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grpSp>
      <p:pic>
        <p:nvPicPr>
          <p:cNvPr id="55" name="Imagen 54" descr="Imagen que contiene firmar, calle, palo, alimentos&#10;&#10;Descripción generada automáticamente">
            <a:hlinkClick r:id="rId6" action="ppaction://hlinksldjump"/>
            <a:extLst>
              <a:ext uri="{FF2B5EF4-FFF2-40B4-BE49-F238E27FC236}">
                <a16:creationId xmlns:a16="http://schemas.microsoft.com/office/drawing/2014/main" id="{A8D73CAE-D079-C9CA-2CC6-FB6A6196AC41}"/>
              </a:ext>
            </a:extLst>
          </p:cNvPr>
          <p:cNvPicPr>
            <a:picLocks noChangeAspect="1"/>
          </p:cNvPicPr>
          <p:nvPr/>
        </p:nvPicPr>
        <p:blipFill>
          <a:blip r:embed="rId7">
            <a:biLevel thresh="25000"/>
            <a:extLst>
              <a:ext uri="{28A0092B-C50C-407E-A947-70E740481C1C}">
                <a14:useLocalDpi xmlns:a14="http://schemas.microsoft.com/office/drawing/2010/main" val="0"/>
              </a:ext>
            </a:extLst>
          </a:blip>
          <a:stretch>
            <a:fillRect/>
          </a:stretch>
        </p:blipFill>
        <p:spPr>
          <a:xfrm>
            <a:off x="438255" y="2316104"/>
            <a:ext cx="543104" cy="624569"/>
          </a:xfrm>
          <a:prstGeom prst="rect">
            <a:avLst/>
          </a:prstGeom>
        </p:spPr>
      </p:pic>
      <p:sp>
        <p:nvSpPr>
          <p:cNvPr id="67" name="CuadroTexto 66">
            <a:extLst>
              <a:ext uri="{FF2B5EF4-FFF2-40B4-BE49-F238E27FC236}">
                <a16:creationId xmlns:a16="http://schemas.microsoft.com/office/drawing/2014/main" id="{98FDEF5D-BCBB-63BC-E2AF-9A1C71BF837B}"/>
              </a:ext>
            </a:extLst>
          </p:cNvPr>
          <p:cNvSpPr txBox="1"/>
          <p:nvPr/>
        </p:nvSpPr>
        <p:spPr>
          <a:xfrm>
            <a:off x="8458200" y="4884133"/>
            <a:ext cx="7873560" cy="400110"/>
          </a:xfrm>
          <a:prstGeom prst="rect">
            <a:avLst/>
          </a:prstGeom>
          <a:noFill/>
        </p:spPr>
        <p:txBody>
          <a:bodyPr wrap="square" rtlCol="0">
            <a:spAutoFit/>
          </a:bodyPr>
          <a:lstStyle/>
          <a:p>
            <a:pPr defTabSz="1280096"/>
            <a:r>
              <a:rPr lang="es-MX" sz="2000" b="1" dirty="0">
                <a:solidFill>
                  <a:prstClr val="black"/>
                </a:solidFill>
                <a:latin typeface="Poppins SemiBold" pitchFamily="2" charset="77"/>
                <a:cs typeface="Poppins SemiBold" pitchFamily="2" charset="77"/>
              </a:rPr>
              <a:t>¡Hola! Te damos la bienvenida a tu familia INVÍAS</a:t>
            </a:r>
            <a:endParaRPr lang="es-CO" sz="2000" b="1" dirty="0">
              <a:solidFill>
                <a:prstClr val="black"/>
              </a:solidFill>
              <a:latin typeface="Poppins SemiBold" pitchFamily="2" charset="77"/>
              <a:cs typeface="Poppins SemiBold" pitchFamily="2" charset="77"/>
            </a:endParaRPr>
          </a:p>
        </p:txBody>
      </p:sp>
      <p:sp>
        <p:nvSpPr>
          <p:cNvPr id="68" name="CuadroTexto 67">
            <a:extLst>
              <a:ext uri="{FF2B5EF4-FFF2-40B4-BE49-F238E27FC236}">
                <a16:creationId xmlns:a16="http://schemas.microsoft.com/office/drawing/2014/main" id="{F000A3B4-381A-DFD6-A243-1592F3C1908A}"/>
              </a:ext>
            </a:extLst>
          </p:cNvPr>
          <p:cNvSpPr txBox="1"/>
          <p:nvPr/>
        </p:nvSpPr>
        <p:spPr>
          <a:xfrm>
            <a:off x="8534400" y="5585285"/>
            <a:ext cx="7244517" cy="2677656"/>
          </a:xfrm>
          <a:prstGeom prst="rect">
            <a:avLst/>
          </a:prstGeom>
          <a:noFill/>
        </p:spPr>
        <p:txBody>
          <a:bodyPr wrap="square" rtlCol="0">
            <a:spAutoFit/>
          </a:bodyPr>
          <a:lstStyle/>
          <a:p>
            <a:pPr defTabSz="1280096"/>
            <a:r>
              <a:rPr lang="es-MX" sz="1400" dirty="0">
                <a:solidFill>
                  <a:prstClr val="black"/>
                </a:solidFill>
                <a:latin typeface="Work Sans" pitchFamily="2" charset="77"/>
                <a:cs typeface="Poppins" panose="00000500000000000000" pitchFamily="2" charset="0"/>
              </a:rPr>
              <a:t>¿Sabías que somos más de 1000 personas trabajando juntas por comunicar el país con nuestras vías? </a:t>
            </a:r>
          </a:p>
          <a:p>
            <a:pPr defTabSz="1280096"/>
            <a:endParaRPr lang="es-MX" sz="1400" dirty="0">
              <a:solidFill>
                <a:prstClr val="black"/>
              </a:solidFill>
              <a:latin typeface="Work Sans" pitchFamily="2" charset="77"/>
              <a:cs typeface="Poppins" panose="00000500000000000000" pitchFamily="2" charset="0"/>
            </a:endParaRPr>
          </a:p>
          <a:p>
            <a:pPr defTabSz="1280096"/>
            <a:r>
              <a:rPr lang="es-MX" sz="1400" dirty="0">
                <a:solidFill>
                  <a:prstClr val="black"/>
                </a:solidFill>
                <a:latin typeface="Work Sans" pitchFamily="2" charset="77"/>
                <a:cs typeface="Poppins" panose="00000500000000000000" pitchFamily="2" charset="0"/>
              </a:rPr>
              <a:t>¿Sabías que llevamos 28 años conectando al territorio colombiano con nuestras obras de infraestructura de transporte fluvial, carretero, marítimo y férreo?</a:t>
            </a:r>
          </a:p>
          <a:p>
            <a:pPr defTabSz="1280096"/>
            <a:endParaRPr lang="es-MX" sz="1400" dirty="0">
              <a:solidFill>
                <a:prstClr val="black"/>
              </a:solidFill>
              <a:latin typeface="Work Sans" pitchFamily="2" charset="77"/>
              <a:cs typeface="Poppins" panose="00000500000000000000" pitchFamily="2" charset="0"/>
            </a:endParaRPr>
          </a:p>
          <a:p>
            <a:pPr defTabSz="1280096"/>
            <a:r>
              <a:rPr lang="es-MX" sz="1400" dirty="0">
                <a:solidFill>
                  <a:prstClr val="black"/>
                </a:solidFill>
                <a:latin typeface="Work Sans" pitchFamily="2" charset="77"/>
                <a:cs typeface="Poppins" panose="00000500000000000000" pitchFamily="2" charset="0"/>
              </a:rPr>
              <a:t>En esta caja de herramientas, te guiaremos para que mano a mano sigamos mejorando nuestras estrategias de comunicación, educación y participación hacia las personas y organizaciones con quienes nos encontramos en los proyectos, y así, ofrecer cada día un mejor servicio.</a:t>
            </a:r>
          </a:p>
          <a:p>
            <a:pPr defTabSz="1280096"/>
            <a:endParaRPr lang="es-MX" sz="1400" dirty="0">
              <a:solidFill>
                <a:prstClr val="black"/>
              </a:solidFill>
              <a:latin typeface="Poppins" panose="00000500000000000000" pitchFamily="2" charset="0"/>
              <a:cs typeface="Poppins" panose="00000500000000000000" pitchFamily="2" charset="0"/>
            </a:endParaRPr>
          </a:p>
          <a:p>
            <a:pPr defTabSz="1280096"/>
            <a:r>
              <a:rPr lang="es-MX" sz="1400" b="1" dirty="0">
                <a:solidFill>
                  <a:prstClr val="black"/>
                </a:solidFill>
                <a:latin typeface="Work Sans SemiBold" pitchFamily="2" charset="77"/>
                <a:cs typeface="Poppins" panose="00000500000000000000" pitchFamily="2" charset="0"/>
              </a:rPr>
              <a:t>Porque en INVÍAS la vía más importante la creamos para conectar contigo.</a:t>
            </a:r>
            <a:endParaRPr lang="es-CO" sz="1400" b="1" dirty="0">
              <a:solidFill>
                <a:prstClr val="black"/>
              </a:solidFill>
              <a:latin typeface="Work Sans SemiBold" pitchFamily="2" charset="77"/>
              <a:cs typeface="Poppins" panose="00000500000000000000" pitchFamily="2" charset="0"/>
            </a:endParaRPr>
          </a:p>
        </p:txBody>
      </p:sp>
      <p:pic>
        <p:nvPicPr>
          <p:cNvPr id="62" name="Audio 2 Bienvenida">
            <a:hlinkClick r:id="" action="ppaction://media"/>
            <a:extLst>
              <a:ext uri="{FF2B5EF4-FFF2-40B4-BE49-F238E27FC236}">
                <a16:creationId xmlns:a16="http://schemas.microsoft.com/office/drawing/2014/main" id="{A0C541B0-387C-142A-C14D-4251ADA64ECA}"/>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970643" y="7419401"/>
            <a:ext cx="812800" cy="812800"/>
          </a:xfrm>
          <a:prstGeom prst="rect">
            <a:avLst/>
          </a:prstGeom>
        </p:spPr>
      </p:pic>
      <p:sp>
        <p:nvSpPr>
          <p:cNvPr id="63" name="Rectángulo 62">
            <a:extLst>
              <a:ext uri="{FF2B5EF4-FFF2-40B4-BE49-F238E27FC236}">
                <a16:creationId xmlns:a16="http://schemas.microsoft.com/office/drawing/2014/main" id="{7AFC837C-9006-7620-0583-9D7767AAA031}"/>
              </a:ext>
            </a:extLst>
          </p:cNvPr>
          <p:cNvSpPr/>
          <p:nvPr/>
        </p:nvSpPr>
        <p:spPr>
          <a:xfrm>
            <a:off x="8229600" y="4149252"/>
            <a:ext cx="4625692"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latin typeface="Poppins" pitchFamily="2" charset="77"/>
                <a:cs typeface="Poppins" pitchFamily="2" charset="77"/>
              </a:rPr>
              <a:t>BIENVENIDA</a:t>
            </a:r>
          </a:p>
        </p:txBody>
      </p:sp>
      <p:pic>
        <p:nvPicPr>
          <p:cNvPr id="43" name="Imagen 42" descr="Imagen que contiene dibujo, luz, alimentos&#10;&#10;Descripción generada automáticamente">
            <a:hlinkClick r:id="rId9" action="ppaction://hlinksldjump"/>
            <a:extLst>
              <a:ext uri="{FF2B5EF4-FFF2-40B4-BE49-F238E27FC236}">
                <a16:creationId xmlns:a16="http://schemas.microsoft.com/office/drawing/2014/main" id="{AB0CCD8E-FDA8-A6E0-2FF4-5EF0026F163D}"/>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297700" y="3698708"/>
            <a:ext cx="690517" cy="690517"/>
          </a:xfrm>
          <a:prstGeom prst="rect">
            <a:avLst/>
          </a:prstGeom>
        </p:spPr>
      </p:pic>
      <p:pic>
        <p:nvPicPr>
          <p:cNvPr id="44" name="Imagen 43" descr="Imagen que contiene Icono&#10;&#10;Descripción generada automáticamente">
            <a:hlinkClick r:id="rId11" action="ppaction://hlinksldjump"/>
            <a:extLst>
              <a:ext uri="{FF2B5EF4-FFF2-40B4-BE49-F238E27FC236}">
                <a16:creationId xmlns:a16="http://schemas.microsoft.com/office/drawing/2014/main" id="{8A103079-DD17-516E-00C1-A004975452CF}"/>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45" name="Imagen 44" descr="Icono&#10;&#10;Descripción generada automáticamente">
            <a:hlinkClick r:id="rId13" action="ppaction://hlinksldjump"/>
            <a:extLst>
              <a:ext uri="{FF2B5EF4-FFF2-40B4-BE49-F238E27FC236}">
                <a16:creationId xmlns:a16="http://schemas.microsoft.com/office/drawing/2014/main" id="{C410972E-7087-3669-1DA8-5094B4D88CE4}"/>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49" name="Google Shape;11648;p101">
            <a:hlinkClick r:id="rId15" action="ppaction://hlinksldjump"/>
            <a:extLst>
              <a:ext uri="{FF2B5EF4-FFF2-40B4-BE49-F238E27FC236}">
                <a16:creationId xmlns:a16="http://schemas.microsoft.com/office/drawing/2014/main" id="{BEAF2229-B5E3-3962-20E0-15B9A90FEE0A}"/>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dirty="0">
              <a:solidFill>
                <a:prstClr val="black">
                  <a:lumMod val="95000"/>
                  <a:lumOff val="5000"/>
                </a:prstClr>
              </a:solidFill>
              <a:latin typeface="Calibri" panose="020F0502020204030204"/>
            </a:endParaRPr>
          </a:p>
        </p:txBody>
      </p:sp>
      <p:sp>
        <p:nvSpPr>
          <p:cNvPr id="3" name="CuadroTexto 2">
            <a:extLst>
              <a:ext uri="{FF2B5EF4-FFF2-40B4-BE49-F238E27FC236}">
                <a16:creationId xmlns:a16="http://schemas.microsoft.com/office/drawing/2014/main" id="{30751D9C-7121-F14C-EC73-CD83803863CC}"/>
              </a:ext>
            </a:extLst>
          </p:cNvPr>
          <p:cNvSpPr txBox="1"/>
          <p:nvPr/>
        </p:nvSpPr>
        <p:spPr>
          <a:xfrm>
            <a:off x="15849600" y="912300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5" name="Flecha: a la derecha 4">
            <a:hlinkClick r:id="rId5" action="ppaction://hlinksldjump"/>
            <a:extLst>
              <a:ext uri="{FF2B5EF4-FFF2-40B4-BE49-F238E27FC236}">
                <a16:creationId xmlns:a16="http://schemas.microsoft.com/office/drawing/2014/main" id="{0672EAB9-6272-0085-DA78-67B7D17B6D86}"/>
              </a:ext>
            </a:extLst>
          </p:cNvPr>
          <p:cNvSpPr/>
          <p:nvPr/>
        </p:nvSpPr>
        <p:spPr>
          <a:xfrm>
            <a:off x="16365472" y="876300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dirty="0"/>
          </a:p>
        </p:txBody>
      </p:sp>
    </p:spTree>
    <p:extLst>
      <p:ext uri="{BB962C8B-B14F-4D97-AF65-F5344CB8AC3E}">
        <p14:creationId xmlns:p14="http://schemas.microsoft.com/office/powerpoint/2010/main" val="2638768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500"/>
                                        <p:tgtEl>
                                          <p:spTgt spid="68"/>
                                        </p:tgtEl>
                                      </p:cBhvr>
                                    </p:animEffect>
                                  </p:childTnLst>
                                </p:cTn>
                              </p:par>
                            </p:childTnLst>
                          </p:cTn>
                        </p:par>
                        <p:par>
                          <p:cTn id="11" fill="hold">
                            <p:stCondLst>
                              <p:cond delay="500"/>
                            </p:stCondLst>
                            <p:childTnLst>
                              <p:par>
                                <p:cTn id="12" presetID="1" presetClass="mediacall" presetSubtype="0" fill="hold" nodeType="afterEffect">
                                  <p:stCondLst>
                                    <p:cond delay="0"/>
                                  </p:stCondLst>
                                  <p:childTnLst>
                                    <p:cmd type="call" cmd="playFrom(0.0)">
                                      <p:cBhvr>
                                        <p:cTn id="13" dur="50808" fill="hold"/>
                                        <p:tgtEl>
                                          <p:spTgt spid="6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4" fill="hold" display="0">
                  <p:stCondLst>
                    <p:cond delay="indefinite"/>
                  </p:stCondLst>
                  <p:endCondLst>
                    <p:cond evt="onStopAudio" delay="0">
                      <p:tgtEl>
                        <p:sldTgt/>
                      </p:tgtEl>
                    </p:cond>
                  </p:endCondLst>
                </p:cTn>
                <p:tgtEl>
                  <p:spTgt spid="62"/>
                </p:tgtEl>
              </p:cMediaNode>
            </p:audio>
          </p:childTnLst>
        </p:cTn>
      </p:par>
    </p:tnLst>
    <p:bldLst>
      <p:bldP spid="67" grpId="0"/>
      <p:bldP spid="6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ECD8C848-5930-D981-995F-BAEE46E3A26E}"/>
              </a:ext>
            </a:extLst>
          </p:cNvPr>
          <p:cNvGraphicFramePr>
            <a:graphicFrameLocks noGrp="1"/>
          </p:cNvGraphicFramePr>
          <p:nvPr>
            <p:extLst>
              <p:ext uri="{D42A27DB-BD31-4B8C-83A1-F6EECF244321}">
                <p14:modId xmlns:p14="http://schemas.microsoft.com/office/powerpoint/2010/main" val="3170107422"/>
              </p:ext>
            </p:extLst>
          </p:nvPr>
        </p:nvGraphicFramePr>
        <p:xfrm>
          <a:off x="1544533" y="884846"/>
          <a:ext cx="13474800" cy="7639605"/>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56545">
                <a:tc>
                  <a:txBody>
                    <a:bodyPr/>
                    <a:lstStyle/>
                    <a:p>
                      <a:pPr algn="ctr"/>
                      <a:r>
                        <a:rPr lang="es-CO"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164117">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En el diagrama que encuentras a continuación, están las 5 fases o momentos para el desarrollo de esta herramienta:</a:t>
                      </a:r>
                    </a:p>
                  </a:txBody>
                  <a:tcPr>
                    <a:solidFill>
                      <a:schemeClr val="bg1"/>
                    </a:solidFill>
                  </a:tcPr>
                </a:tc>
                <a:extLst>
                  <a:ext uri="{0D108BD9-81ED-4DB2-BD59-A6C34878D82A}">
                    <a16:rowId xmlns:a16="http://schemas.microsoft.com/office/drawing/2014/main" val="1148865646"/>
                  </a:ext>
                </a:extLst>
              </a:tr>
            </a:tbl>
          </a:graphicData>
        </a:graphic>
      </p:graphicFrame>
      <p:pic>
        <p:nvPicPr>
          <p:cNvPr id="5" name="Imagen 4" descr="Interfaz de usuario gráfica&#10;&#10;Descripción generada automáticamente con confianza media">
            <a:extLst>
              <a:ext uri="{FF2B5EF4-FFF2-40B4-BE49-F238E27FC236}">
                <a16:creationId xmlns:a16="http://schemas.microsoft.com/office/drawing/2014/main" id="{3B0E2A1B-EFB4-5F70-3D9E-8710E9F264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22402" y="1551751"/>
            <a:ext cx="12801600" cy="7200900"/>
          </a:xfrm>
          <a:prstGeom prst="rect">
            <a:avLst/>
          </a:prstGeom>
        </p:spPr>
      </p:pic>
      <p:sp>
        <p:nvSpPr>
          <p:cNvPr id="6" name="CuadroTexto 5">
            <a:extLst>
              <a:ext uri="{FF2B5EF4-FFF2-40B4-BE49-F238E27FC236}">
                <a16:creationId xmlns:a16="http://schemas.microsoft.com/office/drawing/2014/main" id="{CC85F6D6-631E-0011-E5EF-6EB362B35BD6}"/>
              </a:ext>
            </a:extLst>
          </p:cNvPr>
          <p:cNvSpPr txBox="1"/>
          <p:nvPr/>
        </p:nvSpPr>
        <p:spPr>
          <a:xfrm>
            <a:off x="1577926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A9D8DDD3-501E-B221-0987-FC483CEEBE5A}"/>
              </a:ext>
            </a:extLst>
          </p:cNvPr>
          <p:cNvSpPr/>
          <p:nvPr/>
        </p:nvSpPr>
        <p:spPr>
          <a:xfrm>
            <a:off x="16295132"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10D07DCE-AFC7-4B9E-8B73-2A447B19C299}"/>
              </a:ext>
            </a:extLst>
          </p:cNvPr>
          <p:cNvSpPr txBox="1"/>
          <p:nvPr/>
        </p:nvSpPr>
        <p:spPr>
          <a:xfrm>
            <a:off x="14861456"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8B4CFF70-2374-7C61-0D4F-5CB61A36F6B0}"/>
              </a:ext>
            </a:extLst>
          </p:cNvPr>
          <p:cNvSpPr/>
          <p:nvPr/>
        </p:nvSpPr>
        <p:spPr>
          <a:xfrm flipH="1">
            <a:off x="15341324"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D00B04BD-6547-4967-E6A9-EF04723A596E}"/>
              </a:ext>
            </a:extLst>
          </p:cNvPr>
          <p:cNvSpPr/>
          <p:nvPr/>
        </p:nvSpPr>
        <p:spPr>
          <a:xfrm>
            <a:off x="4003616" y="280241"/>
            <a:ext cx="86106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6: </a:t>
            </a:r>
            <a:r>
              <a:rPr lang="es-MX" sz="2000" b="1" dirty="0">
                <a:ln w="0"/>
                <a:latin typeface="Poppins" panose="00000500000000000000" pitchFamily="2" charset="0"/>
                <a:cs typeface="Poppins" panose="00000500000000000000" pitchFamily="2" charset="0"/>
              </a:rPr>
              <a:t>SEGUIMIENTO DE EFECTIVIDAD DE ACTIVIDADES</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54F57595-087B-C3C1-2BFF-32566C71BE42}"/>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41456C73-6875-70CB-7DBA-8D39F19E667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538DEB8-061C-DD31-50F9-8682E0EE4A7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E652A54-DF1B-CDDA-E9D0-BD5D08DB547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5A793E22-5BBE-BBA1-4F24-E351B599AE5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5C3A032-F58C-F459-7FFE-108F243DD3D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A85BB62F-FEBB-BEC4-A4D2-768DEBC6C22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8890E3FA-FFC0-0D08-19C0-1105D72C2E0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5761A07-3412-F6E6-6C1D-FD67868A5D4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B089571-371D-0FC3-6E2B-246EBF99547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C332254-54A9-9AAE-7DF5-464684E2D6C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31982CBA-740E-A0E6-2194-BD5F91B6CCD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104C5D05-1947-6639-EAA0-5E19B76180E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27749B1-CDDB-6C9C-7FF8-AD4113AF36D1}"/>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B79A121-B04E-0D6D-9CBC-EA4D842225E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39AB956-7F73-4CC6-E13A-E810E52D3D2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E23AC2F7-AB51-D053-3548-8EA5597D482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E12947EE-2F05-B2DB-450A-040B1054338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CEFB929-36DD-6280-B863-D2522B074B01}"/>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8E5407E0-0335-C365-9756-0A4EE2A02DC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2A3E118B-2117-2F3F-5FD9-0DA3888C684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2E5057D-61EC-68FB-CF47-35C60E80C4D6}"/>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DCC4BDE4-A7E7-EDA7-BC1A-9A95EE0FF19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8F21DE1-80BB-9C70-F878-0269D8700B2B}"/>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3199CCE0-89C4-34CA-0218-BD67369D2EC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0AD8BA5-93DE-4419-4357-0F32AE58AB4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21F8D5A8-3067-B401-8E2A-03CDF67DD70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E319409-536D-5DE9-4AAA-D4F54F0770F8}"/>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31BEA228-BC8B-0891-45F7-E9EC50FE9BF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9111386B-E3A9-460A-9CE5-9AD25C1E667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79CEA81-A82D-B2C0-2015-527AE9DBC0F3}"/>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DBADD8E3-6A46-8B79-D0BB-1B217206AF7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67510B4D-B8C2-17B1-8CA6-321457663E0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93B59C88-0E9D-4476-50FC-4492777B06A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29C229C7-522E-785D-A11C-00E650FF799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9FE59CF-A87B-FC17-672E-2AB5C76BDB9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EF90173A-AA24-3014-C86E-ED667159198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38EAF5B0-3124-8F6C-D2AB-E2EE9E8F2E9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074285AE-3257-0C03-DF14-455E0F4270B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272AC0BD-59A4-4DC9-DE00-BF2E14A7A55A}"/>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5B6D475-8ADE-CD02-EC5B-C2DB04DA7F8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B7EC034B-B7A6-6F8C-1F39-D47788A256F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2ED77D91-69B6-D2A4-1AF1-5DFDA24D571B}"/>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1C79231C-F8D8-7931-E5AF-9CB38B0CAA2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5C45229B-EDAA-8C2F-169C-B8E9D3E5400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957D08AF-E6BA-D843-2B44-C6102E8E501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DACB85CC-37A8-9201-E6A9-E3FDB4A329B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BC76148F-3017-CEC5-096E-9FD850E463D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23617EE9-1E44-9E2F-AE35-612C14CA5D6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3BB144AE-5CC7-5E5D-2FB2-2EFB5857FE1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013F440D-D73C-69E9-654F-4F463E0152B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E09E45F4-BA17-C2C4-57BF-CB11137D3D8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315A2EE1-6540-825C-AA68-5C4ADBD4A86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44E5CAC6-9404-D7E8-201E-DC37CB1EB49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C4284C22-8D44-0117-2E09-A1EC29AC7E8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96817FD3-DF1F-17D2-CD55-F7F9D54C0CF6}"/>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A8315838-A646-9BFF-3A81-5DA05E33515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0592868D-A6E1-2843-BEE2-2F2B116F5AF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872B482F-1816-BFD8-997D-FBFC09913F8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982D1664-E0C3-F3C5-6283-524BEF03235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6CE4E321-4F5D-0962-B204-BB2CC8B2F303}"/>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5034461C-D2AC-3F48-7538-3665D88D4A9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699C67C8-9679-9F16-E417-702516CAA8B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0192C75E-6931-746E-E07A-5EF01AADCB1A}"/>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47C9871E-DF4A-4A2D-76EC-34BFE948BA1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4ACEDA98-4A62-009D-E106-44C01E6C958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340F8021-4500-339B-FD45-EED8AD77C18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C9FD1038-06ED-FD06-2B94-F4D01AB20C3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DC9A0DA2-BE52-DAD9-6AAA-6DA369427CA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7AE2F619-7B79-EC28-E65A-CB35BECFA67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A7D37257-D011-1588-DF75-E271E87DB95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D3BE0A47-26BD-E999-4968-9D1B3F78BEF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1EA05BD5-7372-60A1-5CC1-2954A1D45017}"/>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0333ED78-914C-5047-268F-05C252DE2DA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EBE72397-B19E-A058-2836-63D787C6D3D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517998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59D451FF-54E8-1A6D-9B57-E4740F8D62A3}"/>
              </a:ext>
            </a:extLst>
          </p:cNvPr>
          <p:cNvGraphicFramePr>
            <a:graphicFrameLocks noGrp="1"/>
          </p:cNvGraphicFramePr>
          <p:nvPr>
            <p:extLst>
              <p:ext uri="{D42A27DB-BD31-4B8C-83A1-F6EECF244321}">
                <p14:modId xmlns:p14="http://schemas.microsoft.com/office/powerpoint/2010/main" val="2312703460"/>
              </p:ext>
            </p:extLst>
          </p:nvPr>
        </p:nvGraphicFramePr>
        <p:xfrm>
          <a:off x="1852761" y="943373"/>
          <a:ext cx="13474800" cy="753807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80081">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368585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Aquí también te proporcionamos un ejemplo del contenido del tablero que debes construir para llevar a cabo la actividad.</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8008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2892055">
                <a:tc>
                  <a:txBody>
                    <a:bodyPr/>
                    <a:lstStyle/>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Convocatoria: </a:t>
                      </a:r>
                      <a:r>
                        <a:rPr lang="es-CO" sz="1500" kern="1200" dirty="0">
                          <a:solidFill>
                            <a:schemeClr val="tx1"/>
                          </a:solidFill>
                          <a:latin typeface="Work Sans" pitchFamily="2" charset="0"/>
                          <a:ea typeface="+mn-ea"/>
                          <a:cs typeface="Poppins" panose="00000500000000000000" pitchFamily="2" charset="0"/>
                        </a:rPr>
                        <a:t>para el proceso de convocatoria es necesario que tengas en cuenta los días feriados y días de mercado de los municipios, así mismo, se aconseja convocar a una muestra representativa del área de estudio, es decir entre el 10 y 20% de la población. También se aconseja hacer reuniones de máximo 10 personas.</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Refrigerios: </a:t>
                      </a:r>
                      <a:r>
                        <a:rPr lang="es-CO" sz="1500" kern="1200" dirty="0">
                          <a:solidFill>
                            <a:schemeClr val="tx1"/>
                          </a:solidFill>
                          <a:latin typeface="Work Sans" pitchFamily="2" charset="0"/>
                          <a:ea typeface="+mn-ea"/>
                          <a:cs typeface="Poppins" panose="00000500000000000000" pitchFamily="2" charset="0"/>
                        </a:rPr>
                        <a:t>Para esta actividad es necesario brindar refrigerio a los asistentes, se sugiere contratar a alguien de la zona, esto con el propósito de vincularlos a las actividades realizadas por el Instituto, la Interventoría o el contratista. </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Evidencias: </a:t>
                      </a:r>
                      <a:r>
                        <a:rPr lang="es-CO" sz="1500" kern="1200" dirty="0">
                          <a:solidFill>
                            <a:schemeClr val="tx1"/>
                          </a:solidFill>
                          <a:latin typeface="Work Sans" pitchFamily="2" charset="0"/>
                          <a:ea typeface="+mn-ea"/>
                          <a:cs typeface="Poppins" panose="00000500000000000000" pitchFamily="2" charset="0"/>
                        </a:rPr>
                        <a:t>El profesional o profesionales asignados, deberá tomar listado de asistencia, acta y fotografías de la reunión, especialmente del tablero, para la sistematización de la información.</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Sistematización de la información: </a:t>
                      </a:r>
                      <a:r>
                        <a:rPr lang="es-CO" sz="1500" kern="1200" dirty="0">
                          <a:solidFill>
                            <a:schemeClr val="tx1"/>
                          </a:solidFill>
                          <a:latin typeface="Work Sans" pitchFamily="2" charset="0"/>
                          <a:ea typeface="+mn-ea"/>
                          <a:cs typeface="Poppins" panose="00000500000000000000" pitchFamily="2" charset="0"/>
                        </a:rPr>
                        <a:t>Para la sistematización de la información, el profesional deberá diligenciar el formato HSEA que se encuentra en los anexos de la herramienta, donde </a:t>
                      </a:r>
                      <a:r>
                        <a:rPr lang="es-CO" sz="1500" b="1" kern="1200" dirty="0">
                          <a:solidFill>
                            <a:schemeClr val="tx1"/>
                          </a:solidFill>
                          <a:latin typeface="Work Sans" pitchFamily="2" charset="0"/>
                          <a:ea typeface="+mn-ea"/>
                          <a:cs typeface="Poppins" panose="00000500000000000000" pitchFamily="2" charset="0"/>
                        </a:rPr>
                        <a:t>Si </a:t>
                      </a:r>
                      <a:r>
                        <a:rPr lang="es-CO" sz="1500" kern="1200" dirty="0">
                          <a:solidFill>
                            <a:schemeClr val="tx1"/>
                          </a:solidFill>
                          <a:latin typeface="Work Sans" pitchFamily="2" charset="0"/>
                          <a:ea typeface="+mn-ea"/>
                          <a:cs typeface="Poppins" panose="00000500000000000000" pitchFamily="2" charset="0"/>
                        </a:rPr>
                        <a:t>será igual a uno (1) y </a:t>
                      </a:r>
                      <a:r>
                        <a:rPr lang="es-CO" sz="1500" b="1" kern="1200" dirty="0">
                          <a:solidFill>
                            <a:schemeClr val="tx1"/>
                          </a:solidFill>
                          <a:latin typeface="Work Sans" pitchFamily="2" charset="0"/>
                          <a:ea typeface="+mn-ea"/>
                          <a:cs typeface="Poppins" panose="00000500000000000000" pitchFamily="2" charset="0"/>
                        </a:rPr>
                        <a:t>No</a:t>
                      </a:r>
                      <a:r>
                        <a:rPr lang="es-CO" sz="1500" kern="1200" dirty="0">
                          <a:solidFill>
                            <a:schemeClr val="tx1"/>
                          </a:solidFill>
                          <a:latin typeface="Work Sans" pitchFamily="2" charset="0"/>
                          <a:ea typeface="+mn-ea"/>
                          <a:cs typeface="Poppins" panose="00000500000000000000" pitchFamily="2" charset="0"/>
                        </a:rPr>
                        <a:t> igual a cero (0).</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solidFill>
                            <a:schemeClr val="tx1"/>
                          </a:solidFill>
                          <a:latin typeface="Work Sans" pitchFamily="2" charset="0"/>
                          <a:ea typeface="+mn-ea"/>
                          <a:cs typeface="Poppins" panose="00000500000000000000" pitchFamily="2" charset="0"/>
                        </a:rPr>
                        <a:t>Te aconsejamos implementar esta herramienta al finalizar las actividades, así podrás evaluar los mecanismos de convocatoria y su utilidad bajo la perspectiva de los asistentes y, posterior a ello, tomar medidas de mejora si son necesarias. </a:t>
                      </a:r>
                    </a:p>
                  </a:txBody>
                  <a:tcPr>
                    <a:solidFill>
                      <a:schemeClr val="bg1"/>
                    </a:solidFill>
                  </a:tcPr>
                </a:tc>
                <a:extLst>
                  <a:ext uri="{0D108BD9-81ED-4DB2-BD59-A6C34878D82A}">
                    <a16:rowId xmlns:a16="http://schemas.microsoft.com/office/drawing/2014/main" val="506357801"/>
                  </a:ext>
                </a:extLst>
              </a:tr>
            </a:tbl>
          </a:graphicData>
        </a:graphic>
      </p:graphicFrame>
      <p:pic>
        <p:nvPicPr>
          <p:cNvPr id="8" name="Imagen 7">
            <a:extLst>
              <a:ext uri="{FF2B5EF4-FFF2-40B4-BE49-F238E27FC236}">
                <a16:creationId xmlns:a16="http://schemas.microsoft.com/office/drawing/2014/main" id="{EB54058A-4464-84FC-1FDE-AA6C73D425AD}"/>
              </a:ext>
            </a:extLst>
          </p:cNvPr>
          <p:cNvPicPr>
            <a:picLocks noChangeAspect="1"/>
          </p:cNvPicPr>
          <p:nvPr/>
        </p:nvPicPr>
        <p:blipFill>
          <a:blip r:embed="rId3"/>
          <a:stretch>
            <a:fillRect/>
          </a:stretch>
        </p:blipFill>
        <p:spPr>
          <a:xfrm>
            <a:off x="5270378" y="1908658"/>
            <a:ext cx="7084166" cy="2895851"/>
          </a:xfrm>
          <a:prstGeom prst="rect">
            <a:avLst/>
          </a:prstGeom>
        </p:spPr>
      </p:pic>
      <p:sp>
        <p:nvSpPr>
          <p:cNvPr id="9" name="CuadroTexto 8">
            <a:extLst>
              <a:ext uri="{FF2B5EF4-FFF2-40B4-BE49-F238E27FC236}">
                <a16:creationId xmlns:a16="http://schemas.microsoft.com/office/drawing/2014/main" id="{F2D45CC0-3192-523C-70E4-C667BC317B06}"/>
              </a:ext>
            </a:extLst>
          </p:cNvPr>
          <p:cNvSpPr txBox="1"/>
          <p:nvPr/>
        </p:nvSpPr>
        <p:spPr>
          <a:xfrm>
            <a:off x="15849600" y="911330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2" name="Flecha: a la derecha 21">
            <a:hlinkClick r:id="rId4" action="ppaction://hlinksldjump"/>
            <a:extLst>
              <a:ext uri="{FF2B5EF4-FFF2-40B4-BE49-F238E27FC236}">
                <a16:creationId xmlns:a16="http://schemas.microsoft.com/office/drawing/2014/main" id="{8EB377A8-7158-884A-EAB9-4825CDADA0AC}"/>
              </a:ext>
            </a:extLst>
          </p:cNvPr>
          <p:cNvSpPr/>
          <p:nvPr/>
        </p:nvSpPr>
        <p:spPr>
          <a:xfrm>
            <a:off x="16365472" y="879429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3" name="CuadroTexto 22">
            <a:extLst>
              <a:ext uri="{FF2B5EF4-FFF2-40B4-BE49-F238E27FC236}">
                <a16:creationId xmlns:a16="http://schemas.microsoft.com/office/drawing/2014/main" id="{3168DD90-B854-8A68-5587-A8AFE2966C8B}"/>
              </a:ext>
            </a:extLst>
          </p:cNvPr>
          <p:cNvSpPr txBox="1"/>
          <p:nvPr/>
        </p:nvSpPr>
        <p:spPr>
          <a:xfrm>
            <a:off x="14931796" y="911330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4" name="Flecha: a la derecha 23">
            <a:hlinkClick r:id="rId5" action="ppaction://hlinksldjump"/>
            <a:extLst>
              <a:ext uri="{FF2B5EF4-FFF2-40B4-BE49-F238E27FC236}">
                <a16:creationId xmlns:a16="http://schemas.microsoft.com/office/drawing/2014/main" id="{12DFC628-0D7B-08C8-5789-BF35203664CD}"/>
              </a:ext>
            </a:extLst>
          </p:cNvPr>
          <p:cNvSpPr/>
          <p:nvPr/>
        </p:nvSpPr>
        <p:spPr>
          <a:xfrm flipH="1">
            <a:off x="15411664" y="879429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28F0F076-F4DD-3AFB-F3CF-E12CE93AA81B}"/>
              </a:ext>
            </a:extLst>
          </p:cNvPr>
          <p:cNvSpPr/>
          <p:nvPr/>
        </p:nvSpPr>
        <p:spPr>
          <a:xfrm>
            <a:off x="4179667" y="169609"/>
            <a:ext cx="907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6: </a:t>
            </a:r>
            <a:r>
              <a:rPr lang="es-MX" sz="2000" b="1" dirty="0">
                <a:ln w="0"/>
                <a:latin typeface="Poppins" panose="00000500000000000000" pitchFamily="2" charset="0"/>
                <a:cs typeface="Poppins" panose="00000500000000000000" pitchFamily="2" charset="0"/>
              </a:rPr>
              <a:t>SEGUIMIENTO DE EFECTIVIDAD DE ACTIVIDADES</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2219A839-81EE-591D-7BBF-0FE115E378E1}"/>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C4E860B3-9766-F086-15B4-6B7180951AB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C393BD0-3DCA-71AC-F14E-DF24447A1B3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1419CFA0-1072-2C57-8A2B-33C75EAB126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363890C4-40AF-90BC-D246-D256B1D25D8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428D3E0-6CA7-793E-EAEF-A5D3BC6E781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76E88B3-B0A7-06A7-F4B9-80CA3F094A9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11EBDC0-B6D3-E709-0779-77A0CC7AF22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1AA50C7-24CB-21BE-B86E-8C3E70A970F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1ED98D5-4426-35D5-433F-7B6607D92F3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9D1613B0-BD6F-E231-924A-0B5E96272FE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1CF53CA3-5FBF-1903-8215-CF4C6A01937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200B9404-0A4E-E48D-4E64-7EEEF24432D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464CE56E-F0C2-73D5-D1CD-F5194AEC173F}"/>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0BCF5DFF-97D1-DBF4-81FB-F075ABB55CC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B7ECE35-BD1C-10F3-F823-09E5F46B637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5BB27304-B598-1765-1E90-47C5DA16818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9D154224-D228-7D36-3188-B830808DF3F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BEA7BF2-2813-2302-67CA-79C85EE3863D}"/>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8BC44F03-1EA3-9BBA-376A-476F0CFC33D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AB9AB8A-3AA1-0BC9-99B2-517FFA5E55D4}"/>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42E0C17C-05A4-45DE-D0F2-B68F91AA3FF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EBFA11A2-CBDB-ABF4-C266-183E584E342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74755988-94FC-FD0F-125E-3649DC0D296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7C508347-2920-E2A2-72D1-4DCD788389D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ACED5AE2-797D-E1FA-4F3C-4D1BF94DA7B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EDCD0060-C65B-CAF7-7747-9E7B654CB54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A8DC665-AD6F-C68B-E389-40D86CD33399}"/>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E81426B6-A6F6-8BEE-A972-4523C884348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A46B93A3-6265-880B-C212-85291E29146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768B15E-2E97-B4CE-6AC3-B6C10254B8C4}"/>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8856C788-B014-33FD-D752-986762E9C79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795BD0F3-C0E8-4E93-4887-097ABCA915C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39D68A0B-093C-BFD8-5C18-CBE4049ADBF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79A90866-7164-6CAB-3524-FBF7F045BBD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38F43A79-D505-77B2-3FA5-D47BD5F6DC5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943EC6F3-3C6D-6E57-F3EB-8CFBA289D48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73BD18FA-0A5F-B4E3-FCB6-A4F45C5D24B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53999128-F906-1968-4C08-82396E90444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44AA2014-D698-3118-20EB-022BBE22E49E}"/>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4500E84F-AA8D-E96A-B0CD-B424983AB96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20A1214A-A49B-9CE5-2F1E-D1906115451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92DBDB1-3058-8F37-C46F-8437D000AC5D}"/>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4E274821-C11F-7EC0-84A1-710D2E7A734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A16CDC5C-2158-B5E2-EC4C-133AE68D61E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5AF65217-07DD-B905-D044-D7EB49E3D2B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3F30559D-FDB6-F2A6-2DCC-011E8217AEB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92709360-B31B-CA44-D139-6612E409911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E9FAE89D-87DE-5275-BDE7-C1264CE8695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A65DE7FA-15B6-FB2A-258A-44E3835413F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8400F4B0-63B7-2219-84FD-B818D3D4692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5754E1FE-7586-7819-182A-D681D45B62E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B9D29805-4006-A1F8-5784-4F021BA06CA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B42351ED-0EDF-4344-22C6-DA10C0B5633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B7851E09-AA18-ACF7-4DA5-A07D0E2F7F5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6F9BAD42-263B-664E-8336-305AAE5CDF1A}"/>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F2856258-90AB-56E4-0BEE-6FD5AE5EB07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79FB728D-C76C-24F9-1E91-168407CEF8A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F6D6D311-2CAC-43FD-6C51-C4DA9E5B379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2753D0AA-819A-8717-3351-555CB695446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38757900-D805-169A-9163-AFA6F4C76EBB}"/>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7F5F14B9-57F9-9FD3-FBD1-B7ED691FDA3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2C38D931-9580-7743-FCD9-72AD37CD204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2D06C010-7BEB-B789-F72B-A888FF8B778B}"/>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C17D71B5-F2E9-664C-3867-300DBCA0A1C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9E8A9DE3-618E-AC7A-A21A-F16048A492D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94AE1CDF-4F23-1C37-8DC9-609648532D4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CA2444E8-E067-4FF7-8EF0-273ABEFAAF7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81EECAC6-ECD3-0F2C-0CDC-ACEAC96BECEF}"/>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5D77243F-F40B-BEB2-D84E-9324A57D99B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00E0CB74-7B02-CFA3-E892-8682E91CEB1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33315C8F-92F8-0E97-DD46-8A75DC8142E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91BBE321-6D8F-80C2-175B-8383D277CA01}"/>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C73F9B43-BA5D-CFBE-FE40-5F80DC3B395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CC255250-BAF2-68D3-BD8B-12A19F620AA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790267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17E237F2-7060-FD59-8141-6A28AEDB4F17}"/>
                  </a:ext>
                </a:extLst>
              </p:cNvPr>
              <p:cNvGraphicFramePr>
                <a:graphicFrameLocks noGrp="1"/>
              </p:cNvGraphicFramePr>
              <p:nvPr>
                <p:extLst>
                  <p:ext uri="{D42A27DB-BD31-4B8C-83A1-F6EECF244321}">
                    <p14:modId xmlns:p14="http://schemas.microsoft.com/office/powerpoint/2010/main" val="2384949809"/>
                  </p:ext>
                </p:extLst>
              </p:nvPr>
            </p:nvGraphicFramePr>
            <p:xfrm>
              <a:off x="1509138" y="872204"/>
              <a:ext cx="13474800" cy="763472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5233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718239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cs typeface="Poppins" panose="00000500000000000000" pitchFamily="2" charset="0"/>
                            </a:rPr>
                            <a:t>1</a:t>
                          </a:r>
                          <a:r>
                            <a:rPr lang="es-CO" sz="1500" b="1" dirty="0">
                              <a:solidFill>
                                <a:schemeClr val="tx1"/>
                              </a:solidFill>
                              <a:latin typeface="Work Sans" pitchFamily="2" charset="77"/>
                              <a:cs typeface="Poppins" panose="00000500000000000000" pitchFamily="2" charset="0"/>
                            </a:rPr>
                            <a:t>. Indicador de asistencia:</a:t>
                          </a:r>
                          <a:endParaRPr lang="es-CO" sz="1500" dirty="0">
                            <a:solidFill>
                              <a:schemeClr val="tx1"/>
                            </a:solidFill>
                            <a:latin typeface="Work Sans" pitchFamily="2" charset="77"/>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Tx/>
                            <a:buAutoNum type="arabicPeriod"/>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cs typeface="Poppins" panose="00000500000000000000" pitchFamily="2" charset="0"/>
                            </a:rPr>
                            <a:t>2.</a:t>
                          </a:r>
                          <a:r>
                            <a:rPr lang="es-CO" sz="1500" b="1" dirty="0">
                              <a:solidFill>
                                <a:schemeClr val="tx1"/>
                              </a:solidFill>
                              <a:latin typeface="Work Sans" pitchFamily="2" charset="77"/>
                              <a:cs typeface="Poppins" panose="00000500000000000000" pitchFamily="2" charset="0"/>
                            </a:rPr>
                            <a:t> Indicador efectividad de convocatoria de actividades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smtClean="0">
                                        <a:solidFill>
                                          <a:schemeClr val="tx1"/>
                                        </a:solidFill>
                                        <a:latin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calificaci</m:t>
                                    </m:r>
                                    <m:r>
                                      <a:rPr lang="es-ES" sz="1500" b="0" i="0" smtClean="0">
                                        <a:solidFill>
                                          <a:schemeClr val="tx1"/>
                                        </a:solidFill>
                                        <a:latin typeface="Cambria Math" panose="02040503050406030204" pitchFamily="18" charset="0"/>
                                        <a:cs typeface="Poppins" panose="00000500000000000000" pitchFamily="2" charset="0"/>
                                      </a:rPr>
                                      <m:t>ó</m:t>
                                    </m:r>
                                    <m:r>
                                      <m:rPr>
                                        <m:sty m:val="p"/>
                                      </m:rPr>
                                      <a:rPr lang="es-ES" sz="1500" b="0" i="0" smtClean="0">
                                        <a:solidFill>
                                          <a:schemeClr val="tx1"/>
                                        </a:solidFill>
                                        <a:latin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dada</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por</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los</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asistentes</m:t>
                                    </m:r>
                                  </m:num>
                                  <m:den>
                                    <m:r>
                                      <m:rPr>
                                        <m:sty m:val="p"/>
                                      </m:rPr>
                                      <a:rPr lang="es-ES" sz="1500" b="0" i="0" smtClean="0">
                                        <a:solidFill>
                                          <a:schemeClr val="tx1"/>
                                        </a:solidFill>
                                        <a:latin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cs typeface="Poppins" panose="00000500000000000000" pitchFamily="2" charset="0"/>
                                  </a:rPr>
                                  <m:t>100</m:t>
                                </m:r>
                              </m:oMath>
                            </m:oMathPara>
                          </a14:m>
                          <a:endParaRPr lang="es-CO" sz="1500" b="0" i="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cs typeface="Poppins" panose="00000500000000000000" pitchFamily="2" charset="0"/>
                            </a:rPr>
                            <a:t>3.</a:t>
                          </a:r>
                          <a:r>
                            <a:rPr lang="es-CO" sz="1500" b="1" dirty="0">
                              <a:solidFill>
                                <a:schemeClr val="tx1"/>
                              </a:solidFill>
                              <a:latin typeface="Work Sans" pitchFamily="2" charset="77"/>
                              <a:cs typeface="Poppins" panose="00000500000000000000" pitchFamily="2" charset="0"/>
                            </a:rPr>
                            <a:t> Indicador efectividad de asistencia a las actividades desarrolladas </a:t>
                          </a: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calificaci</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ó</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dada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por</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b="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77"/>
                              <a:cs typeface="Poppins" panose="00000500000000000000" pitchFamily="2" charset="0"/>
                            </a:rPr>
                            <a:t>4.</a:t>
                          </a:r>
                          <a:r>
                            <a:rPr lang="es-CO" sz="1500" b="1" dirty="0">
                              <a:solidFill>
                                <a:schemeClr val="tx1"/>
                              </a:solidFill>
                              <a:latin typeface="Work Sans" pitchFamily="2" charset="77"/>
                              <a:cs typeface="Poppins" panose="00000500000000000000" pitchFamily="2" charset="0"/>
                            </a:rPr>
                            <a:t> Indicador utilidad de la información de las actividades </a:t>
                          </a: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calificaci</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ó</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dada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por</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b="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cs typeface="Poppins" panose="00000500000000000000" pitchFamily="2" charset="0"/>
                            </a:rPr>
                            <a:t>Nota: </a:t>
                          </a:r>
                          <a:r>
                            <a:rPr lang="es-CO" sz="1500" b="0" dirty="0">
                              <a:solidFill>
                                <a:schemeClr val="tx1"/>
                              </a:solidFill>
                              <a:latin typeface="Work Sans" pitchFamily="2" charset="77"/>
                              <a:cs typeface="Poppins" panose="00000500000000000000" pitchFamily="2" charset="0"/>
                            </a:rPr>
                            <a:t>estos indicadores los puedes encontrar en el EXCEL HSEA de sistematización de la herramienta. Es importante mencionar que a esta tabla se le deben agregar los espacios necesarios para la obtención de los indicadores. </a:t>
                          </a:r>
                          <a:endParaRPr lang="es-CO" sz="1500" b="1" dirty="0">
                            <a:solidFill>
                              <a:schemeClr val="tx1"/>
                            </a:solidFill>
                            <a:latin typeface="Work Sans" pitchFamily="2" charset="77"/>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mc:Choice>
        <mc:Fallback xmlns="">
          <p:graphicFrame>
            <p:nvGraphicFramePr>
              <p:cNvPr id="4" name="Tabla 3">
                <a:extLst>
                  <a:ext uri="{FF2B5EF4-FFF2-40B4-BE49-F238E27FC236}">
                    <a16:creationId xmlns:a16="http://schemas.microsoft.com/office/drawing/2014/main" id="{17E237F2-7060-FD59-8141-6A28AEDB4F17}"/>
                  </a:ext>
                </a:extLst>
              </p:cNvPr>
              <p:cNvGraphicFramePr>
                <a:graphicFrameLocks noGrp="1"/>
              </p:cNvGraphicFramePr>
              <p:nvPr>
                <p:extLst>
                  <p:ext uri="{D42A27DB-BD31-4B8C-83A1-F6EECF244321}">
                    <p14:modId xmlns:p14="http://schemas.microsoft.com/office/powerpoint/2010/main" val="2384949809"/>
                  </p:ext>
                </p:extLst>
              </p:nvPr>
            </p:nvGraphicFramePr>
            <p:xfrm>
              <a:off x="1509138" y="872204"/>
              <a:ext cx="13474800" cy="763472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5233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7182391">
                    <a:tc>
                      <a:txBody>
                        <a:bodyPr/>
                        <a:lstStyle/>
                        <a:p>
                          <a:endParaRPr lang="es-CO"/>
                        </a:p>
                      </a:txBody>
                      <a:tcPr>
                        <a:blipFill>
                          <a:blip r:embed="rId3"/>
                          <a:stretch>
                            <a:fillRect l="-45" t="-6361" r="-226" b="-170"/>
                          </a:stretch>
                        </a:blipFill>
                      </a:tcPr>
                    </a:tc>
                    <a:extLst>
                      <a:ext uri="{0D108BD9-81ED-4DB2-BD59-A6C34878D82A}">
                        <a16:rowId xmlns:a16="http://schemas.microsoft.com/office/drawing/2014/main" val="1148865646"/>
                      </a:ext>
                    </a:extLst>
                  </a:tr>
                </a:tbl>
              </a:graphicData>
            </a:graphic>
          </p:graphicFrame>
        </mc:Fallback>
      </mc:AlternateContent>
      <p:sp>
        <p:nvSpPr>
          <p:cNvPr id="22" name="CuadroTexto 21">
            <a:extLst>
              <a:ext uri="{FF2B5EF4-FFF2-40B4-BE49-F238E27FC236}">
                <a16:creationId xmlns:a16="http://schemas.microsoft.com/office/drawing/2014/main" id="{5A5044A3-C4F1-1359-A2F8-AD8E2BD70213}"/>
              </a:ext>
            </a:extLst>
          </p:cNvPr>
          <p:cNvSpPr txBox="1"/>
          <p:nvPr/>
        </p:nvSpPr>
        <p:spPr>
          <a:xfrm>
            <a:off x="15759714" y="905442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4" action="ppaction://hlinksldjump"/>
            <a:extLst>
              <a:ext uri="{FF2B5EF4-FFF2-40B4-BE49-F238E27FC236}">
                <a16:creationId xmlns:a16="http://schemas.microsoft.com/office/drawing/2014/main" id="{7D87D57B-4656-0C4D-247C-52CB45DF49A3}"/>
              </a:ext>
            </a:extLst>
          </p:cNvPr>
          <p:cNvSpPr/>
          <p:nvPr/>
        </p:nvSpPr>
        <p:spPr>
          <a:xfrm flipH="1">
            <a:off x="16275586" y="871372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2322D043-11C9-9118-6A77-C0EDBFD9E41E}"/>
              </a:ext>
            </a:extLst>
          </p:cNvPr>
          <p:cNvSpPr/>
          <p:nvPr/>
        </p:nvSpPr>
        <p:spPr>
          <a:xfrm>
            <a:off x="3912159" y="146690"/>
            <a:ext cx="866875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6: </a:t>
            </a:r>
            <a:r>
              <a:rPr lang="es-MX" sz="2000" b="1" dirty="0">
                <a:ln w="0"/>
                <a:latin typeface="Poppins" panose="00000500000000000000" pitchFamily="2" charset="0"/>
                <a:cs typeface="Poppins" panose="00000500000000000000" pitchFamily="2" charset="0"/>
              </a:rPr>
              <a:t>SEGUIMIENTO DE EFECTIVIDAD DE ACTIVIDADES</a:t>
            </a:r>
            <a:endParaRPr lang="es-ES" sz="2000" b="1" dirty="0">
              <a:ln w="0"/>
              <a:latin typeface="Poppins" panose="00000500000000000000" pitchFamily="2" charset="0"/>
              <a:cs typeface="Poppins" panose="00000500000000000000" pitchFamily="2" charset="0"/>
            </a:endParaRPr>
          </a:p>
        </p:txBody>
      </p:sp>
      <p:grpSp>
        <p:nvGrpSpPr>
          <p:cNvPr id="123" name="Grupo 122">
            <a:extLst>
              <a:ext uri="{FF2B5EF4-FFF2-40B4-BE49-F238E27FC236}">
                <a16:creationId xmlns:a16="http://schemas.microsoft.com/office/drawing/2014/main" id="{8E46FBB6-F21A-C499-CBF2-75F366BD0A14}"/>
              </a:ext>
            </a:extLst>
          </p:cNvPr>
          <p:cNvGrpSpPr/>
          <p:nvPr/>
        </p:nvGrpSpPr>
        <p:grpSpPr>
          <a:xfrm>
            <a:off x="6682671" y="8535057"/>
            <a:ext cx="720000" cy="720000"/>
            <a:chOff x="3177144" y="1346133"/>
            <a:chExt cx="820800" cy="820800"/>
          </a:xfrm>
        </p:grpSpPr>
        <p:sp>
          <p:nvSpPr>
            <p:cNvPr id="124" name="Elipse 123">
              <a:hlinkClick r:id="rId5" action="ppaction://hlinksldjump" tooltip="Recomendaciones"/>
              <a:extLst>
                <a:ext uri="{FF2B5EF4-FFF2-40B4-BE49-F238E27FC236}">
                  <a16:creationId xmlns:a16="http://schemas.microsoft.com/office/drawing/2014/main" id="{54246199-2307-0FBC-7592-363925C0E63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5" name="Google Shape;13057;p104">
              <a:extLst>
                <a:ext uri="{FF2B5EF4-FFF2-40B4-BE49-F238E27FC236}">
                  <a16:creationId xmlns:a16="http://schemas.microsoft.com/office/drawing/2014/main" id="{65C69863-DC64-365E-0730-7DA55DF3C01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26" name="Google Shape;13058;p104">
                <a:extLst>
                  <a:ext uri="{FF2B5EF4-FFF2-40B4-BE49-F238E27FC236}">
                    <a16:creationId xmlns:a16="http://schemas.microsoft.com/office/drawing/2014/main" id="{52907D0D-2CB2-3B3D-B863-8E456D50351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3059;p104">
                <a:extLst>
                  <a:ext uri="{FF2B5EF4-FFF2-40B4-BE49-F238E27FC236}">
                    <a16:creationId xmlns:a16="http://schemas.microsoft.com/office/drawing/2014/main" id="{439B4C61-52A5-F435-2DFA-065F68E2F81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3060;p104">
                <a:extLst>
                  <a:ext uri="{FF2B5EF4-FFF2-40B4-BE49-F238E27FC236}">
                    <a16:creationId xmlns:a16="http://schemas.microsoft.com/office/drawing/2014/main" id="{0C0D9160-7562-DF60-CA76-7231DB5AA13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9" name="Google Shape;13061;p104">
                <a:extLst>
                  <a:ext uri="{FF2B5EF4-FFF2-40B4-BE49-F238E27FC236}">
                    <a16:creationId xmlns:a16="http://schemas.microsoft.com/office/drawing/2014/main" id="{4B59F117-0030-0FA1-0F80-0EBD92FBF77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0" name="Google Shape;13062;p104">
                <a:extLst>
                  <a:ext uri="{FF2B5EF4-FFF2-40B4-BE49-F238E27FC236}">
                    <a16:creationId xmlns:a16="http://schemas.microsoft.com/office/drawing/2014/main" id="{4AD7CEE3-8C48-CA64-CD83-C0B19DB4DD9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1" name="Google Shape;13063;p104">
                <a:extLst>
                  <a:ext uri="{FF2B5EF4-FFF2-40B4-BE49-F238E27FC236}">
                    <a16:creationId xmlns:a16="http://schemas.microsoft.com/office/drawing/2014/main" id="{6B123E27-A781-0989-9651-0407430633E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3064;p104">
                <a:extLst>
                  <a:ext uri="{FF2B5EF4-FFF2-40B4-BE49-F238E27FC236}">
                    <a16:creationId xmlns:a16="http://schemas.microsoft.com/office/drawing/2014/main" id="{F0E74FF2-3D03-B9DF-8534-3AD9FCC1919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3065;p104">
                <a:extLst>
                  <a:ext uri="{FF2B5EF4-FFF2-40B4-BE49-F238E27FC236}">
                    <a16:creationId xmlns:a16="http://schemas.microsoft.com/office/drawing/2014/main" id="{75A2656A-3F8C-130E-15BA-F86CA4D1169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3066;p104">
                <a:extLst>
                  <a:ext uri="{FF2B5EF4-FFF2-40B4-BE49-F238E27FC236}">
                    <a16:creationId xmlns:a16="http://schemas.microsoft.com/office/drawing/2014/main" id="{F1E1EA44-79C2-B37F-673B-E9AB57CD2A7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5" name="Google Shape;13067;p104">
                <a:extLst>
                  <a:ext uri="{FF2B5EF4-FFF2-40B4-BE49-F238E27FC236}">
                    <a16:creationId xmlns:a16="http://schemas.microsoft.com/office/drawing/2014/main" id="{692E005D-A8B1-36CA-09F3-5D7E93113C5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6" name="Group 17">
            <a:extLst>
              <a:ext uri="{FF2B5EF4-FFF2-40B4-BE49-F238E27FC236}">
                <a16:creationId xmlns:a16="http://schemas.microsoft.com/office/drawing/2014/main" id="{7C6D897E-FDFE-0821-84B3-DD2B59638806}"/>
              </a:ext>
            </a:extLst>
          </p:cNvPr>
          <p:cNvGrpSpPr/>
          <p:nvPr/>
        </p:nvGrpSpPr>
        <p:grpSpPr>
          <a:xfrm>
            <a:off x="5635930" y="8545156"/>
            <a:ext cx="720000" cy="720000"/>
            <a:chOff x="738225" y="2745837"/>
            <a:chExt cx="861840" cy="861840"/>
          </a:xfrm>
        </p:grpSpPr>
        <p:sp>
          <p:nvSpPr>
            <p:cNvPr id="137" name="Elipse 136">
              <a:extLst>
                <a:ext uri="{FF2B5EF4-FFF2-40B4-BE49-F238E27FC236}">
                  <a16:creationId xmlns:a16="http://schemas.microsoft.com/office/drawing/2014/main" id="{0E653E28-6A85-67F5-125C-EB760AFFD46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38" name="Google Shape;10593;p100">
              <a:extLst>
                <a:ext uri="{FF2B5EF4-FFF2-40B4-BE49-F238E27FC236}">
                  <a16:creationId xmlns:a16="http://schemas.microsoft.com/office/drawing/2014/main" id="{79D6022C-BCC5-EDF9-E3E4-1616140EBE9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39" name="Google Shape;10594;p100">
                <a:hlinkClick r:id="rId6" action="ppaction://hlinksldjump" tooltip="Bienvenida"/>
                <a:extLst>
                  <a:ext uri="{FF2B5EF4-FFF2-40B4-BE49-F238E27FC236}">
                    <a16:creationId xmlns:a16="http://schemas.microsoft.com/office/drawing/2014/main" id="{E5985259-401A-E9C5-CD7E-EABAA0B8A3C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0" name="Google Shape;10595;p100">
                <a:extLst>
                  <a:ext uri="{FF2B5EF4-FFF2-40B4-BE49-F238E27FC236}">
                    <a16:creationId xmlns:a16="http://schemas.microsoft.com/office/drawing/2014/main" id="{30D5B598-17A9-15F1-C172-004B358F44B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41" name="Grupo 140">
            <a:extLst>
              <a:ext uri="{FF2B5EF4-FFF2-40B4-BE49-F238E27FC236}">
                <a16:creationId xmlns:a16="http://schemas.microsoft.com/office/drawing/2014/main" id="{D7267A4B-FAF9-0EFF-DCF9-858C282F8E4C}"/>
              </a:ext>
            </a:extLst>
          </p:cNvPr>
          <p:cNvGrpSpPr/>
          <p:nvPr/>
        </p:nvGrpSpPr>
        <p:grpSpPr>
          <a:xfrm>
            <a:off x="7601580" y="8575337"/>
            <a:ext cx="720000" cy="720000"/>
            <a:chOff x="6056787" y="1346133"/>
            <a:chExt cx="820800" cy="820800"/>
          </a:xfrm>
        </p:grpSpPr>
        <p:sp>
          <p:nvSpPr>
            <p:cNvPr id="142" name="Elipse 141">
              <a:hlinkClick r:id="rId7" action="ppaction://hlinksldjump" tooltip="Ciclo de vida y nivel de complejidad"/>
              <a:extLst>
                <a:ext uri="{FF2B5EF4-FFF2-40B4-BE49-F238E27FC236}">
                  <a16:creationId xmlns:a16="http://schemas.microsoft.com/office/drawing/2014/main" id="{741E5A89-8CC0-ECE8-3E5F-F1EE6B9595A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3" name="Google Shape;9696;p98">
              <a:extLst>
                <a:ext uri="{FF2B5EF4-FFF2-40B4-BE49-F238E27FC236}">
                  <a16:creationId xmlns:a16="http://schemas.microsoft.com/office/drawing/2014/main" id="{7DED0262-8228-77F3-7773-1A3ABA658C85}"/>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144" name="Google Shape;9697;p98">
                <a:extLst>
                  <a:ext uri="{FF2B5EF4-FFF2-40B4-BE49-F238E27FC236}">
                    <a16:creationId xmlns:a16="http://schemas.microsoft.com/office/drawing/2014/main" id="{80AA3387-3289-D0A7-5947-16085F3153CD}"/>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5" name="Google Shape;9698;p98">
                <a:extLst>
                  <a:ext uri="{FF2B5EF4-FFF2-40B4-BE49-F238E27FC236}">
                    <a16:creationId xmlns:a16="http://schemas.microsoft.com/office/drawing/2014/main" id="{CF86248E-5C64-A892-88B8-089F3307BD03}"/>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6" name="Google Shape;9699;p98">
                <a:extLst>
                  <a:ext uri="{FF2B5EF4-FFF2-40B4-BE49-F238E27FC236}">
                    <a16:creationId xmlns:a16="http://schemas.microsoft.com/office/drawing/2014/main" id="{9EAFFFCD-D5C9-567B-14FA-4E0362F4A722}"/>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7" name="Google Shape;9700;p98">
                <a:extLst>
                  <a:ext uri="{FF2B5EF4-FFF2-40B4-BE49-F238E27FC236}">
                    <a16:creationId xmlns:a16="http://schemas.microsoft.com/office/drawing/2014/main" id="{0150CA95-E279-1431-AA79-91AEB054643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8" name="Google Shape;9701;p98">
                <a:extLst>
                  <a:ext uri="{FF2B5EF4-FFF2-40B4-BE49-F238E27FC236}">
                    <a16:creationId xmlns:a16="http://schemas.microsoft.com/office/drawing/2014/main" id="{A171A303-61B5-0064-129C-231F4E41F099}"/>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9" name="Google Shape;9702;p98">
                <a:hlinkClick r:id="rId7" action="ppaction://hlinksldjump"/>
                <a:extLst>
                  <a:ext uri="{FF2B5EF4-FFF2-40B4-BE49-F238E27FC236}">
                    <a16:creationId xmlns:a16="http://schemas.microsoft.com/office/drawing/2014/main" id="{1DAC088B-1DDE-BBCF-0DAD-7D2EDF58256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0" name="Grupo 149">
            <a:extLst>
              <a:ext uri="{FF2B5EF4-FFF2-40B4-BE49-F238E27FC236}">
                <a16:creationId xmlns:a16="http://schemas.microsoft.com/office/drawing/2014/main" id="{B40B7061-30AB-A322-8F29-16609BB98D59}"/>
              </a:ext>
            </a:extLst>
          </p:cNvPr>
          <p:cNvGrpSpPr/>
          <p:nvPr/>
        </p:nvGrpSpPr>
        <p:grpSpPr>
          <a:xfrm>
            <a:off x="9379518" y="8537020"/>
            <a:ext cx="720000" cy="720000"/>
            <a:chOff x="6950009" y="1346133"/>
            <a:chExt cx="820800" cy="820800"/>
          </a:xfrm>
        </p:grpSpPr>
        <p:sp>
          <p:nvSpPr>
            <p:cNvPr id="151" name="Elipse 150">
              <a:extLst>
                <a:ext uri="{FF2B5EF4-FFF2-40B4-BE49-F238E27FC236}">
                  <a16:creationId xmlns:a16="http://schemas.microsoft.com/office/drawing/2014/main" id="{44006147-D307-FA43-C70D-D4F5401503F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52" name="Google Shape;11123;p100">
              <a:hlinkClick r:id="rId8" action="ppaction://hlinksldjump" tooltip="Énfasis"/>
              <a:extLst>
                <a:ext uri="{FF2B5EF4-FFF2-40B4-BE49-F238E27FC236}">
                  <a16:creationId xmlns:a16="http://schemas.microsoft.com/office/drawing/2014/main" id="{694E39A3-E78D-ACE0-7624-7F2B9AF88EF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53" name="Grupo 152">
            <a:extLst>
              <a:ext uri="{FF2B5EF4-FFF2-40B4-BE49-F238E27FC236}">
                <a16:creationId xmlns:a16="http://schemas.microsoft.com/office/drawing/2014/main" id="{C4471F2A-E715-3176-7D0D-66538D2959DC}"/>
              </a:ext>
            </a:extLst>
          </p:cNvPr>
          <p:cNvGrpSpPr/>
          <p:nvPr/>
        </p:nvGrpSpPr>
        <p:grpSpPr>
          <a:xfrm>
            <a:off x="10286748" y="8560277"/>
            <a:ext cx="720000" cy="720000"/>
            <a:chOff x="7758040" y="1346133"/>
            <a:chExt cx="820800" cy="820800"/>
          </a:xfrm>
        </p:grpSpPr>
        <p:sp>
          <p:nvSpPr>
            <p:cNvPr id="154" name="Elipse 153">
              <a:extLst>
                <a:ext uri="{FF2B5EF4-FFF2-40B4-BE49-F238E27FC236}">
                  <a16:creationId xmlns:a16="http://schemas.microsoft.com/office/drawing/2014/main" id="{1A75BD4E-B0C9-1B36-B8E6-1D54A7508E2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55" name="Google Shape;11363;p101">
              <a:extLst>
                <a:ext uri="{FF2B5EF4-FFF2-40B4-BE49-F238E27FC236}">
                  <a16:creationId xmlns:a16="http://schemas.microsoft.com/office/drawing/2014/main" id="{CE776F5F-985D-D2CB-1325-78510EE3820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56" name="Google Shape;11364;p101">
                <a:extLst>
                  <a:ext uri="{FF2B5EF4-FFF2-40B4-BE49-F238E27FC236}">
                    <a16:creationId xmlns:a16="http://schemas.microsoft.com/office/drawing/2014/main" id="{76494762-78BC-1DAD-6AAE-AF7E30B1658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7" name="Google Shape;11365;p101">
                <a:extLst>
                  <a:ext uri="{FF2B5EF4-FFF2-40B4-BE49-F238E27FC236}">
                    <a16:creationId xmlns:a16="http://schemas.microsoft.com/office/drawing/2014/main" id="{7CA6F986-B36C-7815-5F3E-F9627B7E9FC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8" name="Google Shape;11366;p101">
                <a:extLst>
                  <a:ext uri="{FF2B5EF4-FFF2-40B4-BE49-F238E27FC236}">
                    <a16:creationId xmlns:a16="http://schemas.microsoft.com/office/drawing/2014/main" id="{DF88CBB2-5DF9-6000-E3D8-7D21B720444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9" name="Google Shape;11367;p101">
                <a:hlinkClick r:id="rId9" action="ppaction://hlinksldjump" tooltip="Enfoques de trabajo"/>
                <a:extLst>
                  <a:ext uri="{FF2B5EF4-FFF2-40B4-BE49-F238E27FC236}">
                    <a16:creationId xmlns:a16="http://schemas.microsoft.com/office/drawing/2014/main" id="{BF202351-92BF-F57E-8763-33A695C7FD7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0" name="Google Shape;11368;p101">
                <a:extLst>
                  <a:ext uri="{FF2B5EF4-FFF2-40B4-BE49-F238E27FC236}">
                    <a16:creationId xmlns:a16="http://schemas.microsoft.com/office/drawing/2014/main" id="{6DF88FE8-DFE1-2006-2515-7C2C1930D84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1" name="Google Shape;11369;p101">
                <a:extLst>
                  <a:ext uri="{FF2B5EF4-FFF2-40B4-BE49-F238E27FC236}">
                    <a16:creationId xmlns:a16="http://schemas.microsoft.com/office/drawing/2014/main" id="{C38666F9-04F6-3646-922A-CC67E6C70FC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62" name="Grupo 161">
            <a:extLst>
              <a:ext uri="{FF2B5EF4-FFF2-40B4-BE49-F238E27FC236}">
                <a16:creationId xmlns:a16="http://schemas.microsoft.com/office/drawing/2014/main" id="{729674C5-DE43-56C7-039A-222ED9CA7F56}"/>
              </a:ext>
            </a:extLst>
          </p:cNvPr>
          <p:cNvGrpSpPr/>
          <p:nvPr/>
        </p:nvGrpSpPr>
        <p:grpSpPr>
          <a:xfrm>
            <a:off x="8462086" y="8560277"/>
            <a:ext cx="720000" cy="720000"/>
            <a:chOff x="-1026884" y="3852288"/>
            <a:chExt cx="861840" cy="861840"/>
          </a:xfrm>
        </p:grpSpPr>
        <p:sp>
          <p:nvSpPr>
            <p:cNvPr id="163" name="Elipse 162">
              <a:extLst>
                <a:ext uri="{FF2B5EF4-FFF2-40B4-BE49-F238E27FC236}">
                  <a16:creationId xmlns:a16="http://schemas.microsoft.com/office/drawing/2014/main" id="{A3615A8E-C07B-F29D-D1B3-B99A9CEB16E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64" name="Google Shape;11648;p101">
              <a:hlinkClick r:id="rId10" action="ppaction://hlinksldjump" tooltip="Categorías"/>
              <a:extLst>
                <a:ext uri="{FF2B5EF4-FFF2-40B4-BE49-F238E27FC236}">
                  <a16:creationId xmlns:a16="http://schemas.microsoft.com/office/drawing/2014/main" id="{867F7A1D-4ED0-5D11-42B0-D9EBFEEE264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65" name="Grupo 164">
            <a:extLst>
              <a:ext uri="{FF2B5EF4-FFF2-40B4-BE49-F238E27FC236}">
                <a16:creationId xmlns:a16="http://schemas.microsoft.com/office/drawing/2014/main" id="{A365DB99-7E11-C682-8EE7-A59CA5CDDF32}"/>
              </a:ext>
            </a:extLst>
          </p:cNvPr>
          <p:cNvGrpSpPr/>
          <p:nvPr/>
        </p:nvGrpSpPr>
        <p:grpSpPr>
          <a:xfrm>
            <a:off x="6683394" y="8490698"/>
            <a:ext cx="720000" cy="720000"/>
            <a:chOff x="3177144" y="1346133"/>
            <a:chExt cx="820800" cy="820800"/>
          </a:xfrm>
        </p:grpSpPr>
        <p:sp>
          <p:nvSpPr>
            <p:cNvPr id="166" name="Elipse 165">
              <a:hlinkClick r:id="rId5" action="ppaction://hlinksldjump" tooltip="Recomendaciones"/>
              <a:extLst>
                <a:ext uri="{FF2B5EF4-FFF2-40B4-BE49-F238E27FC236}">
                  <a16:creationId xmlns:a16="http://schemas.microsoft.com/office/drawing/2014/main" id="{9F086A35-99D2-1D49-7EF6-78D918C2C77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7" name="Google Shape;13057;p104">
              <a:extLst>
                <a:ext uri="{FF2B5EF4-FFF2-40B4-BE49-F238E27FC236}">
                  <a16:creationId xmlns:a16="http://schemas.microsoft.com/office/drawing/2014/main" id="{8B053E79-3BC4-DF57-93DE-B744BCE7DF51}"/>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68" name="Google Shape;13058;p104">
                <a:extLst>
                  <a:ext uri="{FF2B5EF4-FFF2-40B4-BE49-F238E27FC236}">
                    <a16:creationId xmlns:a16="http://schemas.microsoft.com/office/drawing/2014/main" id="{5647D5B7-8A3C-8D89-7590-ADEB789A930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9" name="Google Shape;13059;p104">
                <a:extLst>
                  <a:ext uri="{FF2B5EF4-FFF2-40B4-BE49-F238E27FC236}">
                    <a16:creationId xmlns:a16="http://schemas.microsoft.com/office/drawing/2014/main" id="{45A96752-228B-06EB-877F-CAD597B1CF0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0" name="Google Shape;13060;p104">
                <a:extLst>
                  <a:ext uri="{FF2B5EF4-FFF2-40B4-BE49-F238E27FC236}">
                    <a16:creationId xmlns:a16="http://schemas.microsoft.com/office/drawing/2014/main" id="{A694C421-F576-4BE8-0BC0-0C00611724D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1" name="Google Shape;13061;p104">
                <a:extLst>
                  <a:ext uri="{FF2B5EF4-FFF2-40B4-BE49-F238E27FC236}">
                    <a16:creationId xmlns:a16="http://schemas.microsoft.com/office/drawing/2014/main" id="{F2277262-6996-B8A1-1D55-729E514C2C2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2" name="Google Shape;13062;p104">
                <a:extLst>
                  <a:ext uri="{FF2B5EF4-FFF2-40B4-BE49-F238E27FC236}">
                    <a16:creationId xmlns:a16="http://schemas.microsoft.com/office/drawing/2014/main" id="{2B2025E4-AAC7-6994-A0C3-3C68BBC17D3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3" name="Google Shape;13063;p104">
                <a:extLst>
                  <a:ext uri="{FF2B5EF4-FFF2-40B4-BE49-F238E27FC236}">
                    <a16:creationId xmlns:a16="http://schemas.microsoft.com/office/drawing/2014/main" id="{FE290CB1-4436-B7E2-8CB6-412781AD46E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4" name="Google Shape;13064;p104">
                <a:extLst>
                  <a:ext uri="{FF2B5EF4-FFF2-40B4-BE49-F238E27FC236}">
                    <a16:creationId xmlns:a16="http://schemas.microsoft.com/office/drawing/2014/main" id="{F2EFF6F1-59B2-E02D-C694-70F5FAF4354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5" name="Google Shape;13065;p104">
                <a:extLst>
                  <a:ext uri="{FF2B5EF4-FFF2-40B4-BE49-F238E27FC236}">
                    <a16:creationId xmlns:a16="http://schemas.microsoft.com/office/drawing/2014/main" id="{56529C60-4F02-B9FD-ADDA-49353B4DB27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6" name="Google Shape;13066;p104">
                <a:extLst>
                  <a:ext uri="{FF2B5EF4-FFF2-40B4-BE49-F238E27FC236}">
                    <a16:creationId xmlns:a16="http://schemas.microsoft.com/office/drawing/2014/main" id="{8A8AAEE5-C3C6-F2C1-CFAA-5DB0B589D0B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7" name="Google Shape;13067;p104">
                <a:extLst>
                  <a:ext uri="{FF2B5EF4-FFF2-40B4-BE49-F238E27FC236}">
                    <a16:creationId xmlns:a16="http://schemas.microsoft.com/office/drawing/2014/main" id="{BB0044E5-6EB5-AB02-8180-4A6D7A3A4E3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78" name="Group 17">
            <a:extLst>
              <a:ext uri="{FF2B5EF4-FFF2-40B4-BE49-F238E27FC236}">
                <a16:creationId xmlns:a16="http://schemas.microsoft.com/office/drawing/2014/main" id="{6DF1A3F5-F07F-1660-1856-9426E81A59A2}"/>
              </a:ext>
            </a:extLst>
          </p:cNvPr>
          <p:cNvGrpSpPr/>
          <p:nvPr/>
        </p:nvGrpSpPr>
        <p:grpSpPr>
          <a:xfrm>
            <a:off x="5694079" y="8486054"/>
            <a:ext cx="720000" cy="720000"/>
            <a:chOff x="738225" y="2745837"/>
            <a:chExt cx="861840" cy="861840"/>
          </a:xfrm>
        </p:grpSpPr>
        <p:sp>
          <p:nvSpPr>
            <p:cNvPr id="179" name="Elipse 178">
              <a:extLst>
                <a:ext uri="{FF2B5EF4-FFF2-40B4-BE49-F238E27FC236}">
                  <a16:creationId xmlns:a16="http://schemas.microsoft.com/office/drawing/2014/main" id="{DEFA3F08-EFE9-8976-5FAC-4B547A7D1F5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0" name="Google Shape;10593;p100">
              <a:extLst>
                <a:ext uri="{FF2B5EF4-FFF2-40B4-BE49-F238E27FC236}">
                  <a16:creationId xmlns:a16="http://schemas.microsoft.com/office/drawing/2014/main" id="{5A7E7FE4-5EA2-99F0-F693-A4857B7B824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81" name="Google Shape;10594;p100">
                <a:hlinkClick r:id="rId6" action="ppaction://hlinksldjump" tooltip="Bienvenida"/>
                <a:extLst>
                  <a:ext uri="{FF2B5EF4-FFF2-40B4-BE49-F238E27FC236}">
                    <a16:creationId xmlns:a16="http://schemas.microsoft.com/office/drawing/2014/main" id="{2375F758-918E-9505-66E3-059DC738858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2" name="Google Shape;10595;p100">
                <a:extLst>
                  <a:ext uri="{FF2B5EF4-FFF2-40B4-BE49-F238E27FC236}">
                    <a16:creationId xmlns:a16="http://schemas.microsoft.com/office/drawing/2014/main" id="{5B54EF27-7B82-B384-D3C3-B205F321468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83" name="Grupo 182">
            <a:extLst>
              <a:ext uri="{FF2B5EF4-FFF2-40B4-BE49-F238E27FC236}">
                <a16:creationId xmlns:a16="http://schemas.microsoft.com/office/drawing/2014/main" id="{7F842E66-81FF-0890-3AB6-767781E68D4D}"/>
              </a:ext>
            </a:extLst>
          </p:cNvPr>
          <p:cNvGrpSpPr/>
          <p:nvPr/>
        </p:nvGrpSpPr>
        <p:grpSpPr>
          <a:xfrm>
            <a:off x="9379519" y="8490698"/>
            <a:ext cx="720000" cy="720000"/>
            <a:chOff x="6950009" y="1346133"/>
            <a:chExt cx="820800" cy="820800"/>
          </a:xfrm>
        </p:grpSpPr>
        <p:sp>
          <p:nvSpPr>
            <p:cNvPr id="184" name="Elipse 183">
              <a:extLst>
                <a:ext uri="{FF2B5EF4-FFF2-40B4-BE49-F238E27FC236}">
                  <a16:creationId xmlns:a16="http://schemas.microsoft.com/office/drawing/2014/main" id="{D1D3A932-6ECA-3706-FC23-C429F93A56F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85" name="Google Shape;11123;p100">
              <a:hlinkClick r:id="rId8" action="ppaction://hlinksldjump" tooltip="Énfasis"/>
              <a:extLst>
                <a:ext uri="{FF2B5EF4-FFF2-40B4-BE49-F238E27FC236}">
                  <a16:creationId xmlns:a16="http://schemas.microsoft.com/office/drawing/2014/main" id="{DE108C0C-84C3-92C8-25D4-7EC21E078C2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86" name="Grupo 185">
            <a:extLst>
              <a:ext uri="{FF2B5EF4-FFF2-40B4-BE49-F238E27FC236}">
                <a16:creationId xmlns:a16="http://schemas.microsoft.com/office/drawing/2014/main" id="{8C925BD5-FAF9-75E2-BA0A-3AF56C4E645F}"/>
              </a:ext>
            </a:extLst>
          </p:cNvPr>
          <p:cNvGrpSpPr/>
          <p:nvPr/>
        </p:nvGrpSpPr>
        <p:grpSpPr>
          <a:xfrm>
            <a:off x="10287000" y="8512801"/>
            <a:ext cx="720000" cy="720000"/>
            <a:chOff x="7758040" y="1346133"/>
            <a:chExt cx="820800" cy="820800"/>
          </a:xfrm>
        </p:grpSpPr>
        <p:sp>
          <p:nvSpPr>
            <p:cNvPr id="187" name="Elipse 186">
              <a:extLst>
                <a:ext uri="{FF2B5EF4-FFF2-40B4-BE49-F238E27FC236}">
                  <a16:creationId xmlns:a16="http://schemas.microsoft.com/office/drawing/2014/main" id="{1BF6D32A-42A1-0AE6-6A13-D1CCF4438E5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8" name="Google Shape;11363;p101">
              <a:extLst>
                <a:ext uri="{FF2B5EF4-FFF2-40B4-BE49-F238E27FC236}">
                  <a16:creationId xmlns:a16="http://schemas.microsoft.com/office/drawing/2014/main" id="{06E7A310-F14E-91E9-B7E9-02E3B5AB6D8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89" name="Google Shape;11364;p101">
                <a:extLst>
                  <a:ext uri="{FF2B5EF4-FFF2-40B4-BE49-F238E27FC236}">
                    <a16:creationId xmlns:a16="http://schemas.microsoft.com/office/drawing/2014/main" id="{6841A3A9-54AE-B17D-D41B-680AE5DDAD0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0" name="Google Shape;11365;p101">
                <a:extLst>
                  <a:ext uri="{FF2B5EF4-FFF2-40B4-BE49-F238E27FC236}">
                    <a16:creationId xmlns:a16="http://schemas.microsoft.com/office/drawing/2014/main" id="{007282FC-3B89-98A4-5C10-832D3B20EDC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1" name="Google Shape;11366;p101">
                <a:extLst>
                  <a:ext uri="{FF2B5EF4-FFF2-40B4-BE49-F238E27FC236}">
                    <a16:creationId xmlns:a16="http://schemas.microsoft.com/office/drawing/2014/main" id="{5AB26F11-5E2C-6E12-78D9-369AF558AF4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2" name="Google Shape;11367;p101">
                <a:hlinkClick r:id="rId9" action="ppaction://hlinksldjump" tooltip="Enfoques de trabajo"/>
                <a:extLst>
                  <a:ext uri="{FF2B5EF4-FFF2-40B4-BE49-F238E27FC236}">
                    <a16:creationId xmlns:a16="http://schemas.microsoft.com/office/drawing/2014/main" id="{DBD9F511-C2DA-697B-426A-B6A588B8AEB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3" name="Google Shape;11368;p101">
                <a:extLst>
                  <a:ext uri="{FF2B5EF4-FFF2-40B4-BE49-F238E27FC236}">
                    <a16:creationId xmlns:a16="http://schemas.microsoft.com/office/drawing/2014/main" id="{361E7889-84D6-6C9E-978E-C7D2CFB991B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4" name="Google Shape;11369;p101">
                <a:extLst>
                  <a:ext uri="{FF2B5EF4-FFF2-40B4-BE49-F238E27FC236}">
                    <a16:creationId xmlns:a16="http://schemas.microsoft.com/office/drawing/2014/main" id="{6038CEBF-50DB-346B-87B4-77971CCA7D0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95" name="Grupo 194">
            <a:extLst>
              <a:ext uri="{FF2B5EF4-FFF2-40B4-BE49-F238E27FC236}">
                <a16:creationId xmlns:a16="http://schemas.microsoft.com/office/drawing/2014/main" id="{C81E9EBE-A359-B160-DBA5-DB935B7E7D28}"/>
              </a:ext>
            </a:extLst>
          </p:cNvPr>
          <p:cNvGrpSpPr/>
          <p:nvPr/>
        </p:nvGrpSpPr>
        <p:grpSpPr>
          <a:xfrm>
            <a:off x="8462087" y="8512801"/>
            <a:ext cx="720000" cy="720000"/>
            <a:chOff x="-1026884" y="3852288"/>
            <a:chExt cx="861840" cy="861840"/>
          </a:xfrm>
        </p:grpSpPr>
        <p:sp>
          <p:nvSpPr>
            <p:cNvPr id="196" name="Elipse 195">
              <a:extLst>
                <a:ext uri="{FF2B5EF4-FFF2-40B4-BE49-F238E27FC236}">
                  <a16:creationId xmlns:a16="http://schemas.microsoft.com/office/drawing/2014/main" id="{A14EBDBA-2AE5-B998-AC24-3941A1D163E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97" name="Google Shape;11648;p101">
              <a:hlinkClick r:id="rId10" action="ppaction://hlinksldjump" tooltip="Categorías"/>
              <a:extLst>
                <a:ext uri="{FF2B5EF4-FFF2-40B4-BE49-F238E27FC236}">
                  <a16:creationId xmlns:a16="http://schemas.microsoft.com/office/drawing/2014/main" id="{20C3D28A-9706-38CB-FCD8-34C4B42EE1A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405112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260492" y="196175"/>
            <a:ext cx="9239163"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7: </a:t>
            </a:r>
            <a:r>
              <a:rPr lang="es-MX" sz="2000" b="1" dirty="0">
                <a:ln w="0"/>
                <a:latin typeface="Poppins" panose="00000500000000000000" pitchFamily="2" charset="0"/>
                <a:cs typeface="Poppins" panose="00000500000000000000" pitchFamily="2" charset="0"/>
              </a:rPr>
              <a:t>RECORRAMOS EL ÁREA DE INFLUENCIA DEL PROYECTO</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BA51E276-77A0-5D4C-D3C9-BC431A4282A0}"/>
              </a:ext>
            </a:extLst>
          </p:cNvPr>
          <p:cNvGraphicFramePr>
            <a:graphicFrameLocks noGrp="1"/>
          </p:cNvGraphicFramePr>
          <p:nvPr>
            <p:extLst>
              <p:ext uri="{D42A27DB-BD31-4B8C-83A1-F6EECF244321}">
                <p14:modId xmlns:p14="http://schemas.microsoft.com/office/powerpoint/2010/main" val="3870381673"/>
              </p:ext>
            </p:extLst>
          </p:nvPr>
        </p:nvGraphicFramePr>
        <p:xfrm>
          <a:off x="1978646" y="917363"/>
          <a:ext cx="13474798" cy="7884211"/>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42292">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55168">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no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no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no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no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no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no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no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no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no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no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no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52983">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74868">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no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no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no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dirty="0">
                          <a:solidFill>
                            <a:schemeClr val="tx1"/>
                          </a:solidFill>
                          <a:latin typeface="Work Sans" pitchFamily="2" charset="0"/>
                          <a:cs typeface="Poppins" panose="00000500000000000000" pitchFamily="2" charset="0"/>
                        </a:rPr>
                        <a:t>Gobernanza</a:t>
                      </a:r>
                      <a:endParaRPr lang="es-CO" dirty="0">
                        <a:latin typeface="Work Sans" pitchFamily="2" charset="0"/>
                      </a:endParaRPr>
                    </a:p>
                  </a:txBody>
                  <a:tcPr anchor="ctr">
                    <a:no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5298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2211460">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Poppins" panose="00000500000000000000" pitchFamily="2" charset="0"/>
                          <a:ea typeface="+mn-ea"/>
                          <a:cs typeface="Poppins" panose="00000500000000000000" pitchFamily="2" charset="0"/>
                        </a:rPr>
                        <a:t>Si bien actualmente en los proyectos en INVÍAS se llevan a cabo procesos de socialización de los proyectos, estos no resultan tener el impacto deseado, lo cual se debe principalmente al lenguaje técnico con el que se realizan estas actividades y la herramienta utilizada, la cual es presentación en PowerPoint.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Poppins" panose="00000500000000000000"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Poppins" panose="00000500000000000000" pitchFamily="2" charset="0"/>
                          <a:ea typeface="+mn-ea"/>
                          <a:cs typeface="Poppins" panose="00000500000000000000" pitchFamily="2" charset="0"/>
                        </a:rPr>
                        <a:t>Dicho lo anterior, con el propósito de generar un mayor impacto y vincular a la comunidad del área de influencia del proyecto, se crea esta estrategia, la cual busca que los interesados conozcan el tipo de obras, extensión y zona donde será ejecutado el proyecto, obteniendo además información primaria acerca de necesidades y posibles conflictos que pueden surgir por la ejecución del mismo, esto se deberá desarrollar al inicio, ejecución y cierre.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Poppins" panose="00000500000000000000"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Poppins" panose="00000500000000000000" pitchFamily="2" charset="0"/>
                          <a:ea typeface="+mn-ea"/>
                          <a:cs typeface="Poppins" panose="00000500000000000000" pitchFamily="2" charset="0"/>
                        </a:rPr>
                        <a:t>Se sugiere llevar a cabo estas actividades en proyectos de obras fijas como puentes y túneles.</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573862">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955127">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Poppins" panose="00000500000000000000" pitchFamily="2" charset="0"/>
                          <a:ea typeface="+mn-ea"/>
                          <a:cs typeface="Poppins" panose="00000500000000000000" pitchFamily="2" charset="0"/>
                        </a:rPr>
                        <a:t>Vincular a la comunidad al proyecto a través de recorridos, para así visibilizar el avance en el desarrollo de proyectos de obras fijas por ejemplo puentes. </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Poppins" panose="00000500000000000000" pitchFamily="2" charset="0"/>
                          <a:ea typeface="+mn-ea"/>
                          <a:cs typeface="Poppins" panose="00000500000000000000" pitchFamily="2" charset="0"/>
                        </a:rPr>
                        <a:t>Funcionarios  del INVÍAS,  Contratista e Interventor del proyecto y comunidad del área de estudio. </a:t>
                      </a:r>
                    </a:p>
                    <a:p>
                      <a:endParaRPr lang="es-CO" sz="1500" dirty="0"/>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b="0" kern="1200">
                          <a:solidFill>
                            <a:schemeClr val="tx1"/>
                          </a:solidFill>
                          <a:latin typeface="Poppins" panose="00000500000000000000" pitchFamily="2" charset="0"/>
                          <a:ea typeface="+mn-ea"/>
                          <a:cs typeface="Poppins" panose="00000500000000000000" pitchFamily="2" charset="0"/>
                        </a:rPr>
                        <a:t>3 a 4 horas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5298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263481">
                <a:tc gridSpan="16">
                  <a:txBody>
                    <a:bodyPr/>
                    <a:lstStyle/>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Poppins" panose="00000500000000000000" pitchFamily="2" charset="0"/>
                          <a:ea typeface="+mn-ea"/>
                          <a:cs typeface="Poppins" panose="00000500000000000000" pitchFamily="2" charset="0"/>
                        </a:rPr>
                        <a:t>Cámara</a:t>
                      </a:r>
                    </a:p>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Poppins" panose="00000500000000000000" pitchFamily="2" charset="0"/>
                          <a:ea typeface="+mn-ea"/>
                          <a:cs typeface="Poppins" panose="00000500000000000000" pitchFamily="2" charset="0"/>
                        </a:rPr>
                        <a:t>Encuestas impresas</a:t>
                      </a:r>
                    </a:p>
                    <a:p>
                      <a:pPr marL="457200" marR="0" lvl="0"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Poppins" panose="00000500000000000000" pitchFamily="2" charset="0"/>
                          <a:ea typeface="+mn-ea"/>
                          <a:cs typeface="Poppins" panose="00000500000000000000" pitchFamily="2" charset="0"/>
                        </a:rPr>
                        <a:t>Hidratación</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2AB1B9C7-1F95-4641-CD2E-55DD25E530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74672" y="2264823"/>
            <a:ext cx="616278" cy="576000"/>
          </a:xfrm>
          <a:prstGeom prst="rect">
            <a:avLst/>
          </a:prstGeom>
        </p:spPr>
      </p:pic>
      <p:pic>
        <p:nvPicPr>
          <p:cNvPr id="6" name="Gráfico 76" descr="Grupo de personas con relleno sólido">
            <a:extLst>
              <a:ext uri="{FF2B5EF4-FFF2-40B4-BE49-F238E27FC236}">
                <a16:creationId xmlns:a16="http://schemas.microsoft.com/office/drawing/2014/main" id="{A318C957-718B-B8EF-7E03-74C0E9ECED7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14281" y="2248023"/>
            <a:ext cx="624776" cy="576000"/>
          </a:xfrm>
          <a:prstGeom prst="rect">
            <a:avLst/>
          </a:prstGeom>
        </p:spPr>
      </p:pic>
      <p:sp>
        <p:nvSpPr>
          <p:cNvPr id="7" name="object 18">
            <a:extLst>
              <a:ext uri="{FF2B5EF4-FFF2-40B4-BE49-F238E27FC236}">
                <a16:creationId xmlns:a16="http://schemas.microsoft.com/office/drawing/2014/main" id="{B79C1648-6D4C-17AE-6BB2-25070F54DA4B}"/>
              </a:ext>
            </a:extLst>
          </p:cNvPr>
          <p:cNvSpPr/>
          <p:nvPr/>
        </p:nvSpPr>
        <p:spPr>
          <a:xfrm>
            <a:off x="12590213" y="2310390"/>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DD9ACBED-2BDB-6E4A-1516-5CEE108FEDED}"/>
              </a:ext>
            </a:extLst>
          </p:cNvPr>
          <p:cNvSpPr/>
          <p:nvPr/>
        </p:nvSpPr>
        <p:spPr>
          <a:xfrm>
            <a:off x="14384827" y="2364799"/>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BC633FB7-72C3-3C28-BBEE-A5FD65E8569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78074" y="2178953"/>
            <a:ext cx="714139" cy="714139"/>
          </a:xfrm>
          <a:prstGeom prst="rect">
            <a:avLst/>
          </a:prstGeom>
        </p:spPr>
      </p:pic>
      <p:pic>
        <p:nvPicPr>
          <p:cNvPr id="22" name="Gráfico 21" descr="Single gear con relleno sólido">
            <a:extLst>
              <a:ext uri="{FF2B5EF4-FFF2-40B4-BE49-F238E27FC236}">
                <a16:creationId xmlns:a16="http://schemas.microsoft.com/office/drawing/2014/main" id="{0C5ACE3D-2CF2-D70E-F41A-C81D7363C51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03686" y="2264823"/>
            <a:ext cx="576000" cy="576000"/>
          </a:xfrm>
          <a:prstGeom prst="rect">
            <a:avLst/>
          </a:prstGeom>
        </p:spPr>
      </p:pic>
      <p:pic>
        <p:nvPicPr>
          <p:cNvPr id="23" name="Gráfico 22" descr="Court con relleno sólido">
            <a:extLst>
              <a:ext uri="{FF2B5EF4-FFF2-40B4-BE49-F238E27FC236}">
                <a16:creationId xmlns:a16="http://schemas.microsoft.com/office/drawing/2014/main" id="{EE94B07E-0BBA-BE60-7000-DABD972A044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304074" y="2248023"/>
            <a:ext cx="576000" cy="576000"/>
          </a:xfrm>
          <a:prstGeom prst="rect">
            <a:avLst/>
          </a:prstGeom>
        </p:spPr>
      </p:pic>
      <p:sp>
        <p:nvSpPr>
          <p:cNvPr id="24" name="CuadroTexto 23">
            <a:extLst>
              <a:ext uri="{FF2B5EF4-FFF2-40B4-BE49-F238E27FC236}">
                <a16:creationId xmlns:a16="http://schemas.microsoft.com/office/drawing/2014/main" id="{B9815F2F-2592-C0CE-A7C2-61F9AA11B3E1}"/>
              </a:ext>
            </a:extLst>
          </p:cNvPr>
          <p:cNvSpPr txBox="1"/>
          <p:nvPr/>
        </p:nvSpPr>
        <p:spPr>
          <a:xfrm>
            <a:off x="15844453"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D73E3186-13DE-3F25-3BF1-1BE538C203BE}"/>
              </a:ext>
            </a:extLst>
          </p:cNvPr>
          <p:cNvSpPr/>
          <p:nvPr/>
        </p:nvSpPr>
        <p:spPr>
          <a:xfrm>
            <a:off x="16360325"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9EF1091F-C706-366E-5904-E3FE743A5478}"/>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6115C947-0163-327D-A160-0FFAEFA61BB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6B554B50-2745-976D-F0DB-968C26D27A9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3F12E788-B809-9C58-1EC7-51E3F052284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36FEFAF-4790-B930-B4B6-3A60050550C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418EDF5F-FA9F-25CE-DEEF-822A3CEEBEF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EA52051C-F093-534D-F72A-36C2DB2E3F2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46622AE6-4356-8F35-8AA6-BD228833808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73FCE03-7F44-CAFB-41DE-FBEC7F20D35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E879ACB-35F3-FC5E-F51C-2DCA4406439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E7B2CEF-FDF2-1044-E953-52A66290A7C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515EDD2D-9EF8-0337-FF6F-F4C99B5268D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5FCDE5F6-B583-023F-F942-900A296C143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BEA8E663-F583-71ED-29B9-4CF6194253AC}"/>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756D7DD6-FAF5-81A8-2713-2712B8D0B19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C028E51F-850D-B75D-4711-1E57B638495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18D2278C-9F9D-F2E2-2527-D72DCE5372D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9D498F22-6C09-1136-1359-CB2488C0D4B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F73E956-5188-64DF-1757-59327E72E3F8}"/>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B0BBC23A-7F45-3949-53FC-D00426648C8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2C2BB50E-7278-A464-CBC8-6D6BF14DDA9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D8E87100-4216-8294-34F3-85AED9A3960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D01075FC-5A92-374D-2678-C4F15C85A10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5EB4824E-D613-61AB-E641-D7143251692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E3393A4-72C1-6598-2E25-594C68546F3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70C01DA0-1EF6-AEE5-4262-2978A3EFF9F4}"/>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97F78D1D-9410-1E9A-E214-9C23A1C2104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DF7EFC1B-C109-8019-6CA6-4E529EBA55F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392FC4E-3217-8DF8-38E7-22A991DB511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C4F3F57B-CD3A-30C5-A45B-6FF3967546C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3DB0B66-F83C-1FF5-37E5-C38E53FFB77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C7AA080F-C931-ABB6-6BF8-C78077C0CD0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0CFC531A-63BB-D3B9-456B-5C6B815A7C7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0D5DC89C-645B-037E-71B0-94A2E2D99CD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324088A2-0966-684A-9BF1-8D22F232EA8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D99D3C8C-A1AB-F04A-539F-174B49D0F4A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F6E73C96-FC7C-312D-2FB1-AD82ABAB685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64A3A1D2-6BFB-1E05-AE12-62BC1B389EA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3ED8C96-23C4-5E10-C75E-5B9866361F2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B0BD1645-CF4E-7021-2E71-4D9BB67F3B4E}"/>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1DADE3D3-C792-F5CD-7DEE-14FA4F3BB1C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97CC4004-E01D-63FA-DFE8-54102CDBE06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A223A794-BB81-DE1D-6BA3-F23A4B945A4E}"/>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FB8CE06-3297-6D26-9B21-969EAB7F470D}"/>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79DB98A5-302A-F39B-073A-41BF4F8ADDA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1D6C99E4-21DE-53D7-6AF2-0BC77E47DF8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7D52C999-3A1B-C8C4-FAB8-0684A1523C8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C54CCB64-5F40-D1F0-C0DF-F4845DD8786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4CE6A4E5-6923-B51A-A9F2-0A172F34443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FFC89F87-E596-1BBA-08C8-83F5C79979C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CA97E025-751E-47ED-A359-E70EC2575D5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40DA2FAA-E08A-B453-D9DC-C8B898BB707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3DB1DFDF-6B04-AE63-1219-73A08167B1F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4489A90-4F78-503C-4C76-061E07D8283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FA4C7D9F-5B41-44F2-ACFE-5478FE31485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D976D4B9-4511-AD69-A873-92DD38B72658}"/>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4EFB4F47-2CB3-7412-5EDE-FF16A4E9D9A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5207EDC7-D186-78EF-289D-0994F1D6DEC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A2371A8D-C725-0030-E659-F2C9C0A9536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8267D561-2708-2C60-197E-1565CA743F1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B0372888-78B3-372F-7275-F33863358249}"/>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80AFC945-73D1-A73F-B62B-0F9A31CAB07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420AA03D-BED1-1CDC-78CC-52AC52C0402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AE067089-E32B-B5C8-B52C-3C5DB9689BB1}"/>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011220AC-1157-2380-E24E-B76A13D1E59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24EA7195-47B0-61A6-D1E2-C1731A5E3AD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85C67B5E-DA9A-786A-3B27-7C6AA5AF516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49F7A79F-9146-A792-2D7D-4E65779F47B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53945CD8-4D65-9D8E-0094-9B42139D815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A04234DD-5776-134E-AAA1-D18591473BE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25014268-2BE4-00CA-9DB7-DE3656DE5DC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45EEEA27-B874-2B8C-CAD5-C336630B794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08103667-9DAB-264C-A2C7-65208518769D}"/>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93B77C9C-61AE-701E-1EF4-9BBE34DCB2C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BBFBCCF2-1714-2950-7892-EA06D2573BE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832087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0C3B637-0C69-4851-9DDD-FDF7FD6582FC}"/>
              </a:ext>
            </a:extLst>
          </p:cNvPr>
          <p:cNvGraphicFramePr>
            <a:graphicFrameLocks noGrp="1"/>
          </p:cNvGraphicFramePr>
          <p:nvPr>
            <p:extLst>
              <p:ext uri="{D42A27DB-BD31-4B8C-83A1-F6EECF244321}">
                <p14:modId xmlns:p14="http://schemas.microsoft.com/office/powerpoint/2010/main" val="589830511"/>
              </p:ext>
            </p:extLst>
          </p:nvPr>
        </p:nvGraphicFramePr>
        <p:xfrm>
          <a:off x="1509139" y="779037"/>
          <a:ext cx="13474800" cy="7591145"/>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681640">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690950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 continuación, se encuentra el procedimiento para la elaboración de esta herramienta:</a:t>
                      </a:r>
                    </a:p>
                  </a:txBody>
                  <a:tcPr>
                    <a:solidFill>
                      <a:schemeClr val="bg1"/>
                    </a:solidFill>
                  </a:tcPr>
                </a:tc>
                <a:extLst>
                  <a:ext uri="{0D108BD9-81ED-4DB2-BD59-A6C34878D82A}">
                    <a16:rowId xmlns:a16="http://schemas.microsoft.com/office/drawing/2014/main" val="1148865646"/>
                  </a:ext>
                </a:extLst>
              </a:tr>
            </a:tbl>
          </a:graphicData>
        </a:graphic>
      </p:graphicFrame>
      <p:pic>
        <p:nvPicPr>
          <p:cNvPr id="5" name="Imagen 4" descr="Forma, Polígono&#10;&#10;Descripción generada automáticamente">
            <a:extLst>
              <a:ext uri="{FF2B5EF4-FFF2-40B4-BE49-F238E27FC236}">
                <a16:creationId xmlns:a16="http://schemas.microsoft.com/office/drawing/2014/main" id="{725C4AA3-D74A-0424-FFBC-6275FC57C0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7008" y="1898505"/>
            <a:ext cx="12801600" cy="6590504"/>
          </a:xfrm>
          <a:prstGeom prst="rect">
            <a:avLst/>
          </a:prstGeom>
        </p:spPr>
      </p:pic>
      <p:sp>
        <p:nvSpPr>
          <p:cNvPr id="6" name="CuadroTexto 5">
            <a:extLst>
              <a:ext uri="{FF2B5EF4-FFF2-40B4-BE49-F238E27FC236}">
                <a16:creationId xmlns:a16="http://schemas.microsoft.com/office/drawing/2014/main" id="{5F1C3CED-AE5D-2540-2DAA-1C7D79B48483}"/>
              </a:ext>
            </a:extLst>
          </p:cNvPr>
          <p:cNvSpPr txBox="1"/>
          <p:nvPr/>
        </p:nvSpPr>
        <p:spPr>
          <a:xfrm>
            <a:off x="15804568"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82BE2C4C-A83E-E98A-7F8B-656AE3C92A91}"/>
              </a:ext>
            </a:extLst>
          </p:cNvPr>
          <p:cNvSpPr/>
          <p:nvPr/>
        </p:nvSpPr>
        <p:spPr>
          <a:xfrm>
            <a:off x="16320440"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1F079342-0B4A-595C-1EDA-660022DAD460}"/>
              </a:ext>
            </a:extLst>
          </p:cNvPr>
          <p:cNvSpPr txBox="1"/>
          <p:nvPr/>
        </p:nvSpPr>
        <p:spPr>
          <a:xfrm>
            <a:off x="14886764"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92CEEBCC-D333-DDBD-FD01-EFD9850C385C}"/>
              </a:ext>
            </a:extLst>
          </p:cNvPr>
          <p:cNvSpPr/>
          <p:nvPr/>
        </p:nvSpPr>
        <p:spPr>
          <a:xfrm flipH="1">
            <a:off x="15366632"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9E7EAD76-1050-7734-E2BD-B3D9F89C8C8F}"/>
              </a:ext>
            </a:extLst>
          </p:cNvPr>
          <p:cNvSpPr/>
          <p:nvPr/>
        </p:nvSpPr>
        <p:spPr>
          <a:xfrm>
            <a:off x="4071868" y="200642"/>
            <a:ext cx="921020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7: </a:t>
            </a:r>
            <a:r>
              <a:rPr lang="es-MX" sz="2000" b="1" dirty="0">
                <a:ln w="0"/>
                <a:latin typeface="Poppins" panose="00000500000000000000" pitchFamily="2" charset="0"/>
                <a:cs typeface="Poppins" panose="00000500000000000000" pitchFamily="2" charset="0"/>
              </a:rPr>
              <a:t>RECORRAMOS EL ÁREA DE INFLUENCIA DEL PROYECTO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F0D5A7BC-2ED5-B104-ED35-F0768396AABD}"/>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D39C6E0E-B256-9B53-CA28-0313B3D9979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099A0CF-A310-4762-8039-CD18CCF329D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2556875-2AD3-DD2A-9A66-33E3E72C884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76031E9-D458-2264-FE7D-ACBCBE7D337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8E5D165-08E6-A330-F019-F9A0A60A86D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883DA15-A11E-13A4-67F6-7A5DB3362E1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8A1DE63F-8F88-39E4-8C8E-6F93A3BB76C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E328771-5F64-5151-2F3C-0ED7E6BE515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5EAB403-6510-627F-4622-073F4F661C6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233763F-44AD-86B1-FC79-E4D0A46E85F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6AE77A70-F8BA-2AE4-E4D2-8F686C2AA87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7DE50AC3-7F5B-06AE-33D5-B0490D1ADD1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EDE58523-A2D1-50AB-66ED-B1D7CC4268BC}"/>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889F5925-6687-BFEA-4415-1E24298FD33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5D2BABD-EB64-D3FE-182E-E51C3AA6FA3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B252B22E-3EAF-4EC2-AAB2-3B0193F44B7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A06CE8FD-2B0B-AD05-57A5-0B04C06AD5A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BF58893F-C3A4-A263-3D6E-E10E24D08C8A}"/>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9E3996CE-DFA7-1FDB-A2BE-5161B42DBFD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AAA54181-26A0-1284-59A7-318D9601A61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B9D035DE-1A20-6A92-12A4-A79984E4482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8379DA4E-E21D-EE78-73D2-2BE08EF0697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1FF68D3-16DE-91B8-7AEC-14D945C3EF0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D4A7147-D150-0F2B-B06E-B299DB49239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761E594F-674F-9279-5A6C-5F3362F4C7E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E4B66A1C-A37F-7332-70D0-54B840811C4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FDD5258F-8BFF-9C5E-51F8-894685B2C11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AC74F376-45EA-D6C1-53D2-351CE25F9A6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49E3CDD7-284B-3B25-5E15-CE98005EF3F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9304A58A-09ED-E5D4-6E16-E7B619D78893}"/>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321BF4A4-008B-E289-141E-9EC8671A805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AC5B3F42-BD7B-95CE-549E-A42F1A0C4D2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17AD94DC-C6FF-E7AA-FBB9-1EF94EB9E7D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9F11B23-71CA-A066-14BB-B96839F6236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6E2E3505-8AEC-6496-AB6A-C41AE6E95E2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F43C2A70-D8FA-2303-9FAD-5B1C24C488B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36B4953F-F865-C104-89A6-27F1C097479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5E35A70E-1B0F-BD08-B65A-17D2A8694E6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6D46B49B-346F-98BA-9261-3CD38842D743}"/>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ABF2219F-289D-97A5-4812-9E8F2A6B4D3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A369015D-DCD0-0E9B-D773-3F654790795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3E5CBC4D-D221-D913-C063-CFA050B8FB6C}"/>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6D3FCB4D-0D4D-A2E4-8011-405E2B51A8D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2E6103C6-E888-0B9E-B234-32EDAE8195F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DD81B8FC-866F-E938-BE8F-BDECE8510D3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5033841C-9039-854D-4AEF-5C71AEB326A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E447D1E9-2397-AE5B-FABF-8C8F0E43082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696C07D2-A5D5-AB7A-E5D8-DDB8CB90AEC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92510C91-A530-3FE3-E157-2B867B4033F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7E40F098-1B9B-8682-34A0-33A0473C541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83B1DFE7-88F4-719F-5FE5-B0EE3B1BAAF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DED99B13-A1A8-F023-D8FB-5F0EEB22C50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7E4D6D46-937F-8F97-9DC1-927D74D77FB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D1855179-A221-F959-E47E-961A0405CCF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8D252EBE-B19D-A529-822D-97824F5863C1}"/>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8C69D514-5447-0E70-9823-178E8ECE5EE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9053463E-A127-2555-E5C6-716C193D3D8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BEFD7BB3-5A87-05A1-CC65-7890050380C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6D412470-90AF-BB0F-1822-94F779EEA07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21E5686B-3412-8383-278E-A7F0DC927A8B}"/>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6A2B4C5C-1246-B73D-1543-71D523B96F7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24599C9B-98CA-D956-BA82-0BBF3E78870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798CC09F-0FD4-E7FB-2273-2D1B85DBDD42}"/>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544F0CFF-885A-B861-1AF0-C6E41D7E280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ADD1A596-432F-761C-ED5C-C7C03533012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8A883A78-C279-FABF-46FD-C16E550FAF1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96D952D1-0A51-7E19-34E3-978B065A5EA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6ACE4112-C572-A598-C10C-D5682F41D66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040E7D52-C187-DA3F-1AFD-1BC8B29B537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A8473BE4-2344-E4F2-846D-8D719949243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9997A1FB-C764-CA78-594A-87ECC139E1C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C23CB054-4DD1-C444-750C-E43949DA0CE0}"/>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EC4AAA24-C48B-4BE9-0C1E-C2EA29972F4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7229EA7B-64B5-55A9-98D6-68B2FA4F0C8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325370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36D7E83-A8AD-4B8B-E099-005EF600D875}"/>
              </a:ext>
            </a:extLst>
          </p:cNvPr>
          <p:cNvGraphicFramePr>
            <a:graphicFrameLocks noGrp="1"/>
          </p:cNvGraphicFramePr>
          <p:nvPr>
            <p:extLst>
              <p:ext uri="{D42A27DB-BD31-4B8C-83A1-F6EECF244321}">
                <p14:modId xmlns:p14="http://schemas.microsoft.com/office/powerpoint/2010/main" val="4169152386"/>
              </p:ext>
            </p:extLst>
          </p:nvPr>
        </p:nvGraphicFramePr>
        <p:xfrm>
          <a:off x="1662641" y="868579"/>
          <a:ext cx="13474800" cy="775434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35127">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368293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Aquí también te proporcionamos un ejemplo del contenido del tablero que debes construir para llevar a cabo la actividad.</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6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37894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3256811">
                <a:tc>
                  <a:txBody>
                    <a:bodyPr/>
                    <a:lstStyle/>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Convocatoria: </a:t>
                      </a:r>
                      <a:r>
                        <a:rPr lang="es-CO" sz="1500" kern="1200" dirty="0">
                          <a:solidFill>
                            <a:schemeClr val="tx1"/>
                          </a:solidFill>
                          <a:latin typeface="Work Sans" pitchFamily="2" charset="0"/>
                          <a:ea typeface="+mn-ea"/>
                          <a:cs typeface="Poppins" panose="00000500000000000000" pitchFamily="2" charset="0"/>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solidFill>
                            <a:schemeClr val="tx1"/>
                          </a:solidFill>
                          <a:latin typeface="Work Sans" pitchFamily="2" charset="0"/>
                          <a:ea typeface="+mn-ea"/>
                          <a:cs typeface="Poppins" panose="00000500000000000000" pitchFamily="2" charset="0"/>
                        </a:rPr>
                        <a:t>Para la actividad se requiere el acompañamiento de entidades de salud, para la atención en caso de alguna eventualidad. </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kern="1200" dirty="0">
                          <a:solidFill>
                            <a:schemeClr val="tx1"/>
                          </a:solidFill>
                          <a:latin typeface="Work Sans" pitchFamily="2" charset="0"/>
                          <a:ea typeface="+mn-ea"/>
                          <a:cs typeface="Poppins" panose="00000500000000000000" pitchFamily="2" charset="0"/>
                        </a:rPr>
                        <a:t>El organizador de la actividad debe suministrar hidratación a los asistentes y contar con acompañamiento de HSEQ.</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Refrigerios: </a:t>
                      </a:r>
                      <a:r>
                        <a:rPr lang="es-CO" sz="1500" kern="1200" dirty="0">
                          <a:solidFill>
                            <a:schemeClr val="tx1"/>
                          </a:solidFill>
                          <a:latin typeface="Work Sans" pitchFamily="2" charset="0"/>
                          <a:ea typeface="+mn-ea"/>
                          <a:cs typeface="Poppins" panose="00000500000000000000" pitchFamily="2" charset="0"/>
                        </a:rPr>
                        <a:t>Para esta actividad es necesario brindar refrigerio a los asistentes, se sugiere contratar a alguien de la zona, esto con el propósito de vincularlos a las actividades realizadas por el Instituto, la Interventoría o el contratista. </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Evidencias: </a:t>
                      </a:r>
                      <a:r>
                        <a:rPr lang="es-CO" sz="1500" kern="1200" dirty="0">
                          <a:solidFill>
                            <a:schemeClr val="tx1"/>
                          </a:solidFill>
                          <a:latin typeface="Work Sans" pitchFamily="2" charset="0"/>
                          <a:ea typeface="+mn-ea"/>
                          <a:cs typeface="Poppins" panose="00000500000000000000" pitchFamily="2" charset="0"/>
                        </a:rPr>
                        <a:t>El profesional o profesionales asignados, deberá tomar listado de asistencia, actas, fotografías de cada recorrido, especialmente del tablero, para la sistematización de la información. Así mismo al finalizar cada recorrido, los asistentes de la comunidad deberán diligenciar la encuesta anexa a esta herramienta.</a:t>
                      </a: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1" kern="1200" dirty="0">
                          <a:solidFill>
                            <a:schemeClr val="tx1"/>
                          </a:solidFill>
                          <a:latin typeface="Work Sans" pitchFamily="2" charset="0"/>
                          <a:ea typeface="+mn-ea"/>
                          <a:cs typeface="Poppins" panose="00000500000000000000" pitchFamily="2" charset="0"/>
                        </a:rPr>
                        <a:t>Sistematización de la información: </a:t>
                      </a:r>
                      <a:r>
                        <a:rPr lang="es-CO" sz="1500" b="0" kern="1200" dirty="0">
                          <a:solidFill>
                            <a:schemeClr val="tx1"/>
                          </a:solidFill>
                          <a:latin typeface="Work Sans" pitchFamily="2" charset="0"/>
                          <a:ea typeface="+mn-ea"/>
                          <a:cs typeface="Poppins" panose="00000500000000000000" pitchFamily="2" charset="0"/>
                        </a:rPr>
                        <a:t>Para la obtención de indicadores, se debe hacer la sistematización de las encuestas, Formato HRAP</a:t>
                      </a:r>
                    </a:p>
                  </a:txBody>
                  <a:tcPr>
                    <a:solidFill>
                      <a:schemeClr val="bg1"/>
                    </a:solidFill>
                  </a:tcPr>
                </a:tc>
                <a:extLst>
                  <a:ext uri="{0D108BD9-81ED-4DB2-BD59-A6C34878D82A}">
                    <a16:rowId xmlns:a16="http://schemas.microsoft.com/office/drawing/2014/main" val="506357801"/>
                  </a:ext>
                </a:extLst>
              </a:tr>
            </a:tbl>
          </a:graphicData>
        </a:graphic>
      </p:graphicFrame>
      <p:pic>
        <p:nvPicPr>
          <p:cNvPr id="7" name="Imagen 6">
            <a:extLst>
              <a:ext uri="{FF2B5EF4-FFF2-40B4-BE49-F238E27FC236}">
                <a16:creationId xmlns:a16="http://schemas.microsoft.com/office/drawing/2014/main" id="{C6F87493-FC83-B640-5A78-E5FC4BB47A6F}"/>
              </a:ext>
            </a:extLst>
          </p:cNvPr>
          <p:cNvPicPr>
            <a:picLocks noChangeAspect="1"/>
          </p:cNvPicPr>
          <p:nvPr/>
        </p:nvPicPr>
        <p:blipFill>
          <a:blip r:embed="rId3"/>
          <a:stretch>
            <a:fillRect/>
          </a:stretch>
        </p:blipFill>
        <p:spPr>
          <a:xfrm>
            <a:off x="2685240" y="2240178"/>
            <a:ext cx="12028451" cy="2097206"/>
          </a:xfrm>
          <a:prstGeom prst="rect">
            <a:avLst/>
          </a:prstGeom>
        </p:spPr>
      </p:pic>
      <p:sp>
        <p:nvSpPr>
          <p:cNvPr id="8" name="CuadroTexto 7">
            <a:extLst>
              <a:ext uri="{FF2B5EF4-FFF2-40B4-BE49-F238E27FC236}">
                <a16:creationId xmlns:a16="http://schemas.microsoft.com/office/drawing/2014/main" id="{CC6A59D9-5BC2-1B67-39B1-E799B9B16E03}"/>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9" name="Flecha: a la derecha 8">
            <a:hlinkClick r:id="rId4" action="ppaction://hlinksldjump"/>
            <a:extLst>
              <a:ext uri="{FF2B5EF4-FFF2-40B4-BE49-F238E27FC236}">
                <a16:creationId xmlns:a16="http://schemas.microsoft.com/office/drawing/2014/main" id="{F4759FAE-0E14-0EC0-B07E-34D7B8878661}"/>
              </a:ext>
            </a:extLst>
          </p:cNvPr>
          <p:cNvSpPr/>
          <p:nvPr/>
        </p:nvSpPr>
        <p:spPr>
          <a:xfrm>
            <a:off x="16365472"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2" name="CuadroTexto 21">
            <a:extLst>
              <a:ext uri="{FF2B5EF4-FFF2-40B4-BE49-F238E27FC236}">
                <a16:creationId xmlns:a16="http://schemas.microsoft.com/office/drawing/2014/main" id="{4B3B6F82-861E-AA09-4602-190141714698}"/>
              </a:ext>
            </a:extLst>
          </p:cNvPr>
          <p:cNvSpPr txBox="1"/>
          <p:nvPr/>
        </p:nvSpPr>
        <p:spPr>
          <a:xfrm>
            <a:off x="14931796"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5" action="ppaction://hlinksldjump"/>
            <a:extLst>
              <a:ext uri="{FF2B5EF4-FFF2-40B4-BE49-F238E27FC236}">
                <a16:creationId xmlns:a16="http://schemas.microsoft.com/office/drawing/2014/main" id="{0BF79C42-1702-C937-22A7-7AFA5396B1E4}"/>
              </a:ext>
            </a:extLst>
          </p:cNvPr>
          <p:cNvSpPr/>
          <p:nvPr/>
        </p:nvSpPr>
        <p:spPr>
          <a:xfrm flipH="1">
            <a:off x="15411664"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BBE77174-B781-E6DE-3C72-8D7F19CDE7F2}"/>
              </a:ext>
            </a:extLst>
          </p:cNvPr>
          <p:cNvSpPr/>
          <p:nvPr/>
        </p:nvSpPr>
        <p:spPr>
          <a:xfrm>
            <a:off x="3889930" y="194783"/>
            <a:ext cx="925011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7: </a:t>
            </a:r>
            <a:r>
              <a:rPr lang="es-MX" sz="2000" b="1" dirty="0">
                <a:ln w="0"/>
                <a:latin typeface="Poppins" panose="00000500000000000000" pitchFamily="2" charset="0"/>
                <a:cs typeface="Poppins" panose="00000500000000000000" pitchFamily="2" charset="0"/>
              </a:rPr>
              <a:t>RECORRAMOS EL ÁREA DE INFLUENCIA DEL PROYECTO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7071752D-C317-400E-12A4-595092025C2A}"/>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CEF56927-03A8-1FCA-59AA-B26BF2373A6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71446E2-34FA-FBFE-8596-0A307463BBE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DA1C6523-1659-B253-C502-390996950C3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5964EB2-4687-3ABB-BDC9-C7D8143D93B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3A351E4-749D-953D-4CD7-9578C77EED0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E939981-6DFB-D24E-2D1C-B1D0ACF7B00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2A723F6-F119-AC2C-0C6C-BBCC7F08859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38BF57C2-D5FB-8025-F665-CD5BBCAB0F9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FCE5D690-B8D1-E800-FFB2-B2B3FFAE701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DA469AE-187C-B61C-71CA-DF609045C95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026406A5-E284-495B-F8EA-7ABBE36F135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A687634-896B-12B8-E5AF-EBD4EA56B2D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9A669F96-3E67-A55B-8366-BC38C4818D3D}"/>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6E85E53A-47FD-6686-7EAD-E8B296AB1A2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1D71F111-2110-E3EC-B80F-328D8BB9B0D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3F8B11AA-5BD2-298F-1CDB-25E8DE24D4D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81C0D4B8-77B6-3A1A-3FFF-030F0573CF1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402C7B38-C3F6-331C-EA6E-E8F17DC5EC82}"/>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4B4C49DC-3CCC-B891-A736-79CE7FF27E8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D84933B7-CC17-C035-7A20-255A20B6676C}"/>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466B8E6E-FC5B-2C6C-9B98-628C83BA21F5}"/>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4ED0311A-5E40-CE3C-B61C-9991FD96FDB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B3262C6-F7BD-0346-9422-8CE04258793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587E080E-DA50-4E88-0151-CF5D1093299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90FC82C3-0E36-A018-6E0B-34C885FC0B7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3C50330C-32C5-1DF4-2F19-D6AAEAC651D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3A87474E-4DC6-040E-04EF-EF8241AC4F2A}"/>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6E9382D3-C134-880B-C57D-12F5109AFC5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FA040FD5-1E23-66E7-E09F-30AB22D73CF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9D66439-A450-C84F-79D7-EFD91AA45F8F}"/>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A88B8B07-DF41-C213-C897-B3335C99C7F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4104AAB4-F2A1-5E3B-A0A1-008FC694125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DA714250-3F50-7EAB-0BA9-82AD3C57EBA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A5D58BAC-7DAE-C46E-9635-00BA37DF011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1146652-CEFA-D86A-3449-73C7D936F87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6FD1E017-A525-2AB9-7453-DBEAA8F7BF1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F8800F19-E4EE-0CD2-6A7E-9A38FE965C0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1DCAAEDA-94DE-B872-EFD8-9C7AA0C88E3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A872D4B3-B258-233A-D607-38ACA21B9BD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7973989F-09A7-3BEB-D530-1E451760C5E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C1294FE2-FD0A-B033-0620-11C052ACDC2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98C9DC4-3177-2C64-AD4D-01578DF10794}"/>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2D22424E-4AD6-9A7C-A4F6-EEC22CFA70A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C446158C-9F06-DC9E-1DFD-A13C55B5B511}"/>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3334E53A-D1E2-313F-DDFC-107AE5466DC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A555B5E6-67B1-8BBB-08ED-7DC24E45B2E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8B5465F6-C520-7931-ED82-884D18BAA08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8BA79065-FBF0-583C-6C19-2647604C7D4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F8DFFDB4-2200-3E86-B1EC-7743C9B46EF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EB5BF3A5-6BB6-CCFF-13B8-79EDC017A0A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DEC6AF8E-757D-3E72-FAF1-15DE73AFE16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47FE867A-C2BC-D7D7-4264-2DD359E7534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3F9DF157-693E-70AD-E138-5692A0616A3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8DFBA7A1-F588-32B6-CDDC-75535C405C8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0497F0F8-9491-C153-2CEA-AD93AEE5B626}"/>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9FC7A71F-39DF-D3A6-2CC9-42CE80DD7F3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DFEFD054-DE12-6A08-266B-0A14D94F1B0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14A9F5EA-F645-0BF1-A477-3447D2D16B1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59ECC76C-101F-9BE2-2581-C29FD14E6B3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3BD42B04-2EA1-DDDA-44F1-2E843E61B209}"/>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975C99F2-9E6F-84ED-E220-388DA7EACBD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42D38117-C2D9-A4C5-AC01-2D591AA6807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24DA43E6-18DC-3687-6FD1-55D1D26B0541}"/>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18B801BA-D9F2-ADDD-310D-AA0D17BE342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4E7F2F42-0E36-A0A1-C203-A3127D3A7AF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107471FD-C0EA-0C0A-891B-A7EC9C6D711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253DEE55-8A20-0BCB-9704-BC85ADF701D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9B2D8ABF-D63D-B475-CACE-F409A341A5C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FE2948F6-E917-7C13-D7E6-83652B0FC57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9533BE89-7B6C-2005-7DD9-FD32D780EDC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4F3EF416-72A7-E57B-5BA4-E46FA8EE1FF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EAF7C3F1-C995-408C-605D-4252C5AB3F0F}"/>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A7A96F8B-C66D-CF98-2F02-9DACD33D4C0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2B5B4E0B-D506-DADF-A77B-D296596BC7A4}"/>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1016207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EA779959-FD6B-BD85-9BC9-164CAA2F7585}"/>
                  </a:ext>
                </a:extLst>
              </p:cNvPr>
              <p:cNvGraphicFramePr>
                <a:graphicFrameLocks noGrp="1"/>
              </p:cNvGraphicFramePr>
              <p:nvPr>
                <p:extLst>
                  <p:ext uri="{D42A27DB-BD31-4B8C-83A1-F6EECF244321}">
                    <p14:modId xmlns:p14="http://schemas.microsoft.com/office/powerpoint/2010/main" val="2694418137"/>
                  </p:ext>
                </p:extLst>
              </p:nvPr>
            </p:nvGraphicFramePr>
            <p:xfrm>
              <a:off x="1627244" y="873819"/>
              <a:ext cx="13474800" cy="744509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87242">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6857854">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De </a:t>
                          </a:r>
                          <a:r>
                            <a:rPr lang="es-CO" sz="1500" dirty="0">
                              <a:solidFill>
                                <a:schemeClr val="tx1"/>
                              </a:solidFill>
                              <a:latin typeface="Work Sans" pitchFamily="2" charset="77"/>
                              <a:cs typeface="Poppins" panose="00000500000000000000" pitchFamily="2" charset="0"/>
                            </a:rPr>
                            <a:t>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Tx/>
                            <a:buAutoNum type="arabicPeriod"/>
                            <a:tabLst/>
                            <a:defRPr/>
                          </a:pPr>
                          <a:r>
                            <a:rPr lang="es-CO" sz="1500" b="1" dirty="0">
                              <a:solidFill>
                                <a:schemeClr val="tx1"/>
                              </a:solidFill>
                              <a:latin typeface="Work Sans" pitchFamily="2" charset="77"/>
                              <a:cs typeface="Poppins" panose="00000500000000000000" pitchFamily="2" charset="0"/>
                            </a:rPr>
                            <a:t>Indicador de asistencia:</a:t>
                          </a:r>
                        </a:p>
                        <a:p>
                          <a:pPr marL="342900" marR="0" lvl="0" indent="-342900" algn="just" defTabSz="960120" rtl="0" eaLnBrk="1" fontAlgn="auto" latinLnBrk="0" hangingPunct="1">
                            <a:lnSpc>
                              <a:spcPct val="100000"/>
                            </a:lnSpc>
                            <a:spcBef>
                              <a:spcPts val="0"/>
                            </a:spcBef>
                            <a:spcAft>
                              <a:spcPts val="0"/>
                            </a:spcAft>
                            <a:buClrTx/>
                            <a:buSzTx/>
                            <a:buFontTx/>
                            <a:buAutoNum type="arabicPeriod"/>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cs typeface="Poppins" panose="00000500000000000000" pitchFamily="2" charset="0"/>
                            </a:rPr>
                            <a:t>2. Indicador  la actividad permitió conocer el alcance del proyecto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conocimiento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alcance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b="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cs typeface="Poppins" panose="00000500000000000000" pitchFamily="2" charset="0"/>
                            </a:rPr>
                            <a:t>3. Indicador la actividad permite conocer el estado actual del proyecto </a:t>
                          </a: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estado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actualdel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cs typeface="Poppins" panose="00000500000000000000" pitchFamily="2" charset="0"/>
                            </a:rPr>
                            <a:t>4. Indicador Cumplimiento del  objetivo </a:t>
                          </a: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objetivo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i="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77"/>
                              <a:cs typeface="Poppins" panose="00000500000000000000" pitchFamily="2" charset="0"/>
                            </a:rPr>
                            <a:t>Nota: </a:t>
                          </a:r>
                          <a:r>
                            <a:rPr lang="es-CO" sz="1500" b="0" dirty="0">
                              <a:solidFill>
                                <a:schemeClr val="tx1"/>
                              </a:solidFill>
                              <a:latin typeface="Work Sans" pitchFamily="2" charset="77"/>
                              <a:cs typeface="Poppins" panose="00000500000000000000" pitchFamily="2" charset="0"/>
                            </a:rPr>
                            <a:t>estos indicadores los puedes encontrar en el EXCEL de sistematización de la herramienta. Es importante mencionar que a esta tabla se le deben agregar los espacios necesarios para la obtención de los indicadores. </a:t>
                          </a:r>
                          <a:endParaRPr lang="es-CO" sz="1500" b="1" dirty="0">
                            <a:solidFill>
                              <a:schemeClr val="tx1"/>
                            </a:solidFill>
                            <a:latin typeface="Work Sans" pitchFamily="2" charset="77"/>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mc:Choice>
        <mc:Fallback xmlns="">
          <p:graphicFrame>
            <p:nvGraphicFramePr>
              <p:cNvPr id="4" name="Tabla 3">
                <a:extLst>
                  <a:ext uri="{FF2B5EF4-FFF2-40B4-BE49-F238E27FC236}">
                    <a16:creationId xmlns:a16="http://schemas.microsoft.com/office/drawing/2014/main" id="{EA779959-FD6B-BD85-9BC9-164CAA2F7585}"/>
                  </a:ext>
                </a:extLst>
              </p:cNvPr>
              <p:cNvGraphicFramePr>
                <a:graphicFrameLocks noGrp="1"/>
              </p:cNvGraphicFramePr>
              <p:nvPr>
                <p:extLst>
                  <p:ext uri="{D42A27DB-BD31-4B8C-83A1-F6EECF244321}">
                    <p14:modId xmlns:p14="http://schemas.microsoft.com/office/powerpoint/2010/main" val="2694418137"/>
                  </p:ext>
                </p:extLst>
              </p:nvPr>
            </p:nvGraphicFramePr>
            <p:xfrm>
              <a:off x="1627244" y="873819"/>
              <a:ext cx="13474800" cy="744509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87242">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6857854">
                    <a:tc>
                      <a:txBody>
                        <a:bodyPr/>
                        <a:lstStyle/>
                        <a:p>
                          <a:endParaRPr lang="es-CO"/>
                        </a:p>
                      </a:txBody>
                      <a:tcPr>
                        <a:blipFill>
                          <a:blip r:embed="rId3"/>
                          <a:stretch>
                            <a:fillRect l="-45" t="-8615" r="-181" b="-178"/>
                          </a:stretch>
                        </a:blipFill>
                      </a:tcPr>
                    </a:tc>
                    <a:extLst>
                      <a:ext uri="{0D108BD9-81ED-4DB2-BD59-A6C34878D82A}">
                        <a16:rowId xmlns:a16="http://schemas.microsoft.com/office/drawing/2014/main" val="1148865646"/>
                      </a:ext>
                    </a:extLst>
                  </a:tr>
                </a:tbl>
              </a:graphicData>
            </a:graphic>
          </p:graphicFrame>
        </mc:Fallback>
      </mc:AlternateContent>
      <p:sp>
        <p:nvSpPr>
          <p:cNvPr id="5" name="CuadroTexto 4">
            <a:extLst>
              <a:ext uri="{FF2B5EF4-FFF2-40B4-BE49-F238E27FC236}">
                <a16:creationId xmlns:a16="http://schemas.microsoft.com/office/drawing/2014/main" id="{6E25591C-CD54-65BA-ABBE-B56CFAC0624D}"/>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2FC40E43-EE7B-17C5-FAE5-34A9520E0DFC}"/>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A5384A0B-81DF-B3FA-6CEB-5957A8E971CF}"/>
              </a:ext>
            </a:extLst>
          </p:cNvPr>
          <p:cNvSpPr/>
          <p:nvPr/>
        </p:nvSpPr>
        <p:spPr>
          <a:xfrm>
            <a:off x="4501053" y="146930"/>
            <a:ext cx="907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7: </a:t>
            </a:r>
            <a:r>
              <a:rPr lang="es-MX" sz="2000" b="1" dirty="0">
                <a:ln w="0"/>
                <a:latin typeface="Poppins" panose="00000500000000000000" pitchFamily="2" charset="0"/>
                <a:cs typeface="Poppins" panose="00000500000000000000" pitchFamily="2" charset="0"/>
              </a:rPr>
              <a:t>RECORRAMOS EL ÁREA DE INFLUENCIA DEL PROYECTO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47F1078F-DE3B-6275-E571-3FE8BB3725ED}"/>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69B19BCA-9CE0-D970-B197-D89E657917F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B9D1470-18A0-FCD4-B367-247523D144C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332D26F3-B998-7264-5DA1-BA82327E653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E08EA1B-9B3D-3E66-E09C-ACDFF1A26F3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BF460C5-5633-9189-B7E1-D08A3A5A489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932625BA-FA8B-7B2E-65C3-ADEB4719F35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FDB2E94-223B-35F9-7D26-A5ED51FCB0F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E72C99B-4310-1FFC-CD23-AD813565A94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572A9F6-024D-F252-9AF2-5BB06454764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2DA094BB-809E-3A07-154A-0587AB39894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57CF9607-4A6E-24FD-CCBD-88C90CDECBE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F3476BFB-8412-0B85-7D6A-3E4E9C770E7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487C0424-68FD-AA03-DCF8-33103CC65732}"/>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04CFF937-3AF8-79E4-C5F3-85FDA259F5E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18BF5E0F-2D80-415D-610C-A136388643E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B47A094A-4F9D-856C-2CA2-C7BB8606114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7B90CD21-A7A3-84A0-21A4-A86C97D4D00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34506280-832A-D3A1-2C38-ADD231C42CAC}"/>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D7F7B485-9AE2-47A5-C1FB-DE70CB2242C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148805AC-A911-7E3B-FFAC-F7E1E57896FA}"/>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367C7D8B-3895-38F4-C971-463A5496C16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793E2DF6-E0AE-5323-A88A-E30A2F55AB5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DCE0B7AF-AB36-3612-7359-A99AF229F894}"/>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616CC9FF-D922-4BC7-B7A3-94112F88CF50}"/>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38F5B8FC-B885-8234-226E-451F25B6FC3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F983B0A4-AAB3-2AE6-5471-5B2544EBC47B}"/>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CA21C844-69B4-A1EF-85F8-6014CBCF4BFB}"/>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09AE09EF-C97F-1258-D943-147D406A352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FD541CF9-AEDC-76D7-0489-1550B21F6E5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E70C0159-97EA-BA05-5CF3-C77AF155F4B6}"/>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10002890-4D58-43AB-D583-7E7040831CC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A45E743E-94BD-016C-F96A-8A96C68597B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BB02D1E3-BC5E-7593-3860-363C96B59C8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85293B31-471E-4073-E6AB-27C7607A1FD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41446811-D9B8-0621-A9C4-1366B65C30F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8B1E8DCC-6D75-D61B-6069-0DF43D2F7D4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ADA8B6FD-2BC2-2C46-D964-579C28436E7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83422772-DCA4-429D-2705-C133BD4BBBD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5B1EFFE1-805F-25DA-1BE7-425B2B2A4A4E}"/>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40268DDA-502D-3798-1DB7-6A2D102FF45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E50224C7-E064-7A43-963C-4988C602D3E4}"/>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7FBA962D-B023-EC2D-6714-31DBC6A43608}"/>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3421078C-EEED-680A-6A33-CDE50EA5377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E6ECE5A6-6584-2447-2975-EE88CD3DD51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E9912AA4-39AC-198C-10ED-B98073A5A8E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D0D5F9A4-CAAE-71AF-EA21-1A62532ABE6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54CDF653-64CD-0BBC-341D-6AE54049693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08283563-7069-6467-E68A-7E065C471A1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6B4CCDF5-98FD-1575-C074-31D00363492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78E00355-0361-6734-6D53-96660594C46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C40E9E91-1A35-9358-6110-F07E19FF941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82CFB428-7DB3-8ADB-D930-2B81F23257C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D12D12B7-63A6-8FA7-E6F0-9B6F61806E5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A74C9263-51EB-447A-2A07-9473AAC949E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9866CCF1-0180-857B-F52A-E5ECB3EAEB3D}"/>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66E26356-1F4D-CC55-9523-22F68A18551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3EFC5494-10CC-6404-12AE-6DD25CC52F3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D5A6C6BA-1DA2-9EB4-D1F6-E2AF99C40BA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E4BD608F-AF9F-92F7-608E-3A47EE4846B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928B4236-69DB-D2E6-7A99-B77475A49A37}"/>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503849E2-9915-CBB6-52A7-30F3016031D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9F102218-1647-316D-5F65-666AEC3A3A0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C1D8290D-BB4E-DB88-4DBB-B1369EE9BC10}"/>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73267DD4-69AA-9ED7-421D-5F9E45E9BE2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F1A9CA37-393E-4A5A-2D74-6EC99F964A1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52327D59-4AB2-D674-3910-E76546BBF64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F2AC39AC-70BD-29D8-4242-ED9DF8D59BF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927AB9FE-43AA-B7D2-11B8-A3AA439FC2CF}"/>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3D7E6F32-6432-98D8-2C07-9966BD6D385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03829BDF-9234-21DE-2892-53CBB120D93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60F9F038-6EA6-CFCF-85C4-E1BE2D7659F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5E285D73-156F-1D9C-4732-158409599FC1}"/>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4D6394E8-8BA4-CFF3-A52A-42B9C388396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451E0E2E-2A23-C8C3-E589-5A9053BC2BF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4128619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853607" y="174133"/>
            <a:ext cx="572487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8: </a:t>
            </a:r>
            <a:r>
              <a:rPr lang="es-MX" sz="2000" b="1" dirty="0">
                <a:ln w="0"/>
                <a:latin typeface="Poppins" panose="00000500000000000000" pitchFamily="2" charset="0"/>
                <a:cs typeface="Poppins" panose="00000500000000000000" pitchFamily="2" charset="0"/>
              </a:rPr>
              <a:t>TODOS SOMOS UN EQUIPO</a:t>
            </a:r>
            <a:endParaRPr lang="es-ES" sz="2000" b="1" dirty="0">
              <a:ln w="0"/>
              <a:latin typeface="Poppins" panose="00000500000000000000" pitchFamily="2" charset="0"/>
              <a:cs typeface="Poppins" panose="00000500000000000000" pitchFamily="2" charset="0"/>
            </a:endParaRPr>
          </a:p>
        </p:txBody>
      </p:sp>
      <p:graphicFrame>
        <p:nvGraphicFramePr>
          <p:cNvPr id="2" name="Tabla 186">
            <a:extLst>
              <a:ext uri="{FF2B5EF4-FFF2-40B4-BE49-F238E27FC236}">
                <a16:creationId xmlns:a16="http://schemas.microsoft.com/office/drawing/2014/main" id="{9C04A3AC-55AD-EA6D-FCCB-0019850634F8}"/>
              </a:ext>
            </a:extLst>
          </p:cNvPr>
          <p:cNvGraphicFramePr>
            <a:graphicFrameLocks noGrp="1"/>
          </p:cNvGraphicFramePr>
          <p:nvPr>
            <p:extLst>
              <p:ext uri="{D42A27DB-BD31-4B8C-83A1-F6EECF244321}">
                <p14:modId xmlns:p14="http://schemas.microsoft.com/office/powerpoint/2010/main" val="4015751011"/>
              </p:ext>
            </p:extLst>
          </p:nvPr>
        </p:nvGraphicFramePr>
        <p:xfrm>
          <a:off x="1544534" y="779580"/>
          <a:ext cx="13474798" cy="7728724"/>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396743">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2157">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86803">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  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215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96743">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2924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9674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533360">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Dentro de la ejecución de proyectos, se encuentra la participación de equipos multidisciplinarios, los cuales tienen sus propios objetivos y enfoques, sin embargo, actualmente en el desarrollo de estos se pueden estar presentando problemas que dificultan la gestión adecuada del proyecto, esto se debe principalmente a errores de comunicación interna y de desconocimiento de la labor de cada área. </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Así que, con el propósito de mejorar la gestión de proyectos en cada una de sus fases previo a su inicio se propone esta herramienta, que es un espacio participativo, que convoca únicamente a los funcionarios y contratistas internos del INVÍAS. </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97886">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058366">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panose="00000500000000000000" pitchFamily="2" charset="0"/>
                        </a:rPr>
                        <a:t>Lograr que los profesionales involucrados conozcan la conexión que existe en cada una de las áreas en la ejecución de las actividades del proyecto </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cs typeface="Poppins" pitchFamily="2" charset="77"/>
                        </a:rPr>
                        <a:t>Funcionarios y contratistas internos del INVÍAS, área técnica, ambiental, social y predial.</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cs typeface="Poppins" pitchFamily="2" charset="77"/>
                        </a:rPr>
                        <a:t>3 horas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9674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691779">
                <a:tc gridSpan="16">
                  <a:txBody>
                    <a:bodyPr/>
                    <a:lstStyle/>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err="1">
                          <a:solidFill>
                            <a:schemeClr val="tx1"/>
                          </a:solidFill>
                          <a:latin typeface="Work Sans" pitchFamily="2" charset="0"/>
                          <a:ea typeface="+mn-ea"/>
                          <a:cs typeface="Poppins" panose="00000500000000000000" pitchFamily="2" charset="0"/>
                        </a:rPr>
                        <a:t>Post-it</a:t>
                      </a:r>
                      <a:endParaRPr lang="es-CO" sz="1500" b="0" kern="1200" dirty="0">
                        <a:solidFill>
                          <a:schemeClr val="tx1"/>
                        </a:solidFill>
                        <a:latin typeface="Work Sans" pitchFamily="2" charset="0"/>
                        <a:ea typeface="+mn-ea"/>
                        <a:cs typeface="Poppins" panose="00000500000000000000" pitchFamily="2" charset="0"/>
                      </a:endParaRPr>
                    </a:p>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Marcadores</a:t>
                      </a:r>
                    </a:p>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Lana - la cantidad depende de la cantidad de componentes invitados, un color para cada uno.</a:t>
                      </a:r>
                    </a:p>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Cinta</a:t>
                      </a:r>
                    </a:p>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Perforadora</a:t>
                      </a:r>
                    </a:p>
                    <a:p>
                      <a:pPr marL="937260" marR="0" lvl="1" indent="-4572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Tijeras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8346CA05-2BFE-D6C1-BCCB-DE5E465AF7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0576" y="2165730"/>
            <a:ext cx="616278" cy="576000"/>
          </a:xfrm>
          <a:prstGeom prst="rect">
            <a:avLst/>
          </a:prstGeom>
        </p:spPr>
      </p:pic>
      <p:pic>
        <p:nvPicPr>
          <p:cNvPr id="6" name="Gráfico 76" descr="Grupo de personas con relleno sólido">
            <a:extLst>
              <a:ext uri="{FF2B5EF4-FFF2-40B4-BE49-F238E27FC236}">
                <a16:creationId xmlns:a16="http://schemas.microsoft.com/office/drawing/2014/main" id="{1475E5B9-1629-BED9-3E1B-4AFFDA1F9A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90185" y="2148930"/>
            <a:ext cx="624776" cy="576000"/>
          </a:xfrm>
          <a:prstGeom prst="rect">
            <a:avLst/>
          </a:prstGeom>
        </p:spPr>
      </p:pic>
      <p:sp>
        <p:nvSpPr>
          <p:cNvPr id="7" name="object 18">
            <a:extLst>
              <a:ext uri="{FF2B5EF4-FFF2-40B4-BE49-F238E27FC236}">
                <a16:creationId xmlns:a16="http://schemas.microsoft.com/office/drawing/2014/main" id="{132BA04C-39D1-98A5-2B7F-024651ED4638}"/>
              </a:ext>
            </a:extLst>
          </p:cNvPr>
          <p:cNvSpPr/>
          <p:nvPr/>
        </p:nvSpPr>
        <p:spPr>
          <a:xfrm>
            <a:off x="12066117" y="221129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EF5E03CF-BDAA-DF21-46C5-BEE94ACF8B8B}"/>
              </a:ext>
            </a:extLst>
          </p:cNvPr>
          <p:cNvSpPr/>
          <p:nvPr/>
        </p:nvSpPr>
        <p:spPr>
          <a:xfrm>
            <a:off x="13860731" y="226570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38083EBC-B23A-5184-5C01-E31D547F5DD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53978" y="2079860"/>
            <a:ext cx="714139" cy="714139"/>
          </a:xfrm>
          <a:prstGeom prst="rect">
            <a:avLst/>
          </a:prstGeom>
        </p:spPr>
      </p:pic>
      <p:pic>
        <p:nvPicPr>
          <p:cNvPr id="22" name="Gráfico 21" descr="Single gear con relleno sólido">
            <a:extLst>
              <a:ext uri="{FF2B5EF4-FFF2-40B4-BE49-F238E27FC236}">
                <a16:creationId xmlns:a16="http://schemas.microsoft.com/office/drawing/2014/main" id="{BBC292B5-34F2-9D55-CC9A-74FABBF8EED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79590" y="2165730"/>
            <a:ext cx="576000" cy="576000"/>
          </a:xfrm>
          <a:prstGeom prst="rect">
            <a:avLst/>
          </a:prstGeom>
        </p:spPr>
      </p:pic>
      <p:pic>
        <p:nvPicPr>
          <p:cNvPr id="23" name="Gráfico 22" descr="Court con relleno sólido">
            <a:extLst>
              <a:ext uri="{FF2B5EF4-FFF2-40B4-BE49-F238E27FC236}">
                <a16:creationId xmlns:a16="http://schemas.microsoft.com/office/drawing/2014/main" id="{809C3AC0-3DA6-2CD4-AFBB-F7715A6A3D4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79978" y="2148930"/>
            <a:ext cx="576000" cy="576000"/>
          </a:xfrm>
          <a:prstGeom prst="rect">
            <a:avLst/>
          </a:prstGeom>
        </p:spPr>
      </p:pic>
      <p:sp>
        <p:nvSpPr>
          <p:cNvPr id="24" name="CuadroTexto 23">
            <a:extLst>
              <a:ext uri="{FF2B5EF4-FFF2-40B4-BE49-F238E27FC236}">
                <a16:creationId xmlns:a16="http://schemas.microsoft.com/office/drawing/2014/main" id="{F558F403-0511-B4F7-4AF0-BED780F6ECB6}"/>
              </a:ext>
            </a:extLst>
          </p:cNvPr>
          <p:cNvSpPr txBox="1"/>
          <p:nvPr/>
        </p:nvSpPr>
        <p:spPr>
          <a:xfrm>
            <a:off x="15775212"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0E6FD89C-7F08-C000-78C5-B2A48CD18462}"/>
              </a:ext>
            </a:extLst>
          </p:cNvPr>
          <p:cNvSpPr/>
          <p:nvPr/>
        </p:nvSpPr>
        <p:spPr>
          <a:xfrm>
            <a:off x="16291084"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E0D9387A-7DA0-EE31-EA63-894C035158BD}"/>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7511B66A-E700-69F3-56B5-79732AADA1F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C2C12A7D-A722-8694-5C43-1E84EDC15F3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5BF2B9E3-52A6-DE83-836F-7DC9166CC84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F31AB81-B9EB-42D1-F8A1-1B83276C01D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0ADE751-E10C-0F42-C46B-BDC2E126B59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6C0C6133-8845-A009-A765-43427A9C4FB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326659D0-3E0B-15C9-7945-DF2373788C9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C07751B6-F0A2-7119-DE97-516557518E9C}"/>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1A5B8E9-D277-2325-9C86-DBABBC113F3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7FDF7FF-CF0F-03EC-A153-F53F98A24C2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84BBE4FD-BFC0-9DF7-108F-8E141ED86F0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16A7E420-819B-F296-1811-10FD319BDB8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E31DB6F8-53DA-AF3B-2390-7BD66CCD6F0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2316FE1-FA59-0140-AF5A-72F0DB01D12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87FC0CC-FFD4-F41B-B038-2590293CCC6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197271F-40D1-AEC7-49AD-A553BBDC362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B66DB9A0-882C-61C5-CB19-F3FFF94CC2E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785C0D3-6E23-DBFC-72EC-4E11507DFEE4}"/>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C6E60374-601D-BA3C-9982-27DF4DC6473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52641E7-5510-F203-875A-6C0986D7767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3C3AD6C7-1303-E5AC-B207-33BD101F343D}"/>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E942FDDA-E382-D63C-6197-65FE3F27592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00B5347-8EE4-3623-215E-5481038DDBFC}"/>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3F9E9A1-5CE2-A390-15C2-F807EAA1F7E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C38207C-9E45-43E4-D61C-7B935FA04E9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11004944-CB97-4AEC-C0B2-22413DFE5EA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374855A7-03C5-ABF7-9AC8-D094AE347464}"/>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DF96F5D-804D-7125-2E66-E748DBD6A09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8201401E-9761-AD17-9C52-0301CDFC84E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5CC9499-1732-DD89-8E53-51EB0681243F}"/>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12DAA9A8-74D5-5BAC-1D73-E8E8875AF46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E7CE414-A802-B132-2F30-9337D53D4A3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EB9B6EF-1677-51A3-0BC2-97E4B6F2065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542D8949-5739-55C6-C24C-42F0B04FBF4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E65B2E0A-EC0A-D0D3-875C-DB516B9F92C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7F6A0CB0-2C9B-7A5D-0BE6-3C6D6A83D75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BDD5F43-732A-640D-FF8B-E7AB393FA94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927D1FF6-674F-022A-3661-21DDF372D44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8233471-BBE4-CEA6-717A-240A998730B4}"/>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3532C845-79C2-596E-0272-24D78BC8392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421FEBD2-9F33-28D4-F8F6-ECB2AAFACE9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14907AC-7CEF-EF2D-210B-9FC4BD512C38}"/>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18A1E804-C49C-3BA5-9EB6-A1DE88106F7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1AF0E4C2-5CFD-EF61-4CA4-43DE12CB262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D5013824-515C-2AB6-3621-92F3377DC6E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E1673AC9-0853-862D-A7BD-38C520CC035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D699C80E-252B-F1B6-050B-BFD4F51D958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9CACD64B-BF61-96E0-8145-3E6A36B2854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866DFFED-24C8-E0B3-6A3A-A6FA1D2CC20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AE3CC18E-BAAA-D13E-00DC-5F424FEB061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E4FD5C13-6A94-E7EB-7486-A9D962344A1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50B16FEE-157E-5A0A-9EFB-C6E46B5C9AB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E61A6B7-B5E0-E2BD-6DB5-C9AFB576310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84C4994A-054F-678A-3565-DBCF6715F35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41CDC910-09E7-E7F8-7792-706BC683198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0441606A-4C19-FE7D-B127-EDF5A889FC8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55E29EC3-EE80-AE82-F2D5-10003E171B7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7278EF9F-56D5-3A0C-29E2-8266D63A7AB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6D057390-68A4-88E0-1B2A-8D9736A212F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66991BFC-D5E0-BE10-E04C-D105B84ECE4D}"/>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5BC12629-4552-750D-91B3-930E7B52219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37ACB8DD-6543-776A-2F7D-75D01128737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053758A4-B3F9-4BF2-C678-196E0BF8AD60}"/>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18C18742-A5CD-C212-5BBE-E438C357E1F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657FC7DC-A517-0DFD-48B4-6A83C1D319A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67F19FEC-D9EC-7DDF-2DF3-F5A87306492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F28C8A82-506B-68D9-1484-BC8CF661582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FBB0C647-8B31-66CB-6BEC-61A30676E50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F0BE930D-4F93-C551-196F-6AE61EE60D6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4C894425-432E-F5B1-DCD7-4E8ACAE94AB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AE46628F-0DAC-F473-570E-0C84422B07D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CBC33BD8-C507-4FA9-DAB5-AD3B4700A401}"/>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06673D1B-B3E6-C2A6-7E70-EC12D4BA599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1CCE724A-587B-3B5C-6382-7235727282C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731872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51992729-5283-F0F2-D609-760A455E3C6A}"/>
              </a:ext>
            </a:extLst>
          </p:cNvPr>
          <p:cNvGraphicFramePr>
            <a:graphicFrameLocks noGrp="1"/>
          </p:cNvGraphicFramePr>
          <p:nvPr>
            <p:extLst>
              <p:ext uri="{D42A27DB-BD31-4B8C-83A1-F6EECF244321}">
                <p14:modId xmlns:p14="http://schemas.microsoft.com/office/powerpoint/2010/main" val="2413965790"/>
              </p:ext>
            </p:extLst>
          </p:nvPr>
        </p:nvGraphicFramePr>
        <p:xfrm>
          <a:off x="1662641" y="818346"/>
          <a:ext cx="13474800" cy="739969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96505">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00319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 continuación, se encuentra el procedimiento para la elaboración de esta herramienta:</a:t>
                      </a: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pic>
        <p:nvPicPr>
          <p:cNvPr id="5" name="Imagen 4" descr="Diagrama, Escala de tiempo&#10;&#10;Descripción generada automáticamente">
            <a:extLst>
              <a:ext uri="{FF2B5EF4-FFF2-40B4-BE49-F238E27FC236}">
                <a16:creationId xmlns:a16="http://schemas.microsoft.com/office/drawing/2014/main" id="{27B8E69E-0B0B-82EF-1D60-750D4199463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47411" y="1165983"/>
            <a:ext cx="12801600" cy="7015184"/>
          </a:xfrm>
          <a:prstGeom prst="rect">
            <a:avLst/>
          </a:prstGeom>
        </p:spPr>
      </p:pic>
      <p:sp>
        <p:nvSpPr>
          <p:cNvPr id="6" name="CuadroTexto 5">
            <a:extLst>
              <a:ext uri="{FF2B5EF4-FFF2-40B4-BE49-F238E27FC236}">
                <a16:creationId xmlns:a16="http://schemas.microsoft.com/office/drawing/2014/main" id="{EFF74530-7369-979C-0E94-6E7093A044D6}"/>
              </a:ext>
            </a:extLst>
          </p:cNvPr>
          <p:cNvSpPr txBox="1"/>
          <p:nvPr/>
        </p:nvSpPr>
        <p:spPr>
          <a:xfrm>
            <a:off x="1569772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AB456EBE-5399-3CAA-C0AF-BC9902B2F601}"/>
              </a:ext>
            </a:extLst>
          </p:cNvPr>
          <p:cNvSpPr/>
          <p:nvPr/>
        </p:nvSpPr>
        <p:spPr>
          <a:xfrm>
            <a:off x="16213592"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0BB65ABF-4E75-B396-FF87-5E3DCC44C1B5}"/>
              </a:ext>
            </a:extLst>
          </p:cNvPr>
          <p:cNvSpPr txBox="1"/>
          <p:nvPr/>
        </p:nvSpPr>
        <p:spPr>
          <a:xfrm>
            <a:off x="14779916"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EFFC5832-6DE2-16B6-AF3B-D9DE78B2A8B6}"/>
              </a:ext>
            </a:extLst>
          </p:cNvPr>
          <p:cNvSpPr/>
          <p:nvPr/>
        </p:nvSpPr>
        <p:spPr>
          <a:xfrm flipH="1">
            <a:off x="15259784"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D65C117E-40BB-BA3D-24FE-78A023CC4A21}"/>
              </a:ext>
            </a:extLst>
          </p:cNvPr>
          <p:cNvSpPr/>
          <p:nvPr/>
        </p:nvSpPr>
        <p:spPr>
          <a:xfrm>
            <a:off x="5271580" y="199157"/>
            <a:ext cx="616892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8: </a:t>
            </a:r>
            <a:r>
              <a:rPr lang="es-MX" sz="2000" b="1" dirty="0">
                <a:ln w="0"/>
                <a:latin typeface="Poppins" panose="00000500000000000000" pitchFamily="2" charset="0"/>
                <a:cs typeface="Poppins" panose="00000500000000000000" pitchFamily="2" charset="0"/>
              </a:rPr>
              <a:t>TODOS SOMOS UN EQUIPO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5F1D7BBA-C8B4-E53C-3139-334BD938A3F9}"/>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489DC31B-F268-FC0E-27A4-7FE293070E8D}"/>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A72D8C6-B846-8379-A46D-B849BAA315D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F778FF1-83F1-98EC-EDD9-8F61F0E044D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A9D0D553-CD16-F30E-91DD-5C7A630730D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8E07E63-2771-612E-3698-E0B61605A24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2FB84B0-5F4C-EC38-3667-4FAAB2B272E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B1DFC9C-1DB1-1BAE-B9AB-B2A0ACB07CE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62A8AB9-13C7-ED1E-B734-2A0459F675D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82B57FEE-EC65-EBD9-FF83-C2421A98A29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A9160047-3C39-186A-F022-94F751FEA03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663A8F6-5093-81E9-87A1-DDB7114554F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13B7782A-9623-B666-6F91-378312B6DAD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035E256D-123B-26A6-FD62-512169EF6106}"/>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8135B117-E9B8-23E1-03A2-5D3E92524CA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C17BC97-AB01-B7D0-EB87-190AA4366A8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4CD620F7-EA21-F4E1-752C-943E533D496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8AEA40B-004D-D582-3E50-98E9B946D8D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B0BA0CB-8078-F89A-084C-5B4C6F9BF29C}"/>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925EC859-6974-1503-D487-F826CF886AC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41077ABB-A71C-5ED3-FBEE-5BC42B9896E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4F4C296-37BE-CD47-A0FF-39B25ABA069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0B04A041-66B2-9565-3F8C-09F05EB8314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E493EAD-482A-B56D-354E-4847663A537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8DD6DC3-96F9-8A4C-F522-427823CAE72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642D3A4-709E-5932-0F05-D388F1C8AD0A}"/>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D4541CC1-1722-9092-68FB-DB875A5FCEA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3CF271A0-DD68-E822-DFD7-2F8D62B8EA18}"/>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6C3141E9-4D21-A1FB-02D5-C48845DC3BE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B765F925-5AB1-00A8-6B60-FA4163AFF9B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CB14E23-8039-9C3B-E647-9F85E8E03B1F}"/>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8534E52-1F30-743B-3804-669F08C71A4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67984C58-2EB6-918C-61FD-50954F06EF0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92EEF587-5C1B-7410-281F-3F7B1BDDE8B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349DAEC4-DFD1-2BB8-DF76-F1858250F3D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FB3E3302-00AB-3B04-0516-B55CE7182DA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3BF35B95-09FE-B566-EB8D-2F4F7772926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0D7DE787-C7E0-9BC5-2C65-BFDB34D5EE5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FBDF0FD4-2B82-89D5-F471-2EA93B8D223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0BF8076E-9FCC-60CA-243F-40FC8D71E08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E9F05BAB-E5FD-95DA-65C1-7E21546A98C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583AB84B-16AE-145A-F8D5-8602FC28865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A951037A-323D-45B7-6469-B107C5FD3674}"/>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87BC8573-A7B9-FA13-33CD-CD6226E004D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BA55B81-DE0F-AC30-ED37-42C2A30F313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A65275C6-7574-590B-695B-3E0BF269775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F2DFC033-5F98-54F0-EEF4-C79E6DE57E7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18AF8B4F-1E49-B5E4-442C-CD0FD3CE74C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2A6E3102-CEBE-D023-2856-0984363A1BC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BC8D3A0E-02DD-29E6-7111-9FD89B0BB7A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6CFC169B-D812-6383-8E4B-C77779AB6BA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A2E7C0A5-02B5-7ECE-05BA-B52F3D40B73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E55AB3BB-BF3E-CE5D-ED46-D6B0AB212AB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D3638F6D-E607-D784-6112-75541B48D23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26ED243D-013C-6134-9F02-6DD61D3D737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B8AF9125-A130-5503-7D5F-8F47BD0A0C39}"/>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C21A3C39-EC1F-CE5F-B37D-8A753AE8697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6D274AF7-09B8-E676-FC31-6C4B38E233D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A0E6485F-7FC2-D7CD-F53A-E11A437FCF8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148E9076-3ED1-60C1-FF09-8400329B244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0F9BB0CD-739E-361E-E0B4-B1FBF2BDD687}"/>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854E7B1F-0ADD-364A-BDC3-7DBFE33D551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4E8D204F-2575-5B9D-35BD-84B054426AB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8E83B242-3250-C9B4-ACEF-034839608A60}"/>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4970EBC2-5362-01DF-304D-B0776DD8B54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2BA38B38-6D5B-023A-FB0B-D7D1EBB3FA5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ED0B6904-42E8-4F86-2F85-24710BC7353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10A9B305-8911-8978-4192-924ED25A427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D38CA47D-BDCA-8205-2544-C582CDBBE1F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17208326-98F2-8D70-BA7D-D12386B1C48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30F7D169-4D9C-B71B-C960-69BFEC21FB2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66772BF0-CEDF-1AD4-80C1-C920B496BF2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07F0DD64-94F1-5D59-DAD5-3BAFA08DFABC}"/>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9530D9FB-9363-8DA0-9DF9-4A61D0C8824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909DE4D8-C6FD-682D-6032-F34FF1DC4ED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6455693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E75F846D-640D-A7E5-F95F-D7DBB62D5137}"/>
              </a:ext>
            </a:extLst>
          </p:cNvPr>
          <p:cNvGraphicFramePr>
            <a:graphicFrameLocks noGrp="1"/>
          </p:cNvGraphicFramePr>
          <p:nvPr>
            <p:extLst>
              <p:ext uri="{D42A27DB-BD31-4B8C-83A1-F6EECF244321}">
                <p14:modId xmlns:p14="http://schemas.microsoft.com/office/powerpoint/2010/main" val="82828298"/>
              </p:ext>
            </p:extLst>
          </p:nvPr>
        </p:nvGraphicFramePr>
        <p:xfrm>
          <a:off x="1627244" y="788360"/>
          <a:ext cx="13474800" cy="7788423"/>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05370">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5122737">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 continuación, cuentas con el proceso para llevar a cabo la fase </a:t>
                      </a:r>
                      <a:r>
                        <a:rPr lang="es-CO" sz="1500" b="1" dirty="0">
                          <a:solidFill>
                            <a:schemeClr val="tx1"/>
                          </a:solidFill>
                          <a:latin typeface="Work Sans" pitchFamily="2" charset="0"/>
                          <a:cs typeface="Poppins" panose="00000500000000000000" pitchFamily="2" charset="0"/>
                        </a:rPr>
                        <a:t>Conectemos nuestras actividades y seamos uno</a:t>
                      </a:r>
                      <a:endParaRPr lang="es-CO" sz="1500" dirty="0">
                        <a:solidFill>
                          <a:schemeClr val="tx1"/>
                        </a:solidFill>
                        <a:latin typeface="Work Sans" pitchFamily="2"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370149">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00">
                          <a:solidFill>
                            <a:schemeClr val="tx1"/>
                          </a:solidFill>
                          <a:latin typeface="Poppins SemiBold" panose="00000700000000000000" pitchFamily="2" charset="0"/>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373079563"/>
                  </a:ext>
                </a:extLst>
              </a:tr>
              <a:tr h="1790167">
                <a:tc>
                  <a:txBody>
                    <a:bodyPr/>
                    <a:lstStyle/>
                    <a:p>
                      <a:pPr marL="342900" marR="0" lvl="0" indent="-342900" algn="l" defTabSz="960120" rtl="0" eaLnBrk="1" fontAlgn="auto" latinLnBrk="0" hangingPunct="1">
                        <a:lnSpc>
                          <a:spcPct val="100000"/>
                        </a:lnSpc>
                        <a:spcBef>
                          <a:spcPts val="0"/>
                        </a:spcBef>
                        <a:spcAft>
                          <a:spcPts val="0"/>
                        </a:spcAft>
                        <a:buClrTx/>
                        <a:buSzTx/>
                        <a:buFontTx/>
                        <a:buAutoNum type="arabicPeriod"/>
                        <a:tabLst/>
                        <a:defRPr/>
                      </a:pPr>
                      <a:r>
                        <a:rPr lang="es-CO" sz="1500" dirty="0">
                          <a:solidFill>
                            <a:schemeClr val="tx1"/>
                          </a:solidFill>
                          <a:latin typeface="Work Sans" pitchFamily="2" charset="0"/>
                          <a:cs typeface="Poppins" panose="00000500000000000000" pitchFamily="2" charset="0"/>
                        </a:rPr>
                        <a:t>Es obligatorio que todos los componentes conozcan el proyecto y las actividades, ya que así se hará uso adecuado del tiempo. </a:t>
                      </a:r>
                    </a:p>
                    <a:p>
                      <a:pPr marL="342900" marR="0" lvl="0" indent="-342900" algn="l" defTabSz="960120" rtl="0" eaLnBrk="1" fontAlgn="auto" latinLnBrk="0" hangingPunct="1">
                        <a:lnSpc>
                          <a:spcPct val="100000"/>
                        </a:lnSpc>
                        <a:spcBef>
                          <a:spcPts val="0"/>
                        </a:spcBef>
                        <a:spcAft>
                          <a:spcPts val="0"/>
                        </a:spcAft>
                        <a:buClrTx/>
                        <a:buSzTx/>
                        <a:buFontTx/>
                        <a:buAutoNum type="arabicPeriod"/>
                        <a:tabLst/>
                        <a:defRPr/>
                      </a:pPr>
                      <a:r>
                        <a:rPr lang="es-CO" sz="1500" dirty="0">
                          <a:solidFill>
                            <a:schemeClr val="tx1"/>
                          </a:solidFill>
                          <a:latin typeface="Work Sans" pitchFamily="2" charset="0"/>
                          <a:cs typeface="Poppins" panose="00000500000000000000" pitchFamily="2" charset="0"/>
                        </a:rPr>
                        <a:t>El componente técnico será el que defina las tareas principales, cada una de estas tendrá su paquete de actividades. </a:t>
                      </a:r>
                    </a:p>
                    <a:p>
                      <a:pPr marL="342900" marR="0" lvl="0" indent="-342900" algn="l" defTabSz="960120" rtl="0" eaLnBrk="1" fontAlgn="auto" latinLnBrk="0" hangingPunct="1">
                        <a:lnSpc>
                          <a:spcPct val="100000"/>
                        </a:lnSpc>
                        <a:spcBef>
                          <a:spcPts val="0"/>
                        </a:spcBef>
                        <a:spcAft>
                          <a:spcPts val="0"/>
                        </a:spcAft>
                        <a:buClrTx/>
                        <a:buSzTx/>
                        <a:buFontTx/>
                        <a:buAutoNum type="arabicPeriod"/>
                        <a:tabLst/>
                        <a:defRPr/>
                      </a:pPr>
                      <a:r>
                        <a:rPr lang="es-CO" sz="1500" dirty="0">
                          <a:solidFill>
                            <a:schemeClr val="tx1"/>
                          </a:solidFill>
                          <a:latin typeface="Work Sans" pitchFamily="2" charset="0"/>
                          <a:cs typeface="Poppins" panose="00000500000000000000" pitchFamily="2" charset="0"/>
                        </a:rPr>
                        <a:t>Al finalizar la implementación del taller, se debe diligenciar la encuesta del formato HTSE, información que proporcionará los datos para los indicadores. </a:t>
                      </a:r>
                    </a:p>
                    <a:p>
                      <a:pPr marL="342900" marR="0" lvl="0" indent="-342900" algn="l" defTabSz="960120" rtl="0" eaLnBrk="1" fontAlgn="auto" latinLnBrk="0" hangingPunct="1">
                        <a:lnSpc>
                          <a:spcPct val="100000"/>
                        </a:lnSpc>
                        <a:spcBef>
                          <a:spcPts val="0"/>
                        </a:spcBef>
                        <a:spcAft>
                          <a:spcPts val="0"/>
                        </a:spcAft>
                        <a:buClrTx/>
                        <a:buSzTx/>
                        <a:buFontTx/>
                        <a:buAutoNum type="arabicPeriod"/>
                        <a:tabLst/>
                        <a:defRPr/>
                      </a:pPr>
                      <a:r>
                        <a:rPr lang="es-CO" sz="1500" dirty="0">
                          <a:solidFill>
                            <a:schemeClr val="tx1"/>
                          </a:solidFill>
                          <a:latin typeface="Work Sans" pitchFamily="2" charset="0"/>
                          <a:cs typeface="Poppins" panose="00000500000000000000" pitchFamily="2" charset="0"/>
                        </a:rPr>
                        <a:t>Se recomienda brindar refrigerios a los asistentes.</a:t>
                      </a:r>
                    </a:p>
                  </a:txBody>
                  <a:tcPr>
                    <a:solidFill>
                      <a:schemeClr val="bg1"/>
                    </a:solidFill>
                  </a:tcPr>
                </a:tc>
                <a:extLst>
                  <a:ext uri="{0D108BD9-81ED-4DB2-BD59-A6C34878D82A}">
                    <a16:rowId xmlns:a16="http://schemas.microsoft.com/office/drawing/2014/main" val="1916949121"/>
                  </a:ext>
                </a:extLst>
              </a:tr>
            </a:tbl>
          </a:graphicData>
        </a:graphic>
      </p:graphicFrame>
      <p:pic>
        <p:nvPicPr>
          <p:cNvPr id="6" name="Gráfico 5">
            <a:extLst>
              <a:ext uri="{FF2B5EF4-FFF2-40B4-BE49-F238E27FC236}">
                <a16:creationId xmlns:a16="http://schemas.microsoft.com/office/drawing/2014/main" id="{B54A65E0-2232-B616-E2AE-57EBB92FE521}"/>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t="6353" b="8641"/>
          <a:stretch/>
        </p:blipFill>
        <p:spPr>
          <a:xfrm>
            <a:off x="3332597" y="1618024"/>
            <a:ext cx="10064094" cy="4812213"/>
          </a:xfrm>
          <a:prstGeom prst="rect">
            <a:avLst/>
          </a:prstGeom>
        </p:spPr>
      </p:pic>
      <p:sp>
        <p:nvSpPr>
          <p:cNvPr id="7" name="CuadroTexto 6">
            <a:extLst>
              <a:ext uri="{FF2B5EF4-FFF2-40B4-BE49-F238E27FC236}">
                <a16:creationId xmlns:a16="http://schemas.microsoft.com/office/drawing/2014/main" id="{3BB8161B-EFE5-11A6-F696-F7D6F734F4F5}"/>
              </a:ext>
            </a:extLst>
          </p:cNvPr>
          <p:cNvSpPr txBox="1"/>
          <p:nvPr/>
        </p:nvSpPr>
        <p:spPr>
          <a:xfrm>
            <a:off x="15849600"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8" name="Flecha: a la derecha 7">
            <a:hlinkClick r:id="rId5" action="ppaction://hlinksldjump"/>
            <a:extLst>
              <a:ext uri="{FF2B5EF4-FFF2-40B4-BE49-F238E27FC236}">
                <a16:creationId xmlns:a16="http://schemas.microsoft.com/office/drawing/2014/main" id="{5B740987-3F2E-192A-4EDB-707AF561CA44}"/>
              </a:ext>
            </a:extLst>
          </p:cNvPr>
          <p:cNvSpPr/>
          <p:nvPr/>
        </p:nvSpPr>
        <p:spPr>
          <a:xfrm>
            <a:off x="16365472"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9" name="CuadroTexto 8">
            <a:extLst>
              <a:ext uri="{FF2B5EF4-FFF2-40B4-BE49-F238E27FC236}">
                <a16:creationId xmlns:a16="http://schemas.microsoft.com/office/drawing/2014/main" id="{E9DDF9EF-6735-DC42-E0FF-4FDF44D10C54}"/>
              </a:ext>
            </a:extLst>
          </p:cNvPr>
          <p:cNvSpPr txBox="1"/>
          <p:nvPr/>
        </p:nvSpPr>
        <p:spPr>
          <a:xfrm>
            <a:off x="14931796"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6" action="ppaction://hlinksldjump"/>
            <a:extLst>
              <a:ext uri="{FF2B5EF4-FFF2-40B4-BE49-F238E27FC236}">
                <a16:creationId xmlns:a16="http://schemas.microsoft.com/office/drawing/2014/main" id="{E083B914-949A-7D7C-D833-E3948B7EFBC8}"/>
              </a:ext>
            </a:extLst>
          </p:cNvPr>
          <p:cNvSpPr/>
          <p:nvPr/>
        </p:nvSpPr>
        <p:spPr>
          <a:xfrm flipH="1">
            <a:off x="15411664"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D7CB0EFE-3256-F053-29B3-0C90B93C5ABC}"/>
              </a:ext>
            </a:extLst>
          </p:cNvPr>
          <p:cNvSpPr/>
          <p:nvPr/>
        </p:nvSpPr>
        <p:spPr>
          <a:xfrm>
            <a:off x="5853607" y="251167"/>
            <a:ext cx="572487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8: </a:t>
            </a:r>
            <a:r>
              <a:rPr lang="es-MX" sz="2000" b="1" dirty="0">
                <a:ln w="0"/>
                <a:latin typeface="Poppins" panose="00000500000000000000" pitchFamily="2" charset="0"/>
                <a:cs typeface="Poppins" panose="00000500000000000000" pitchFamily="2" charset="0"/>
              </a:rPr>
              <a:t>TODOS SOMOS UN EQUIPO</a:t>
            </a:r>
            <a:endParaRPr lang="es-ES" sz="2000" b="1" dirty="0">
              <a:ln w="0"/>
              <a:latin typeface="Poppins" panose="00000500000000000000" pitchFamily="2" charset="0"/>
              <a:cs typeface="Poppins" panose="00000500000000000000" pitchFamily="2" charset="0"/>
            </a:endParaRPr>
          </a:p>
        </p:txBody>
      </p:sp>
      <p:grpSp>
        <p:nvGrpSpPr>
          <p:cNvPr id="12" name="Grupo 11">
            <a:extLst>
              <a:ext uri="{FF2B5EF4-FFF2-40B4-BE49-F238E27FC236}">
                <a16:creationId xmlns:a16="http://schemas.microsoft.com/office/drawing/2014/main" id="{31C15729-6BA5-A01B-164C-9B2E45B54784}"/>
              </a:ext>
            </a:extLst>
          </p:cNvPr>
          <p:cNvGrpSpPr/>
          <p:nvPr/>
        </p:nvGrpSpPr>
        <p:grpSpPr>
          <a:xfrm>
            <a:off x="6682671" y="8535057"/>
            <a:ext cx="720000" cy="720000"/>
            <a:chOff x="3177144" y="1346133"/>
            <a:chExt cx="820800" cy="820800"/>
          </a:xfrm>
        </p:grpSpPr>
        <p:sp>
          <p:nvSpPr>
            <p:cNvPr id="13" name="Elipse 12">
              <a:hlinkClick r:id="rId7" action="ppaction://hlinksldjump" tooltip="Recomendaciones"/>
              <a:extLst>
                <a:ext uri="{FF2B5EF4-FFF2-40B4-BE49-F238E27FC236}">
                  <a16:creationId xmlns:a16="http://schemas.microsoft.com/office/drawing/2014/main" id="{7F1EB37E-7FBD-559D-7E62-2299E3FFC79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A8FDFED-7E15-4119-7686-B96123BE693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7457937C-B6C0-2691-7DDD-A0A3F498680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E02DC83-348C-C069-023F-BD7CF61E9FD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D21564F7-E656-4ED8-7DFA-D4CF6F36B29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410DDBB-3A07-B9F7-F928-62F24A364F1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D0FB52F-9413-5872-F48B-0FD2D851914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E0F44D2-C7BB-AD9E-B832-D091E09AEF6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FF2E3120-920C-DE72-2881-0A7E9E6F6BE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C8D2D342-2F82-E75F-DD00-8DABFAB6E48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C74E127-D0E5-1AA0-1F78-28618471680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FBB17F74-5A0D-DD52-047B-7996C61E3A3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1ACF7101-C056-BA0B-5CE9-1477E64D7F94}"/>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C88CC2A9-C7BB-F592-6509-1EB2E960999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0CDC160B-D27F-165E-64DF-D866ECBB675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8" action="ppaction://hlinksldjump" tooltip="Bienvenida"/>
                <a:extLst>
                  <a:ext uri="{FF2B5EF4-FFF2-40B4-BE49-F238E27FC236}">
                    <a16:creationId xmlns:a16="http://schemas.microsoft.com/office/drawing/2014/main" id="{B296F044-0271-4B51-5A23-0413E285970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04B93EFB-BC02-F6DF-1133-CADE00D670A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2ABE25A-2567-71FB-B1D6-D3C7D4F74147}"/>
              </a:ext>
            </a:extLst>
          </p:cNvPr>
          <p:cNvGrpSpPr/>
          <p:nvPr/>
        </p:nvGrpSpPr>
        <p:grpSpPr>
          <a:xfrm>
            <a:off x="7601580" y="8575337"/>
            <a:ext cx="720000" cy="720000"/>
            <a:chOff x="6056787" y="1346133"/>
            <a:chExt cx="820800" cy="820800"/>
          </a:xfrm>
        </p:grpSpPr>
        <p:sp>
          <p:nvSpPr>
            <p:cNvPr id="69" name="Elipse 68">
              <a:hlinkClick r:id="rId9" action="ppaction://hlinksldjump" tooltip="Ciclo de vida y nivel de complejidad"/>
              <a:extLst>
                <a:ext uri="{FF2B5EF4-FFF2-40B4-BE49-F238E27FC236}">
                  <a16:creationId xmlns:a16="http://schemas.microsoft.com/office/drawing/2014/main" id="{5681C885-7281-95AC-D27E-45AE00F104B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0813754-84ED-90A8-02CA-F6E338F4B7A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E39A6C68-EFD7-0A71-DB3B-63A66F49D27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8883C653-0455-D1FA-915E-EDD0EDAE38F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9B8591B7-871E-2E0D-C196-FE81DFA7627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26D7E95-AF1A-711D-1EEB-011E4E59592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012B86A-2957-2E9B-60B8-6924CEC9403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9" action="ppaction://hlinksldjump"/>
                <a:extLst>
                  <a:ext uri="{FF2B5EF4-FFF2-40B4-BE49-F238E27FC236}">
                    <a16:creationId xmlns:a16="http://schemas.microsoft.com/office/drawing/2014/main" id="{88CD2441-3180-8110-C4C2-350A437E1478}"/>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97E1A7BD-D705-1678-64F9-749B3080F35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0F0D97F-FCEF-4300-F9BB-9AE2ECA6228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0" action="ppaction://hlinksldjump" tooltip="Énfasis"/>
              <a:extLst>
                <a:ext uri="{FF2B5EF4-FFF2-40B4-BE49-F238E27FC236}">
                  <a16:creationId xmlns:a16="http://schemas.microsoft.com/office/drawing/2014/main" id="{D4E6D814-4B3B-6FD8-056D-62E05872744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5C9B0C40-B7E6-2A66-DDDF-F00C6031A1B2}"/>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2CEA6BFF-7FE4-2572-9285-A1235373EB9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E5DE7F9-C79A-B478-685B-54819FA2D5D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CD165455-B61B-C368-EDD2-16E11203B5B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7746140D-7EE4-4BD0-9A49-12BFA76397F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C40443DF-CEF0-B180-FBC3-06E07B4E603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1" action="ppaction://hlinksldjump" tooltip="Enfoques de trabajo"/>
                <a:extLst>
                  <a:ext uri="{FF2B5EF4-FFF2-40B4-BE49-F238E27FC236}">
                    <a16:creationId xmlns:a16="http://schemas.microsoft.com/office/drawing/2014/main" id="{2BE9DD0C-7F71-E8C2-FE4F-FCEE5625E64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0ED58BD-B8ED-FB96-2AB2-A3A52140397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E839E91-3EF8-B6D2-05F2-0CC6F91AAAA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6B81AB6F-D5C8-468E-86DA-BD3D4E90471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9C2586DD-BD4F-4EF1-7739-FBC4DFA2684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2" action="ppaction://hlinksldjump" tooltip="Categorías"/>
              <a:extLst>
                <a:ext uri="{FF2B5EF4-FFF2-40B4-BE49-F238E27FC236}">
                  <a16:creationId xmlns:a16="http://schemas.microsoft.com/office/drawing/2014/main" id="{57EE5EC4-96E4-E095-E848-9D0AF226D91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2932C3F5-BFD7-AC63-0AA0-9BB7B396E534}"/>
              </a:ext>
            </a:extLst>
          </p:cNvPr>
          <p:cNvGrpSpPr/>
          <p:nvPr/>
        </p:nvGrpSpPr>
        <p:grpSpPr>
          <a:xfrm>
            <a:off x="6683394" y="8490698"/>
            <a:ext cx="720000" cy="720000"/>
            <a:chOff x="3177144" y="1346133"/>
            <a:chExt cx="820800" cy="820800"/>
          </a:xfrm>
        </p:grpSpPr>
        <p:sp>
          <p:nvSpPr>
            <p:cNvPr id="93" name="Elipse 92">
              <a:hlinkClick r:id="rId7" action="ppaction://hlinksldjump" tooltip="Recomendaciones"/>
              <a:extLst>
                <a:ext uri="{FF2B5EF4-FFF2-40B4-BE49-F238E27FC236}">
                  <a16:creationId xmlns:a16="http://schemas.microsoft.com/office/drawing/2014/main" id="{E725C21E-4D6F-BE12-4BE2-EB7BDDDE0F1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88D3C2C9-FF15-F7AB-C2A5-67995FCE92F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9EC7F557-A787-27D5-D4B7-59AA8F6065A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8EDCB195-EFB7-756A-5172-3F167CA6344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E8423999-46B1-9755-CD5F-61F7991AE6D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F32E5321-35FD-1146-5DFD-D75D9E7627D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5FF6C08B-1309-0AC1-B779-EF8E81DC634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4DDCD6BF-9D7C-85C3-7AF5-D8345694B82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EC7E7ADC-513F-B19B-6399-3F5EE82F80C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0E52939E-59C3-C770-423A-28092FDF19B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234091F1-0A13-A98E-D3D3-C933987BF1D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21E6C6FC-705D-64A0-8FF5-C110233A89F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0E548357-A627-9CD9-3487-8EEEA3172607}"/>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D8B08DD2-BD00-659E-F22E-84CD40E1598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694A12E4-0E07-FC90-DB15-C1ABAF9FDA9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8" action="ppaction://hlinksldjump" tooltip="Bienvenida"/>
                <a:extLst>
                  <a:ext uri="{FF2B5EF4-FFF2-40B4-BE49-F238E27FC236}">
                    <a16:creationId xmlns:a16="http://schemas.microsoft.com/office/drawing/2014/main" id="{3759CF82-1FD6-080B-259C-F216E5457D5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9DA6966F-4B19-8696-4F99-D4E6C86C5F4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1275B32A-7F14-0403-9B00-CDFB03418B55}"/>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A2FBDD9C-0E24-EEF4-74F4-740419C1A3A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10" action="ppaction://hlinksldjump" tooltip="Énfasis"/>
              <a:extLst>
                <a:ext uri="{FF2B5EF4-FFF2-40B4-BE49-F238E27FC236}">
                  <a16:creationId xmlns:a16="http://schemas.microsoft.com/office/drawing/2014/main" id="{A473A1CB-BBDE-716F-8A42-0F4340882A2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D326FF84-A0D5-5B8F-2D30-B811B76433C5}"/>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D5C1D9DB-DA64-D3AE-58FD-8E8FE69EF14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690BAAA0-F8B4-A947-DC5A-04DE332A850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CEDF9E78-3643-1ADA-9F01-9180E46E893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F66637A5-98F5-8CD3-A889-97BC457E056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272D1488-90DE-6E9D-B7E9-C804F3CDD0B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1" action="ppaction://hlinksldjump" tooltip="Enfoques de trabajo"/>
                <a:extLst>
                  <a:ext uri="{FF2B5EF4-FFF2-40B4-BE49-F238E27FC236}">
                    <a16:creationId xmlns:a16="http://schemas.microsoft.com/office/drawing/2014/main" id="{D4C35888-33A3-374F-0973-E96C6935BB3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C358AE7E-0698-DF2B-AEED-EF8C8F472DA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272548DC-96B6-83E0-4936-B8E270E1904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771BC428-42FD-46EB-6187-E8FE3A9047B1}"/>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FFDC4547-D88D-578F-D0E6-CBBDC495C4C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2" action="ppaction://hlinksldjump" tooltip="Categorías"/>
              <a:extLst>
                <a:ext uri="{FF2B5EF4-FFF2-40B4-BE49-F238E27FC236}">
                  <a16:creationId xmlns:a16="http://schemas.microsoft.com/office/drawing/2014/main" id="{FAC94A9F-E16F-64F7-DC92-9D9D33A6853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7595080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4" name="object 3">
            <a:extLst>
              <a:ext uri="{FF2B5EF4-FFF2-40B4-BE49-F238E27FC236}">
                <a16:creationId xmlns:a16="http://schemas.microsoft.com/office/drawing/2014/main" id="{B9B35435-CC73-E809-7DB5-15C2A2140EBD}"/>
              </a:ext>
            </a:extLst>
          </p:cNvPr>
          <p:cNvGrpSpPr/>
          <p:nvPr/>
        </p:nvGrpSpPr>
        <p:grpSpPr>
          <a:xfrm>
            <a:off x="3745249" y="1935561"/>
            <a:ext cx="4053919" cy="2839834"/>
            <a:chOff x="573420" y="1888718"/>
            <a:chExt cx="2423795" cy="1008380"/>
          </a:xfrm>
        </p:grpSpPr>
        <p:sp>
          <p:nvSpPr>
            <p:cNvPr id="85" name="object 4">
              <a:extLst>
                <a:ext uri="{FF2B5EF4-FFF2-40B4-BE49-F238E27FC236}">
                  <a16:creationId xmlns:a16="http://schemas.microsoft.com/office/drawing/2014/main" id="{F5EF9A59-8B4B-7982-5B6F-76A749780389}"/>
                </a:ext>
              </a:extLst>
            </p:cNvPr>
            <p:cNvSpPr/>
            <p:nvPr/>
          </p:nvSpPr>
          <p:spPr>
            <a:xfrm>
              <a:off x="604063" y="1921780"/>
              <a:ext cx="2393315" cy="975360"/>
            </a:xfrm>
            <a:custGeom>
              <a:avLst/>
              <a:gdLst/>
              <a:ahLst/>
              <a:cxnLst/>
              <a:rect l="l" t="t" r="r" b="b"/>
              <a:pathLst>
                <a:path w="2393315" h="975360">
                  <a:moveTo>
                    <a:pt x="2392869" y="974926"/>
                  </a:moveTo>
                  <a:lnTo>
                    <a:pt x="0" y="974926"/>
                  </a:lnTo>
                  <a:lnTo>
                    <a:pt x="0" y="0"/>
                  </a:lnTo>
                  <a:lnTo>
                    <a:pt x="2228365" y="0"/>
                  </a:lnTo>
                  <a:lnTo>
                    <a:pt x="2392869" y="163697"/>
                  </a:lnTo>
                  <a:lnTo>
                    <a:pt x="2392869" y="974926"/>
                  </a:lnTo>
                  <a:close/>
                </a:path>
              </a:pathLst>
            </a:custGeom>
            <a:solidFill>
              <a:srgbClr val="042D34"/>
            </a:solidFill>
            <a:ln>
              <a:solidFill>
                <a:schemeClr val="tx1"/>
              </a:solidFill>
            </a:ln>
          </p:spPr>
          <p:txBody>
            <a:bodyPr wrap="square" lIns="0" tIns="0" rIns="0" bIns="0" rtlCol="0"/>
            <a:lstStyle/>
            <a:p>
              <a:endParaRPr sz="2400" dirty="0"/>
            </a:p>
          </p:txBody>
        </p:sp>
        <p:sp>
          <p:nvSpPr>
            <p:cNvPr id="86" name="object 5">
              <a:extLst>
                <a:ext uri="{FF2B5EF4-FFF2-40B4-BE49-F238E27FC236}">
                  <a16:creationId xmlns:a16="http://schemas.microsoft.com/office/drawing/2014/main" id="{0431DE31-822D-ADA6-D2D9-2B20F4477926}"/>
                </a:ext>
              </a:extLst>
            </p:cNvPr>
            <p:cNvSpPr/>
            <p:nvPr/>
          </p:nvSpPr>
          <p:spPr>
            <a:xfrm>
              <a:off x="577452" y="1892750"/>
              <a:ext cx="2393315" cy="978535"/>
            </a:xfrm>
            <a:custGeom>
              <a:avLst/>
              <a:gdLst/>
              <a:ahLst/>
              <a:cxnLst/>
              <a:rect l="l" t="t" r="r" b="b"/>
              <a:pathLst>
                <a:path w="2393315" h="978535">
                  <a:moveTo>
                    <a:pt x="2392869" y="978010"/>
                  </a:moveTo>
                  <a:lnTo>
                    <a:pt x="0" y="978010"/>
                  </a:lnTo>
                  <a:lnTo>
                    <a:pt x="0" y="0"/>
                  </a:lnTo>
                  <a:lnTo>
                    <a:pt x="2220301" y="0"/>
                  </a:lnTo>
                  <a:lnTo>
                    <a:pt x="2392869" y="172567"/>
                  </a:lnTo>
                  <a:lnTo>
                    <a:pt x="2392869" y="978010"/>
                  </a:lnTo>
                  <a:close/>
                </a:path>
              </a:pathLst>
            </a:custGeom>
            <a:solidFill>
              <a:srgbClr val="F5F5F6"/>
            </a:solidFill>
            <a:ln>
              <a:solidFill>
                <a:schemeClr val="tx1"/>
              </a:solidFill>
            </a:ln>
          </p:spPr>
          <p:txBody>
            <a:bodyPr wrap="square" lIns="0" tIns="0" rIns="0" bIns="0" rtlCol="0"/>
            <a:lstStyle/>
            <a:p>
              <a:endParaRPr sz="2400" dirty="0"/>
            </a:p>
          </p:txBody>
        </p:sp>
        <p:sp>
          <p:nvSpPr>
            <p:cNvPr id="87" name="object 6">
              <a:extLst>
                <a:ext uri="{FF2B5EF4-FFF2-40B4-BE49-F238E27FC236}">
                  <a16:creationId xmlns:a16="http://schemas.microsoft.com/office/drawing/2014/main" id="{B021D694-2FEF-09D0-9C27-330E199FB038}"/>
                </a:ext>
              </a:extLst>
            </p:cNvPr>
            <p:cNvSpPr/>
            <p:nvPr/>
          </p:nvSpPr>
          <p:spPr>
            <a:xfrm>
              <a:off x="573420" y="1888718"/>
              <a:ext cx="2400935" cy="986155"/>
            </a:xfrm>
            <a:custGeom>
              <a:avLst/>
              <a:gdLst/>
              <a:ahLst/>
              <a:cxnLst/>
              <a:rect l="l" t="t" r="r" b="b"/>
              <a:pathLst>
                <a:path w="2400935" h="986155">
                  <a:moveTo>
                    <a:pt x="2400932" y="986074"/>
                  </a:moveTo>
                  <a:lnTo>
                    <a:pt x="0" y="986074"/>
                  </a:lnTo>
                  <a:lnTo>
                    <a:pt x="0" y="0"/>
                  </a:lnTo>
                  <a:lnTo>
                    <a:pt x="2225946" y="0"/>
                  </a:lnTo>
                  <a:lnTo>
                    <a:pt x="2234010" y="8063"/>
                  </a:lnTo>
                  <a:lnTo>
                    <a:pt x="8063" y="8063"/>
                  </a:lnTo>
                  <a:lnTo>
                    <a:pt x="8063" y="978010"/>
                  </a:lnTo>
                  <a:lnTo>
                    <a:pt x="2400932" y="978010"/>
                  </a:lnTo>
                  <a:lnTo>
                    <a:pt x="2400932" y="986074"/>
                  </a:lnTo>
                  <a:close/>
                </a:path>
                <a:path w="2400935" h="986155">
                  <a:moveTo>
                    <a:pt x="2400932" y="978010"/>
                  </a:moveTo>
                  <a:lnTo>
                    <a:pt x="2392869" y="978010"/>
                  </a:lnTo>
                  <a:lnTo>
                    <a:pt x="2392869" y="178212"/>
                  </a:lnTo>
                  <a:lnTo>
                    <a:pt x="2222720" y="8063"/>
                  </a:lnTo>
                  <a:lnTo>
                    <a:pt x="2234010" y="8063"/>
                  </a:lnTo>
                  <a:lnTo>
                    <a:pt x="2400932" y="174986"/>
                  </a:lnTo>
                  <a:lnTo>
                    <a:pt x="2400932" y="978010"/>
                  </a:lnTo>
                  <a:close/>
                </a:path>
              </a:pathLst>
            </a:custGeom>
            <a:solidFill>
              <a:schemeClr val="tx1"/>
            </a:solidFill>
            <a:ln>
              <a:solidFill>
                <a:schemeClr val="tx1"/>
              </a:solidFill>
            </a:ln>
          </p:spPr>
          <p:txBody>
            <a:bodyPr wrap="square" lIns="0" tIns="0" rIns="0" bIns="0" rtlCol="0"/>
            <a:lstStyle/>
            <a:p>
              <a:endParaRPr sz="2400" dirty="0"/>
            </a:p>
          </p:txBody>
        </p:sp>
      </p:grpSp>
      <p:sp>
        <p:nvSpPr>
          <p:cNvPr id="63" name="Rectángulo 62">
            <a:extLst>
              <a:ext uri="{FF2B5EF4-FFF2-40B4-BE49-F238E27FC236}">
                <a16:creationId xmlns:a16="http://schemas.microsoft.com/office/drawing/2014/main" id="{7AFC837C-9006-7620-0583-9D7767AAA031}"/>
              </a:ext>
            </a:extLst>
          </p:cNvPr>
          <p:cNvSpPr/>
          <p:nvPr/>
        </p:nvSpPr>
        <p:spPr>
          <a:xfrm>
            <a:off x="6222152" y="170151"/>
            <a:ext cx="4624495"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latin typeface="Poppins" pitchFamily="2" charset="77"/>
                <a:cs typeface="Poppins" pitchFamily="2" charset="77"/>
              </a:rPr>
              <a:t>GUÍA DE USO</a:t>
            </a:r>
          </a:p>
        </p:txBody>
      </p:sp>
      <p:sp useBgFill="1">
        <p:nvSpPr>
          <p:cNvPr id="49" name="Google Shape;11648;p101">
            <a:hlinkClick r:id="rId2" action="ppaction://hlinksldjump"/>
            <a:extLst>
              <a:ext uri="{FF2B5EF4-FFF2-40B4-BE49-F238E27FC236}">
                <a16:creationId xmlns:a16="http://schemas.microsoft.com/office/drawing/2014/main" id="{BEAF2229-B5E3-3962-20E0-15B9A90FEE0A}"/>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dirty="0">
              <a:solidFill>
                <a:prstClr val="black">
                  <a:lumMod val="95000"/>
                  <a:lumOff val="5000"/>
                </a:prstClr>
              </a:solidFill>
              <a:latin typeface="Calibri" panose="020F0502020204030204"/>
            </a:endParaRPr>
          </a:p>
        </p:txBody>
      </p:sp>
      <p:sp>
        <p:nvSpPr>
          <p:cNvPr id="2" name="object 2">
            <a:extLst>
              <a:ext uri="{FF2B5EF4-FFF2-40B4-BE49-F238E27FC236}">
                <a16:creationId xmlns:a16="http://schemas.microsoft.com/office/drawing/2014/main" id="{619E1A73-4C96-B3F1-1B6C-BECBEF662ED9}"/>
              </a:ext>
            </a:extLst>
          </p:cNvPr>
          <p:cNvSpPr txBox="1"/>
          <p:nvPr/>
        </p:nvSpPr>
        <p:spPr>
          <a:xfrm>
            <a:off x="4038600" y="2166846"/>
            <a:ext cx="3552954" cy="2252754"/>
          </a:xfrm>
          <a:prstGeom prst="rect">
            <a:avLst/>
          </a:prstGeom>
        </p:spPr>
        <p:txBody>
          <a:bodyPr vert="horz" wrap="square" lIns="0" tIns="21167" rIns="0" bIns="0" rtlCol="0">
            <a:spAutoFit/>
          </a:bodyPr>
          <a:lstStyle/>
          <a:p>
            <a:pPr marL="16933">
              <a:lnSpc>
                <a:spcPct val="150000"/>
              </a:lnSpc>
              <a:spcBef>
                <a:spcPts val="167"/>
              </a:spcBef>
            </a:pPr>
            <a:r>
              <a:rPr sz="1400" b="1" spc="100" dirty="0">
                <a:solidFill>
                  <a:srgbClr val="EB784A"/>
                </a:solidFill>
                <a:latin typeface="Poppins" panose="00000500000000000000" pitchFamily="2" charset="0"/>
                <a:cs typeface="Poppins" panose="00000500000000000000" pitchFamily="2" charset="0"/>
              </a:rPr>
              <a:t>¿</a:t>
            </a:r>
            <a:r>
              <a:rPr sz="1400" b="1" u="sng" spc="100" dirty="0">
                <a:solidFill>
                  <a:srgbClr val="EB784A"/>
                </a:solidFill>
                <a:uFill>
                  <a:solidFill>
                    <a:srgbClr val="EB784A"/>
                  </a:solidFill>
                </a:uFill>
                <a:latin typeface="Poppins" panose="00000500000000000000" pitchFamily="2" charset="0"/>
                <a:cs typeface="Poppins" panose="00000500000000000000" pitchFamily="2" charset="0"/>
              </a:rPr>
              <a:t>Qué</a:t>
            </a:r>
            <a:r>
              <a:rPr sz="1400" b="1" u="sng" spc="7" dirty="0">
                <a:solidFill>
                  <a:srgbClr val="EB784A"/>
                </a:solidFill>
                <a:uFill>
                  <a:solidFill>
                    <a:srgbClr val="EB784A"/>
                  </a:solidFill>
                </a:uFill>
                <a:latin typeface="Poppins" panose="00000500000000000000" pitchFamily="2" charset="0"/>
                <a:cs typeface="Poppins" panose="00000500000000000000" pitchFamily="2" charset="0"/>
              </a:rPr>
              <a:t> </a:t>
            </a:r>
            <a:r>
              <a:rPr sz="1400" b="1" u="sng" spc="53" dirty="0">
                <a:solidFill>
                  <a:srgbClr val="EB784A"/>
                </a:solidFill>
                <a:uFill>
                  <a:solidFill>
                    <a:srgbClr val="EB784A"/>
                  </a:solidFill>
                </a:uFill>
                <a:latin typeface="Poppins" panose="00000500000000000000" pitchFamily="2" charset="0"/>
                <a:cs typeface="Poppins" panose="00000500000000000000" pitchFamily="2" charset="0"/>
              </a:rPr>
              <a:t>es</a:t>
            </a:r>
            <a:r>
              <a:rPr lang="es-MX" sz="1400" b="1" u="sng" spc="53" dirty="0">
                <a:solidFill>
                  <a:srgbClr val="EB784A"/>
                </a:solidFill>
                <a:uFill>
                  <a:solidFill>
                    <a:srgbClr val="EB784A"/>
                  </a:solidFill>
                </a:uFill>
                <a:latin typeface="Poppins" panose="00000500000000000000" pitchFamily="2" charset="0"/>
                <a:cs typeface="Poppins" panose="00000500000000000000" pitchFamily="2" charset="0"/>
              </a:rPr>
              <a:t> la caja de herramientas</a:t>
            </a:r>
            <a:r>
              <a:rPr sz="1400" b="1" u="sng" spc="53" dirty="0">
                <a:solidFill>
                  <a:srgbClr val="EB784A"/>
                </a:solidFill>
                <a:uFill>
                  <a:solidFill>
                    <a:srgbClr val="EB784A"/>
                  </a:solidFill>
                </a:uFill>
                <a:latin typeface="Poppins" panose="00000500000000000000" pitchFamily="2" charset="0"/>
                <a:cs typeface="Poppins" panose="00000500000000000000" pitchFamily="2" charset="0"/>
              </a:rPr>
              <a:t>?</a:t>
            </a:r>
            <a:endParaRPr lang="es-ES" sz="1400" b="1" u="sng" spc="53" dirty="0">
              <a:solidFill>
                <a:srgbClr val="EB784A"/>
              </a:solidFill>
              <a:uFill>
                <a:solidFill>
                  <a:srgbClr val="EB784A"/>
                </a:solidFill>
              </a:uFill>
              <a:latin typeface="Poppins" panose="00000500000000000000" pitchFamily="2" charset="0"/>
              <a:cs typeface="Poppins" panose="00000500000000000000" pitchFamily="2" charset="0"/>
            </a:endParaRPr>
          </a:p>
          <a:p>
            <a:pPr marL="16933">
              <a:lnSpc>
                <a:spcPct val="150000"/>
              </a:lnSpc>
              <a:spcBef>
                <a:spcPts val="167"/>
              </a:spcBef>
            </a:pPr>
            <a:endParaRPr sz="1400" dirty="0">
              <a:latin typeface="Poppins" panose="00000500000000000000" pitchFamily="2" charset="0"/>
              <a:cs typeface="Poppins" panose="00000500000000000000" pitchFamily="2" charset="0"/>
            </a:endParaRPr>
          </a:p>
          <a:p>
            <a:pPr marL="16933" marR="6773" algn="just">
              <a:spcBef>
                <a:spcPts val="387"/>
              </a:spcBef>
            </a:pPr>
            <a:r>
              <a:rPr lang="es-MX" sz="1400" dirty="0">
                <a:solidFill>
                  <a:srgbClr val="042D34"/>
                </a:solidFill>
                <a:latin typeface="Work Sans" pitchFamily="2" charset="77"/>
                <a:cs typeface="Poppins" panose="00000500000000000000" pitchFamily="2" charset="0"/>
              </a:rPr>
              <a:t>Es un conjunto de estrategias e instrumentos que se utilizan en las diferentes etapas de los proyectos de infraestructura, con el fin de trabajar  de forma organizada y didáctica con personas, grupos y comunidades de las áreas de influencia.</a:t>
            </a:r>
            <a:endParaRPr lang="es-CO" sz="1400" dirty="0">
              <a:latin typeface="Work Sans" pitchFamily="2" charset="77"/>
              <a:cs typeface="Poppins" panose="00000500000000000000" pitchFamily="2" charset="0"/>
            </a:endParaRPr>
          </a:p>
        </p:txBody>
      </p:sp>
      <p:grpSp>
        <p:nvGrpSpPr>
          <p:cNvPr id="4" name="object 3">
            <a:extLst>
              <a:ext uri="{FF2B5EF4-FFF2-40B4-BE49-F238E27FC236}">
                <a16:creationId xmlns:a16="http://schemas.microsoft.com/office/drawing/2014/main" id="{56A30C65-4933-B328-3590-15E107459D9C}"/>
              </a:ext>
            </a:extLst>
          </p:cNvPr>
          <p:cNvGrpSpPr/>
          <p:nvPr/>
        </p:nvGrpSpPr>
        <p:grpSpPr>
          <a:xfrm>
            <a:off x="9322368" y="1935560"/>
            <a:ext cx="4411919" cy="2865039"/>
            <a:chOff x="573420" y="1888718"/>
            <a:chExt cx="2423795" cy="1008380"/>
          </a:xfrm>
        </p:grpSpPr>
        <p:sp>
          <p:nvSpPr>
            <p:cNvPr id="57" name="object 4">
              <a:extLst>
                <a:ext uri="{FF2B5EF4-FFF2-40B4-BE49-F238E27FC236}">
                  <a16:creationId xmlns:a16="http://schemas.microsoft.com/office/drawing/2014/main" id="{341AE0D8-5066-5F2D-F1EC-666916209527}"/>
                </a:ext>
              </a:extLst>
            </p:cNvPr>
            <p:cNvSpPr/>
            <p:nvPr/>
          </p:nvSpPr>
          <p:spPr>
            <a:xfrm>
              <a:off x="604063" y="1921780"/>
              <a:ext cx="2393315" cy="975360"/>
            </a:xfrm>
            <a:custGeom>
              <a:avLst/>
              <a:gdLst/>
              <a:ahLst/>
              <a:cxnLst/>
              <a:rect l="l" t="t" r="r" b="b"/>
              <a:pathLst>
                <a:path w="2393315" h="975360">
                  <a:moveTo>
                    <a:pt x="2392869" y="974926"/>
                  </a:moveTo>
                  <a:lnTo>
                    <a:pt x="0" y="974926"/>
                  </a:lnTo>
                  <a:lnTo>
                    <a:pt x="0" y="0"/>
                  </a:lnTo>
                  <a:lnTo>
                    <a:pt x="2228365" y="0"/>
                  </a:lnTo>
                  <a:lnTo>
                    <a:pt x="2392869" y="163697"/>
                  </a:lnTo>
                  <a:lnTo>
                    <a:pt x="2392869" y="974926"/>
                  </a:lnTo>
                  <a:close/>
                </a:path>
              </a:pathLst>
            </a:custGeom>
            <a:solidFill>
              <a:schemeClr val="tx1"/>
            </a:solidFill>
            <a:ln>
              <a:solidFill>
                <a:schemeClr val="tx1"/>
              </a:solidFill>
            </a:ln>
          </p:spPr>
          <p:txBody>
            <a:bodyPr wrap="square" lIns="0" tIns="0" rIns="0" bIns="0" rtlCol="0"/>
            <a:lstStyle/>
            <a:p>
              <a:endParaRPr sz="2400" dirty="0"/>
            </a:p>
          </p:txBody>
        </p:sp>
        <p:sp>
          <p:nvSpPr>
            <p:cNvPr id="58" name="object 5">
              <a:extLst>
                <a:ext uri="{FF2B5EF4-FFF2-40B4-BE49-F238E27FC236}">
                  <a16:creationId xmlns:a16="http://schemas.microsoft.com/office/drawing/2014/main" id="{B9D3CFFD-3CEB-3316-EFBC-AEB0F523282E}"/>
                </a:ext>
              </a:extLst>
            </p:cNvPr>
            <p:cNvSpPr/>
            <p:nvPr/>
          </p:nvSpPr>
          <p:spPr>
            <a:xfrm>
              <a:off x="577452" y="1892750"/>
              <a:ext cx="2393315" cy="978535"/>
            </a:xfrm>
            <a:custGeom>
              <a:avLst/>
              <a:gdLst/>
              <a:ahLst/>
              <a:cxnLst/>
              <a:rect l="l" t="t" r="r" b="b"/>
              <a:pathLst>
                <a:path w="2393315" h="978535">
                  <a:moveTo>
                    <a:pt x="2392869" y="978010"/>
                  </a:moveTo>
                  <a:lnTo>
                    <a:pt x="0" y="978010"/>
                  </a:lnTo>
                  <a:lnTo>
                    <a:pt x="0" y="0"/>
                  </a:lnTo>
                  <a:lnTo>
                    <a:pt x="2220301" y="0"/>
                  </a:lnTo>
                  <a:lnTo>
                    <a:pt x="2392869" y="172567"/>
                  </a:lnTo>
                  <a:lnTo>
                    <a:pt x="2392869" y="978010"/>
                  </a:lnTo>
                  <a:close/>
                </a:path>
              </a:pathLst>
            </a:custGeom>
            <a:solidFill>
              <a:srgbClr val="F5F5F6"/>
            </a:solidFill>
            <a:ln>
              <a:solidFill>
                <a:schemeClr val="tx1"/>
              </a:solidFill>
            </a:ln>
          </p:spPr>
          <p:txBody>
            <a:bodyPr wrap="square" lIns="0" tIns="0" rIns="0" bIns="0" rtlCol="0"/>
            <a:lstStyle/>
            <a:p>
              <a:endParaRPr sz="2400" dirty="0"/>
            </a:p>
          </p:txBody>
        </p:sp>
        <p:sp>
          <p:nvSpPr>
            <p:cNvPr id="59" name="object 6">
              <a:extLst>
                <a:ext uri="{FF2B5EF4-FFF2-40B4-BE49-F238E27FC236}">
                  <a16:creationId xmlns:a16="http://schemas.microsoft.com/office/drawing/2014/main" id="{E29FDF68-39E8-8D1C-5FFA-8F40FFE74C05}"/>
                </a:ext>
              </a:extLst>
            </p:cNvPr>
            <p:cNvSpPr/>
            <p:nvPr/>
          </p:nvSpPr>
          <p:spPr>
            <a:xfrm>
              <a:off x="573420" y="1888718"/>
              <a:ext cx="2400935" cy="986155"/>
            </a:xfrm>
            <a:custGeom>
              <a:avLst/>
              <a:gdLst/>
              <a:ahLst/>
              <a:cxnLst/>
              <a:rect l="l" t="t" r="r" b="b"/>
              <a:pathLst>
                <a:path w="2400935" h="986155">
                  <a:moveTo>
                    <a:pt x="2400932" y="986074"/>
                  </a:moveTo>
                  <a:lnTo>
                    <a:pt x="0" y="986074"/>
                  </a:lnTo>
                  <a:lnTo>
                    <a:pt x="0" y="0"/>
                  </a:lnTo>
                  <a:lnTo>
                    <a:pt x="2225946" y="0"/>
                  </a:lnTo>
                  <a:lnTo>
                    <a:pt x="2234010" y="8063"/>
                  </a:lnTo>
                  <a:lnTo>
                    <a:pt x="8063" y="8063"/>
                  </a:lnTo>
                  <a:lnTo>
                    <a:pt x="8063" y="978010"/>
                  </a:lnTo>
                  <a:lnTo>
                    <a:pt x="2400932" y="978010"/>
                  </a:lnTo>
                  <a:lnTo>
                    <a:pt x="2400932" y="986074"/>
                  </a:lnTo>
                  <a:close/>
                </a:path>
                <a:path w="2400935" h="986155">
                  <a:moveTo>
                    <a:pt x="2400932" y="978010"/>
                  </a:moveTo>
                  <a:lnTo>
                    <a:pt x="2392869" y="978010"/>
                  </a:lnTo>
                  <a:lnTo>
                    <a:pt x="2392869" y="178212"/>
                  </a:lnTo>
                  <a:lnTo>
                    <a:pt x="2222720" y="8063"/>
                  </a:lnTo>
                  <a:lnTo>
                    <a:pt x="2234010" y="8063"/>
                  </a:lnTo>
                  <a:lnTo>
                    <a:pt x="2400932" y="174986"/>
                  </a:lnTo>
                  <a:lnTo>
                    <a:pt x="2400932" y="978010"/>
                  </a:lnTo>
                  <a:close/>
                </a:path>
              </a:pathLst>
            </a:custGeom>
            <a:solidFill>
              <a:srgbClr val="042D34"/>
            </a:solidFill>
            <a:ln>
              <a:solidFill>
                <a:schemeClr val="tx1"/>
              </a:solidFill>
            </a:ln>
          </p:spPr>
          <p:txBody>
            <a:bodyPr wrap="square" lIns="0" tIns="0" rIns="0" bIns="0" rtlCol="0"/>
            <a:lstStyle/>
            <a:p>
              <a:endParaRPr sz="2400" dirty="0"/>
            </a:p>
          </p:txBody>
        </p:sp>
      </p:grpSp>
      <p:sp>
        <p:nvSpPr>
          <p:cNvPr id="60" name="object 7">
            <a:extLst>
              <a:ext uri="{FF2B5EF4-FFF2-40B4-BE49-F238E27FC236}">
                <a16:creationId xmlns:a16="http://schemas.microsoft.com/office/drawing/2014/main" id="{077208F8-34B3-7D0B-16EE-3F8514D4C086}"/>
              </a:ext>
            </a:extLst>
          </p:cNvPr>
          <p:cNvSpPr txBox="1"/>
          <p:nvPr/>
        </p:nvSpPr>
        <p:spPr>
          <a:xfrm>
            <a:off x="10514633" y="2006511"/>
            <a:ext cx="2875159" cy="2560530"/>
          </a:xfrm>
          <a:prstGeom prst="rect">
            <a:avLst/>
          </a:prstGeom>
        </p:spPr>
        <p:txBody>
          <a:bodyPr vert="horz" wrap="square" lIns="0" tIns="21167" rIns="0" bIns="0" rtlCol="0">
            <a:spAutoFit/>
          </a:bodyPr>
          <a:lstStyle/>
          <a:p>
            <a:pPr marL="16933">
              <a:lnSpc>
                <a:spcPct val="150000"/>
              </a:lnSpc>
              <a:spcBef>
                <a:spcPts val="167"/>
              </a:spcBef>
            </a:pPr>
            <a:r>
              <a:rPr sz="1600" b="1" spc="100" dirty="0">
                <a:solidFill>
                  <a:srgbClr val="EB784A"/>
                </a:solidFill>
                <a:latin typeface="Poppins" panose="00000500000000000000" pitchFamily="2" charset="0"/>
                <a:cs typeface="Poppins" panose="00000500000000000000" pitchFamily="2" charset="0"/>
              </a:rPr>
              <a:t>¿</a:t>
            </a:r>
            <a:r>
              <a:rPr lang="es-CO" sz="1600" b="1" u="sng" spc="100" dirty="0">
                <a:solidFill>
                  <a:srgbClr val="EB784A"/>
                </a:solidFill>
                <a:uFill>
                  <a:solidFill>
                    <a:srgbClr val="EB784A"/>
                  </a:solidFill>
                </a:uFill>
                <a:latin typeface="Poppins" panose="00000500000000000000" pitchFamily="2" charset="0"/>
                <a:cs typeface="Poppins" panose="00000500000000000000" pitchFamily="2" charset="0"/>
              </a:rPr>
              <a:t>Cuál</a:t>
            </a:r>
            <a:r>
              <a:rPr sz="1600" b="1" u="sng" spc="40" dirty="0">
                <a:solidFill>
                  <a:srgbClr val="EB784A"/>
                </a:solidFill>
                <a:uFill>
                  <a:solidFill>
                    <a:srgbClr val="EB784A"/>
                  </a:solidFill>
                </a:uFill>
                <a:latin typeface="Poppins" panose="00000500000000000000" pitchFamily="2" charset="0"/>
                <a:cs typeface="Poppins" panose="00000500000000000000" pitchFamily="2" charset="0"/>
              </a:rPr>
              <a:t> </a:t>
            </a:r>
            <a:r>
              <a:rPr sz="1600" b="1" u="sng" spc="33" dirty="0">
                <a:solidFill>
                  <a:srgbClr val="EB784A"/>
                </a:solidFill>
                <a:uFill>
                  <a:solidFill>
                    <a:srgbClr val="EB784A"/>
                  </a:solidFill>
                </a:uFill>
                <a:latin typeface="Poppins" panose="00000500000000000000" pitchFamily="2" charset="0"/>
                <a:cs typeface="Poppins" panose="00000500000000000000" pitchFamily="2" charset="0"/>
              </a:rPr>
              <a:t>es</a:t>
            </a:r>
            <a:r>
              <a:rPr sz="1600" b="1" u="sng" spc="47" dirty="0">
                <a:solidFill>
                  <a:srgbClr val="EB784A"/>
                </a:solidFill>
                <a:uFill>
                  <a:solidFill>
                    <a:srgbClr val="EB784A"/>
                  </a:solidFill>
                </a:uFill>
                <a:latin typeface="Poppins" panose="00000500000000000000" pitchFamily="2" charset="0"/>
                <a:cs typeface="Poppins" panose="00000500000000000000" pitchFamily="2" charset="0"/>
              </a:rPr>
              <a:t> </a:t>
            </a:r>
            <a:r>
              <a:rPr lang="es-CO" sz="1600" b="1" u="sng" spc="33" dirty="0">
                <a:solidFill>
                  <a:srgbClr val="EB784A"/>
                </a:solidFill>
                <a:uFill>
                  <a:solidFill>
                    <a:srgbClr val="EB784A"/>
                  </a:solidFill>
                </a:uFill>
                <a:latin typeface="Poppins" panose="00000500000000000000" pitchFamily="2" charset="0"/>
                <a:cs typeface="Poppins" panose="00000500000000000000" pitchFamily="2" charset="0"/>
              </a:rPr>
              <a:t>su</a:t>
            </a:r>
            <a:r>
              <a:rPr sz="1600" b="1" u="sng" spc="47" dirty="0">
                <a:solidFill>
                  <a:srgbClr val="EB784A"/>
                </a:solidFill>
                <a:uFill>
                  <a:solidFill>
                    <a:srgbClr val="EB784A"/>
                  </a:solidFill>
                </a:uFill>
                <a:latin typeface="Poppins" panose="00000500000000000000" pitchFamily="2" charset="0"/>
                <a:cs typeface="Poppins" panose="00000500000000000000" pitchFamily="2" charset="0"/>
              </a:rPr>
              <a:t> </a:t>
            </a:r>
            <a:r>
              <a:rPr lang="es-CO" sz="1600" b="1" u="sng" spc="73" dirty="0">
                <a:solidFill>
                  <a:srgbClr val="EB784A"/>
                </a:solidFill>
                <a:uFill>
                  <a:solidFill>
                    <a:srgbClr val="EB784A"/>
                  </a:solidFill>
                </a:uFill>
                <a:latin typeface="Poppins" panose="00000500000000000000" pitchFamily="2" charset="0"/>
                <a:cs typeface="Poppins" panose="00000500000000000000" pitchFamily="2" charset="0"/>
              </a:rPr>
              <a:t>objetivo</a:t>
            </a:r>
            <a:r>
              <a:rPr sz="1600" b="1" u="sng" spc="73" dirty="0">
                <a:solidFill>
                  <a:srgbClr val="EB784A"/>
                </a:solidFill>
                <a:uFill>
                  <a:solidFill>
                    <a:srgbClr val="EB784A"/>
                  </a:solidFill>
                </a:uFill>
                <a:latin typeface="Poppins" panose="00000500000000000000" pitchFamily="2" charset="0"/>
                <a:cs typeface="Poppins" panose="00000500000000000000" pitchFamily="2" charset="0"/>
              </a:rPr>
              <a:t>?</a:t>
            </a:r>
            <a:endParaRPr lang="es-ES" sz="1600" b="1" u="sng" spc="73" dirty="0">
              <a:solidFill>
                <a:srgbClr val="EB784A"/>
              </a:solidFill>
              <a:uFill>
                <a:solidFill>
                  <a:srgbClr val="EB784A"/>
                </a:solidFill>
              </a:uFill>
              <a:latin typeface="Poppins" panose="00000500000000000000" pitchFamily="2" charset="0"/>
              <a:cs typeface="Poppins" panose="00000500000000000000" pitchFamily="2" charset="0"/>
            </a:endParaRPr>
          </a:p>
          <a:p>
            <a:pPr marL="16933">
              <a:lnSpc>
                <a:spcPct val="150000"/>
              </a:lnSpc>
              <a:spcBef>
                <a:spcPts val="167"/>
              </a:spcBef>
            </a:pPr>
            <a:endParaRPr sz="1600" dirty="0">
              <a:latin typeface="Poppins" panose="00000500000000000000" pitchFamily="2" charset="0"/>
              <a:cs typeface="Poppins" panose="00000500000000000000" pitchFamily="2" charset="0"/>
            </a:endParaRPr>
          </a:p>
          <a:p>
            <a:pPr marL="16933" marR="6773" algn="just">
              <a:spcBef>
                <a:spcPts val="447"/>
              </a:spcBef>
            </a:pPr>
            <a:r>
              <a:rPr lang="es-MX" sz="1400" spc="33" dirty="0">
                <a:solidFill>
                  <a:srgbClr val="042D34"/>
                </a:solidFill>
                <a:latin typeface="Work Sans" pitchFamily="2" charset="77"/>
                <a:cs typeface="Poppins" panose="00000500000000000000" pitchFamily="2" charset="0"/>
              </a:rPr>
              <a:t>Brindar herramientas a los profesionales de los proyectos de infraestructura de transporte para facilitar los procesos de comunicación, pedagógicos y de participación que se realizan con personas, grupos y comunidades.</a:t>
            </a:r>
            <a:endParaRPr lang="es-MX" sz="1400" dirty="0">
              <a:latin typeface="Work Sans" pitchFamily="2" charset="77"/>
              <a:cs typeface="Poppins" panose="00000500000000000000" pitchFamily="2" charset="0"/>
            </a:endParaRPr>
          </a:p>
        </p:txBody>
      </p:sp>
      <p:grpSp>
        <p:nvGrpSpPr>
          <p:cNvPr id="62" name="object 8">
            <a:extLst>
              <a:ext uri="{FF2B5EF4-FFF2-40B4-BE49-F238E27FC236}">
                <a16:creationId xmlns:a16="http://schemas.microsoft.com/office/drawing/2014/main" id="{1FEDD870-5CDC-7991-241C-055AE80C0916}"/>
              </a:ext>
            </a:extLst>
          </p:cNvPr>
          <p:cNvGrpSpPr/>
          <p:nvPr/>
        </p:nvGrpSpPr>
        <p:grpSpPr>
          <a:xfrm>
            <a:off x="3620742" y="4913877"/>
            <a:ext cx="5754879" cy="2621140"/>
            <a:chOff x="573420" y="2972203"/>
            <a:chExt cx="2423795" cy="1233805"/>
          </a:xfrm>
          <a:solidFill>
            <a:srgbClr val="FFF9F4"/>
          </a:solidFill>
        </p:grpSpPr>
        <p:sp>
          <p:nvSpPr>
            <p:cNvPr id="64" name="object 9">
              <a:extLst>
                <a:ext uri="{FF2B5EF4-FFF2-40B4-BE49-F238E27FC236}">
                  <a16:creationId xmlns:a16="http://schemas.microsoft.com/office/drawing/2014/main" id="{BD74CC45-D709-7E49-2908-CCCF4E927F78}"/>
                </a:ext>
              </a:extLst>
            </p:cNvPr>
            <p:cNvSpPr/>
            <p:nvPr/>
          </p:nvSpPr>
          <p:spPr>
            <a:xfrm>
              <a:off x="604063" y="3005265"/>
              <a:ext cx="2393315" cy="1200785"/>
            </a:xfrm>
            <a:custGeom>
              <a:avLst/>
              <a:gdLst/>
              <a:ahLst/>
              <a:cxnLst/>
              <a:rect l="l" t="t" r="r" b="b"/>
              <a:pathLst>
                <a:path w="2393315" h="1200785">
                  <a:moveTo>
                    <a:pt x="2392869" y="1200715"/>
                  </a:moveTo>
                  <a:lnTo>
                    <a:pt x="0" y="1200715"/>
                  </a:lnTo>
                  <a:lnTo>
                    <a:pt x="0" y="0"/>
                  </a:lnTo>
                  <a:lnTo>
                    <a:pt x="2228365" y="0"/>
                  </a:lnTo>
                  <a:lnTo>
                    <a:pt x="2392869" y="163697"/>
                  </a:lnTo>
                  <a:lnTo>
                    <a:pt x="2392869" y="1200715"/>
                  </a:lnTo>
                  <a:close/>
                </a:path>
              </a:pathLst>
            </a:custGeom>
            <a:solidFill>
              <a:schemeClr val="tx1"/>
            </a:solidFill>
            <a:ln>
              <a:solidFill>
                <a:schemeClr val="tx1"/>
              </a:solidFill>
            </a:ln>
          </p:spPr>
          <p:txBody>
            <a:bodyPr wrap="square" lIns="0" tIns="0" rIns="0" bIns="0" rtlCol="0"/>
            <a:lstStyle/>
            <a:p>
              <a:endParaRPr lang="es-CO" sz="2400" dirty="0"/>
            </a:p>
          </p:txBody>
        </p:sp>
        <p:sp>
          <p:nvSpPr>
            <p:cNvPr id="65" name="object 10">
              <a:extLst>
                <a:ext uri="{FF2B5EF4-FFF2-40B4-BE49-F238E27FC236}">
                  <a16:creationId xmlns:a16="http://schemas.microsoft.com/office/drawing/2014/main" id="{B3A86388-A06A-0925-EEEA-FEF4D358160E}"/>
                </a:ext>
              </a:extLst>
            </p:cNvPr>
            <p:cNvSpPr/>
            <p:nvPr/>
          </p:nvSpPr>
          <p:spPr>
            <a:xfrm>
              <a:off x="577452" y="2976235"/>
              <a:ext cx="2393315" cy="1202690"/>
            </a:xfrm>
            <a:custGeom>
              <a:avLst/>
              <a:gdLst/>
              <a:ahLst/>
              <a:cxnLst/>
              <a:rect l="l" t="t" r="r" b="b"/>
              <a:pathLst>
                <a:path w="2393315" h="1202689">
                  <a:moveTo>
                    <a:pt x="2392869" y="1202185"/>
                  </a:moveTo>
                  <a:lnTo>
                    <a:pt x="0" y="1202185"/>
                  </a:lnTo>
                  <a:lnTo>
                    <a:pt x="0" y="0"/>
                  </a:lnTo>
                  <a:lnTo>
                    <a:pt x="2220301" y="0"/>
                  </a:lnTo>
                  <a:lnTo>
                    <a:pt x="2392869" y="172567"/>
                  </a:lnTo>
                  <a:lnTo>
                    <a:pt x="2392869" y="1202185"/>
                  </a:lnTo>
                  <a:close/>
                </a:path>
              </a:pathLst>
            </a:custGeom>
            <a:grpFill/>
            <a:ln>
              <a:solidFill>
                <a:schemeClr val="tx1"/>
              </a:solidFill>
            </a:ln>
          </p:spPr>
          <p:txBody>
            <a:bodyPr wrap="square" lIns="0" tIns="0" rIns="0" bIns="0" rtlCol="0"/>
            <a:lstStyle/>
            <a:p>
              <a:endParaRPr lang="es-CO" sz="2400" dirty="0"/>
            </a:p>
          </p:txBody>
        </p:sp>
        <p:sp>
          <p:nvSpPr>
            <p:cNvPr id="66" name="object 11">
              <a:extLst>
                <a:ext uri="{FF2B5EF4-FFF2-40B4-BE49-F238E27FC236}">
                  <a16:creationId xmlns:a16="http://schemas.microsoft.com/office/drawing/2014/main" id="{6C4935E9-2496-4FE3-D4F3-D5A065B59679}"/>
                </a:ext>
              </a:extLst>
            </p:cNvPr>
            <p:cNvSpPr/>
            <p:nvPr/>
          </p:nvSpPr>
          <p:spPr>
            <a:xfrm>
              <a:off x="573420" y="2972203"/>
              <a:ext cx="2400935" cy="1210310"/>
            </a:xfrm>
            <a:custGeom>
              <a:avLst/>
              <a:gdLst/>
              <a:ahLst/>
              <a:cxnLst/>
              <a:rect l="l" t="t" r="r" b="b"/>
              <a:pathLst>
                <a:path w="2400935" h="1210310">
                  <a:moveTo>
                    <a:pt x="2400932" y="1210248"/>
                  </a:moveTo>
                  <a:lnTo>
                    <a:pt x="0" y="1210248"/>
                  </a:lnTo>
                  <a:lnTo>
                    <a:pt x="0" y="0"/>
                  </a:lnTo>
                  <a:lnTo>
                    <a:pt x="2225946" y="0"/>
                  </a:lnTo>
                  <a:lnTo>
                    <a:pt x="2234010" y="8063"/>
                  </a:lnTo>
                  <a:lnTo>
                    <a:pt x="8063" y="8063"/>
                  </a:lnTo>
                  <a:lnTo>
                    <a:pt x="8063" y="1202184"/>
                  </a:lnTo>
                  <a:lnTo>
                    <a:pt x="2400932" y="1202184"/>
                  </a:lnTo>
                  <a:lnTo>
                    <a:pt x="2400932" y="1210248"/>
                  </a:lnTo>
                  <a:close/>
                </a:path>
                <a:path w="2400935" h="1210310">
                  <a:moveTo>
                    <a:pt x="2400932" y="1202184"/>
                  </a:moveTo>
                  <a:lnTo>
                    <a:pt x="2392869" y="1202184"/>
                  </a:lnTo>
                  <a:lnTo>
                    <a:pt x="2392869" y="178212"/>
                  </a:lnTo>
                  <a:lnTo>
                    <a:pt x="2222720" y="8063"/>
                  </a:lnTo>
                  <a:lnTo>
                    <a:pt x="2234010" y="8063"/>
                  </a:lnTo>
                  <a:lnTo>
                    <a:pt x="2400932" y="174986"/>
                  </a:lnTo>
                  <a:lnTo>
                    <a:pt x="2400932" y="1202184"/>
                  </a:lnTo>
                  <a:close/>
                </a:path>
              </a:pathLst>
            </a:custGeom>
            <a:grpFill/>
            <a:ln>
              <a:solidFill>
                <a:schemeClr val="tx1"/>
              </a:solidFill>
            </a:ln>
          </p:spPr>
          <p:txBody>
            <a:bodyPr wrap="square" lIns="0" tIns="0" rIns="0" bIns="0" rtlCol="0"/>
            <a:lstStyle/>
            <a:p>
              <a:endParaRPr lang="es-CO" sz="2400" dirty="0"/>
            </a:p>
          </p:txBody>
        </p:sp>
      </p:grpSp>
      <p:sp>
        <p:nvSpPr>
          <p:cNvPr id="68" name="object 12">
            <a:extLst>
              <a:ext uri="{FF2B5EF4-FFF2-40B4-BE49-F238E27FC236}">
                <a16:creationId xmlns:a16="http://schemas.microsoft.com/office/drawing/2014/main" id="{7F1BC4E7-580C-D800-8EE0-79943DB73A63}"/>
              </a:ext>
            </a:extLst>
          </p:cNvPr>
          <p:cNvSpPr txBox="1"/>
          <p:nvPr/>
        </p:nvSpPr>
        <p:spPr>
          <a:xfrm>
            <a:off x="4482918" y="4887643"/>
            <a:ext cx="2069354" cy="1167841"/>
          </a:xfrm>
          <a:prstGeom prst="rect">
            <a:avLst/>
          </a:prstGeom>
        </p:spPr>
        <p:txBody>
          <a:bodyPr vert="horz" wrap="square" lIns="0" tIns="16087" rIns="0" bIns="0" rtlCol="0">
            <a:spAutoFit/>
          </a:bodyPr>
          <a:lstStyle/>
          <a:p>
            <a:pPr marL="16933" marR="6773">
              <a:lnSpc>
                <a:spcPct val="150000"/>
              </a:lnSpc>
              <a:spcBef>
                <a:spcPts val="127"/>
              </a:spcBef>
            </a:pPr>
            <a:r>
              <a:rPr sz="1400" b="1" spc="80" dirty="0">
                <a:solidFill>
                  <a:srgbClr val="EB784A"/>
                </a:solidFill>
                <a:latin typeface="Poppins" panose="00000500000000000000" pitchFamily="2" charset="0"/>
                <a:cs typeface="Poppins" panose="00000500000000000000" pitchFamily="2" charset="0"/>
              </a:rPr>
              <a:t>¿</a:t>
            </a:r>
            <a:r>
              <a:rPr lang="es-MX" sz="1400" b="1" u="sng" spc="80" dirty="0">
                <a:solidFill>
                  <a:srgbClr val="EB784A"/>
                </a:solidFill>
                <a:uFill>
                  <a:solidFill>
                    <a:srgbClr val="EB784A"/>
                  </a:solidFill>
                </a:uFill>
                <a:latin typeface="Poppins" panose="00000500000000000000" pitchFamily="2" charset="0"/>
                <a:cs typeface="Poppins" panose="00000500000000000000" pitchFamily="2" charset="0"/>
              </a:rPr>
              <a:t>Quiénes pueden usar la caja de herramientas</a:t>
            </a:r>
            <a:r>
              <a:rPr sz="1400" b="1" u="sng" spc="93" dirty="0">
                <a:solidFill>
                  <a:srgbClr val="EB784A"/>
                </a:solidFill>
                <a:uFill>
                  <a:solidFill>
                    <a:srgbClr val="EB784A"/>
                  </a:solidFill>
                </a:uFill>
                <a:latin typeface="Poppins" panose="00000500000000000000" pitchFamily="2" charset="0"/>
                <a:cs typeface="Poppins" panose="00000500000000000000" pitchFamily="2" charset="0"/>
              </a:rPr>
              <a:t>?</a:t>
            </a:r>
            <a:endParaRPr sz="1400" dirty="0">
              <a:latin typeface="Poppins" panose="00000500000000000000" pitchFamily="2" charset="0"/>
              <a:cs typeface="Poppins" panose="00000500000000000000" pitchFamily="2" charset="0"/>
            </a:endParaRPr>
          </a:p>
          <a:p>
            <a:pPr marL="16933" marR="16086" algn="just">
              <a:spcBef>
                <a:spcPts val="660"/>
              </a:spcBef>
            </a:pPr>
            <a:endParaRPr lang="es-CO" sz="600" dirty="0">
              <a:latin typeface="Lucida Sans Unicode"/>
              <a:cs typeface="Lucida Sans Unicode"/>
            </a:endParaRPr>
          </a:p>
        </p:txBody>
      </p:sp>
      <p:sp>
        <p:nvSpPr>
          <p:cNvPr id="73" name="object 17">
            <a:extLst>
              <a:ext uri="{FF2B5EF4-FFF2-40B4-BE49-F238E27FC236}">
                <a16:creationId xmlns:a16="http://schemas.microsoft.com/office/drawing/2014/main" id="{F0654E0B-A4DE-92FF-A30C-5A72C6AD2D2A}"/>
              </a:ext>
            </a:extLst>
          </p:cNvPr>
          <p:cNvSpPr txBox="1"/>
          <p:nvPr/>
        </p:nvSpPr>
        <p:spPr>
          <a:xfrm>
            <a:off x="6643781" y="5028274"/>
            <a:ext cx="2706176" cy="2196328"/>
          </a:xfrm>
          <a:prstGeom prst="rect">
            <a:avLst/>
          </a:prstGeom>
        </p:spPr>
        <p:txBody>
          <a:bodyPr vert="horz" wrap="square" lIns="0" tIns="16087" rIns="0" bIns="0" rtlCol="0">
            <a:spAutoFit/>
          </a:bodyPr>
          <a:lstStyle/>
          <a:p>
            <a:pPr marL="245521" marR="917741" indent="-228589">
              <a:spcBef>
                <a:spcPts val="127"/>
              </a:spcBef>
              <a:buFont typeface="Arial" panose="020B0604020202020204" pitchFamily="34" charset="0"/>
              <a:buChar char="•"/>
            </a:pPr>
            <a:r>
              <a:rPr lang="es-CO" sz="1400" spc="33" dirty="0">
                <a:solidFill>
                  <a:srgbClr val="042D34"/>
                </a:solidFill>
                <a:latin typeface="Work Sans" pitchFamily="2" charset="77"/>
                <a:cs typeface="Poppins" panose="00000500000000000000" pitchFamily="2" charset="0"/>
              </a:rPr>
              <a:t>Profesionales</a:t>
            </a:r>
            <a:r>
              <a:rPr lang="es-MX" sz="1400" spc="33" dirty="0">
                <a:solidFill>
                  <a:srgbClr val="042D34"/>
                </a:solidFill>
                <a:latin typeface="Work Sans" pitchFamily="2" charset="77"/>
                <a:cs typeface="Poppins" panose="00000500000000000000" pitchFamily="2" charset="0"/>
              </a:rPr>
              <a:t> del INVÍAS</a:t>
            </a:r>
          </a:p>
          <a:p>
            <a:pPr marL="245521" marR="917741" indent="-228589">
              <a:spcBef>
                <a:spcPts val="127"/>
              </a:spcBef>
              <a:buFont typeface="Arial" panose="020B0604020202020204" pitchFamily="34" charset="0"/>
              <a:buChar char="•"/>
            </a:pPr>
            <a:r>
              <a:rPr sz="1400" spc="33" dirty="0">
                <a:solidFill>
                  <a:srgbClr val="042D34"/>
                </a:solidFill>
                <a:latin typeface="Work Sans" pitchFamily="2" charset="77"/>
                <a:cs typeface="Poppins" panose="00000500000000000000" pitchFamily="2" charset="0"/>
              </a:rPr>
              <a:t>Consultores</a:t>
            </a:r>
            <a:endParaRPr lang="es-MX" sz="1400" spc="33" dirty="0">
              <a:solidFill>
                <a:srgbClr val="042D34"/>
              </a:solidFill>
              <a:latin typeface="Work Sans" pitchFamily="2" charset="77"/>
              <a:cs typeface="Poppins" panose="00000500000000000000" pitchFamily="2" charset="0"/>
            </a:endParaRPr>
          </a:p>
          <a:p>
            <a:pPr marL="245521" marR="917741" indent="-228589">
              <a:spcBef>
                <a:spcPts val="127"/>
              </a:spcBef>
              <a:buFont typeface="Arial" panose="020B0604020202020204" pitchFamily="34" charset="0"/>
              <a:buChar char="•"/>
            </a:pPr>
            <a:r>
              <a:rPr sz="1400" spc="40" dirty="0">
                <a:solidFill>
                  <a:srgbClr val="042D34"/>
                </a:solidFill>
                <a:latin typeface="Work Sans" pitchFamily="2" charset="77"/>
                <a:cs typeface="Poppins" panose="00000500000000000000" pitchFamily="2" charset="0"/>
              </a:rPr>
              <a:t>Personal</a:t>
            </a:r>
            <a:r>
              <a:rPr sz="1400" spc="-7" dirty="0">
                <a:solidFill>
                  <a:srgbClr val="042D34"/>
                </a:solidFill>
                <a:latin typeface="Work Sans" pitchFamily="2" charset="77"/>
                <a:cs typeface="Poppins" panose="00000500000000000000" pitchFamily="2" charset="0"/>
              </a:rPr>
              <a:t> </a:t>
            </a:r>
            <a:r>
              <a:rPr sz="1400" spc="53" dirty="0">
                <a:solidFill>
                  <a:srgbClr val="042D34"/>
                </a:solidFill>
                <a:latin typeface="Work Sans" pitchFamily="2" charset="77"/>
                <a:cs typeface="Poppins" panose="00000500000000000000" pitchFamily="2" charset="0"/>
              </a:rPr>
              <a:t>de</a:t>
            </a:r>
            <a:r>
              <a:rPr sz="1400" spc="-7" dirty="0">
                <a:solidFill>
                  <a:srgbClr val="042D34"/>
                </a:solidFill>
                <a:latin typeface="Work Sans" pitchFamily="2" charset="77"/>
                <a:cs typeface="Poppins" panose="00000500000000000000" pitchFamily="2" charset="0"/>
              </a:rPr>
              <a:t> </a:t>
            </a:r>
            <a:r>
              <a:rPr lang="es-CO" sz="1400" spc="47" dirty="0">
                <a:solidFill>
                  <a:srgbClr val="042D34"/>
                </a:solidFill>
                <a:latin typeface="Work Sans" pitchFamily="2" charset="77"/>
                <a:cs typeface="Poppins" panose="00000500000000000000" pitchFamily="2" charset="0"/>
              </a:rPr>
              <a:t>obra</a:t>
            </a:r>
            <a:endParaRPr lang="es-CO" sz="1400" dirty="0">
              <a:latin typeface="Work Sans" pitchFamily="2" charset="77"/>
              <a:cs typeface="Poppins" panose="00000500000000000000" pitchFamily="2" charset="0"/>
            </a:endParaRPr>
          </a:p>
          <a:p>
            <a:pPr marL="245521" marR="6773" indent="-228589">
              <a:buFont typeface="Arial" panose="020B0604020202020204" pitchFamily="34" charset="0"/>
              <a:buChar char="•"/>
            </a:pPr>
            <a:r>
              <a:rPr sz="1400" spc="33" dirty="0" err="1">
                <a:solidFill>
                  <a:srgbClr val="042D34"/>
                </a:solidFill>
                <a:latin typeface="Work Sans" pitchFamily="2" charset="77"/>
                <a:cs typeface="Poppins" panose="00000500000000000000" pitchFamily="2" charset="0"/>
              </a:rPr>
              <a:t>Interventores</a:t>
            </a:r>
            <a:r>
              <a:rPr sz="1400" spc="33" dirty="0">
                <a:solidFill>
                  <a:srgbClr val="042D34"/>
                </a:solidFill>
                <a:latin typeface="Work Sans" pitchFamily="2" charset="77"/>
                <a:cs typeface="Poppins" panose="00000500000000000000" pitchFamily="2" charset="0"/>
              </a:rPr>
              <a:t> </a:t>
            </a:r>
            <a:r>
              <a:rPr sz="1400" spc="53" dirty="0">
                <a:solidFill>
                  <a:srgbClr val="042D34"/>
                </a:solidFill>
                <a:latin typeface="Work Sans" pitchFamily="2" charset="77"/>
                <a:cs typeface="Poppins" panose="00000500000000000000" pitchFamily="2" charset="0"/>
              </a:rPr>
              <a:t>y </a:t>
            </a:r>
            <a:r>
              <a:rPr sz="1400" spc="47" dirty="0" err="1">
                <a:solidFill>
                  <a:srgbClr val="042D34"/>
                </a:solidFill>
                <a:latin typeface="Work Sans" pitchFamily="2" charset="77"/>
                <a:cs typeface="Poppins" panose="00000500000000000000" pitchFamily="2" charset="0"/>
              </a:rPr>
              <a:t>administradores</a:t>
            </a:r>
            <a:r>
              <a:rPr sz="1400" spc="47" dirty="0">
                <a:solidFill>
                  <a:srgbClr val="042D34"/>
                </a:solidFill>
                <a:latin typeface="Work Sans" pitchFamily="2" charset="77"/>
                <a:cs typeface="Poppins" panose="00000500000000000000" pitchFamily="2" charset="0"/>
              </a:rPr>
              <a:t> </a:t>
            </a:r>
            <a:r>
              <a:rPr sz="1400" spc="40" dirty="0" err="1">
                <a:solidFill>
                  <a:srgbClr val="042D34"/>
                </a:solidFill>
                <a:latin typeface="Work Sans" pitchFamily="2" charset="77"/>
                <a:cs typeface="Poppins" panose="00000500000000000000" pitchFamily="2" charset="0"/>
              </a:rPr>
              <a:t>viales</a:t>
            </a:r>
            <a:endParaRPr lang="es-MX" sz="1400" spc="40" dirty="0">
              <a:solidFill>
                <a:srgbClr val="042D34"/>
              </a:solidFill>
              <a:latin typeface="Work Sans" pitchFamily="2" charset="77"/>
              <a:cs typeface="Poppins" panose="00000500000000000000" pitchFamily="2" charset="0"/>
            </a:endParaRPr>
          </a:p>
          <a:p>
            <a:pPr marL="245521" marR="6773" indent="-228589">
              <a:buFont typeface="Arial" panose="020B0604020202020204" pitchFamily="34" charset="0"/>
              <a:buChar char="•"/>
            </a:pPr>
            <a:r>
              <a:rPr lang="es-MX" sz="1400" dirty="0">
                <a:latin typeface="Work Sans" pitchFamily="2" charset="77"/>
                <a:cs typeface="Poppins" panose="00000500000000000000" pitchFamily="2" charset="0"/>
              </a:rPr>
              <a:t>Personas y grupos interesados en los proyectos del </a:t>
            </a:r>
            <a:r>
              <a:rPr lang="es-MX" sz="1400" dirty="0" err="1">
                <a:latin typeface="Work Sans" pitchFamily="2" charset="77"/>
                <a:cs typeface="Poppins" panose="00000500000000000000" pitchFamily="2" charset="0"/>
              </a:rPr>
              <a:t>Invías</a:t>
            </a:r>
            <a:endParaRPr lang="es-MX" sz="1400" dirty="0">
              <a:latin typeface="Work Sans" pitchFamily="2" charset="77"/>
              <a:cs typeface="Poppins" panose="00000500000000000000" pitchFamily="2" charset="0"/>
            </a:endParaRPr>
          </a:p>
        </p:txBody>
      </p:sp>
      <p:grpSp>
        <p:nvGrpSpPr>
          <p:cNvPr id="74" name="object 18">
            <a:extLst>
              <a:ext uri="{FF2B5EF4-FFF2-40B4-BE49-F238E27FC236}">
                <a16:creationId xmlns:a16="http://schemas.microsoft.com/office/drawing/2014/main" id="{5EE8E315-A6C7-1BC8-6F57-B82A040E66A8}"/>
              </a:ext>
            </a:extLst>
          </p:cNvPr>
          <p:cNvGrpSpPr/>
          <p:nvPr/>
        </p:nvGrpSpPr>
        <p:grpSpPr>
          <a:xfrm>
            <a:off x="9729177" y="4943051"/>
            <a:ext cx="4976770" cy="2591965"/>
            <a:chOff x="573420" y="5475436"/>
            <a:chExt cx="2423958" cy="1290362"/>
          </a:xfrm>
          <a:solidFill>
            <a:srgbClr val="FFF9F4"/>
          </a:solidFill>
        </p:grpSpPr>
        <p:sp>
          <p:nvSpPr>
            <p:cNvPr id="75" name="object 19">
              <a:extLst>
                <a:ext uri="{FF2B5EF4-FFF2-40B4-BE49-F238E27FC236}">
                  <a16:creationId xmlns:a16="http://schemas.microsoft.com/office/drawing/2014/main" id="{68899782-DF89-881A-3F9E-7F87294157FF}"/>
                </a:ext>
              </a:extLst>
            </p:cNvPr>
            <p:cNvSpPr/>
            <p:nvPr/>
          </p:nvSpPr>
          <p:spPr>
            <a:xfrm>
              <a:off x="604063" y="5508498"/>
              <a:ext cx="2393315" cy="1257300"/>
            </a:xfrm>
            <a:custGeom>
              <a:avLst/>
              <a:gdLst/>
              <a:ahLst/>
              <a:cxnLst/>
              <a:rect l="l" t="t" r="r" b="b"/>
              <a:pathLst>
                <a:path w="2393315" h="1257300">
                  <a:moveTo>
                    <a:pt x="2392869" y="1257162"/>
                  </a:moveTo>
                  <a:lnTo>
                    <a:pt x="0" y="1257162"/>
                  </a:lnTo>
                  <a:lnTo>
                    <a:pt x="0" y="0"/>
                  </a:lnTo>
                  <a:lnTo>
                    <a:pt x="2228365" y="0"/>
                  </a:lnTo>
                  <a:lnTo>
                    <a:pt x="2392869" y="163697"/>
                  </a:lnTo>
                  <a:lnTo>
                    <a:pt x="2392869" y="1257162"/>
                  </a:lnTo>
                  <a:close/>
                </a:path>
              </a:pathLst>
            </a:custGeom>
            <a:solidFill>
              <a:schemeClr val="tx1"/>
            </a:solidFill>
            <a:ln>
              <a:solidFill>
                <a:schemeClr val="tx1"/>
              </a:solidFill>
            </a:ln>
          </p:spPr>
          <p:txBody>
            <a:bodyPr wrap="square" lIns="0" tIns="0" rIns="0" bIns="0" rtlCol="0"/>
            <a:lstStyle/>
            <a:p>
              <a:endParaRPr sz="2400"/>
            </a:p>
          </p:txBody>
        </p:sp>
        <p:sp>
          <p:nvSpPr>
            <p:cNvPr id="76" name="object 20">
              <a:extLst>
                <a:ext uri="{FF2B5EF4-FFF2-40B4-BE49-F238E27FC236}">
                  <a16:creationId xmlns:a16="http://schemas.microsoft.com/office/drawing/2014/main" id="{AF9300F8-54FB-C362-C406-E040E309062E}"/>
                </a:ext>
              </a:extLst>
            </p:cNvPr>
            <p:cNvSpPr/>
            <p:nvPr/>
          </p:nvSpPr>
          <p:spPr>
            <a:xfrm>
              <a:off x="577452" y="5479468"/>
              <a:ext cx="2393315" cy="1259840"/>
            </a:xfrm>
            <a:custGeom>
              <a:avLst/>
              <a:gdLst/>
              <a:ahLst/>
              <a:cxnLst/>
              <a:rect l="l" t="t" r="r" b="b"/>
              <a:pathLst>
                <a:path w="2393315" h="1259840">
                  <a:moveTo>
                    <a:pt x="2392869" y="1259743"/>
                  </a:moveTo>
                  <a:lnTo>
                    <a:pt x="0" y="1259743"/>
                  </a:lnTo>
                  <a:lnTo>
                    <a:pt x="0" y="0"/>
                  </a:lnTo>
                  <a:lnTo>
                    <a:pt x="2220301" y="0"/>
                  </a:lnTo>
                  <a:lnTo>
                    <a:pt x="2392869" y="172567"/>
                  </a:lnTo>
                  <a:lnTo>
                    <a:pt x="2392869" y="1259743"/>
                  </a:lnTo>
                  <a:close/>
                </a:path>
              </a:pathLst>
            </a:custGeom>
            <a:solidFill>
              <a:srgbClr val="F5F5F6"/>
            </a:solidFill>
            <a:ln>
              <a:solidFill>
                <a:schemeClr val="tx1"/>
              </a:solidFill>
            </a:ln>
          </p:spPr>
          <p:txBody>
            <a:bodyPr wrap="square" lIns="0" tIns="0" rIns="0" bIns="0" rtlCol="0"/>
            <a:lstStyle/>
            <a:p>
              <a:endParaRPr sz="2400"/>
            </a:p>
          </p:txBody>
        </p:sp>
        <p:sp>
          <p:nvSpPr>
            <p:cNvPr id="77" name="object 21">
              <a:extLst>
                <a:ext uri="{FF2B5EF4-FFF2-40B4-BE49-F238E27FC236}">
                  <a16:creationId xmlns:a16="http://schemas.microsoft.com/office/drawing/2014/main" id="{403AAD5C-080E-74E2-1E3F-8C2D33130320}"/>
                </a:ext>
              </a:extLst>
            </p:cNvPr>
            <p:cNvSpPr/>
            <p:nvPr/>
          </p:nvSpPr>
          <p:spPr>
            <a:xfrm>
              <a:off x="573420" y="5475436"/>
              <a:ext cx="2400935" cy="1268095"/>
            </a:xfrm>
            <a:custGeom>
              <a:avLst/>
              <a:gdLst/>
              <a:ahLst/>
              <a:cxnLst/>
              <a:rect l="l" t="t" r="r" b="b"/>
              <a:pathLst>
                <a:path w="2400935" h="1268095">
                  <a:moveTo>
                    <a:pt x="2400932" y="1267806"/>
                  </a:moveTo>
                  <a:lnTo>
                    <a:pt x="0" y="1267806"/>
                  </a:lnTo>
                  <a:lnTo>
                    <a:pt x="0" y="0"/>
                  </a:lnTo>
                  <a:lnTo>
                    <a:pt x="2225946" y="0"/>
                  </a:lnTo>
                  <a:lnTo>
                    <a:pt x="2234010" y="8063"/>
                  </a:lnTo>
                  <a:lnTo>
                    <a:pt x="8063" y="8063"/>
                  </a:lnTo>
                  <a:lnTo>
                    <a:pt x="8063" y="1259743"/>
                  </a:lnTo>
                  <a:lnTo>
                    <a:pt x="2400932" y="1259743"/>
                  </a:lnTo>
                  <a:lnTo>
                    <a:pt x="2400932" y="1267806"/>
                  </a:lnTo>
                  <a:close/>
                </a:path>
                <a:path w="2400935" h="1268095">
                  <a:moveTo>
                    <a:pt x="2400932" y="1259743"/>
                  </a:moveTo>
                  <a:lnTo>
                    <a:pt x="2392869" y="1259743"/>
                  </a:lnTo>
                  <a:lnTo>
                    <a:pt x="2392869" y="178212"/>
                  </a:lnTo>
                  <a:lnTo>
                    <a:pt x="2222720" y="8063"/>
                  </a:lnTo>
                  <a:lnTo>
                    <a:pt x="2234010" y="8063"/>
                  </a:lnTo>
                  <a:lnTo>
                    <a:pt x="2400932" y="174986"/>
                  </a:lnTo>
                  <a:lnTo>
                    <a:pt x="2400932" y="1259743"/>
                  </a:lnTo>
                  <a:close/>
                </a:path>
              </a:pathLst>
            </a:custGeom>
            <a:grpFill/>
            <a:ln>
              <a:solidFill>
                <a:schemeClr val="tx1"/>
              </a:solidFill>
            </a:ln>
          </p:spPr>
          <p:txBody>
            <a:bodyPr wrap="square" lIns="0" tIns="0" rIns="0" bIns="0" rtlCol="0"/>
            <a:lstStyle/>
            <a:p>
              <a:endParaRPr sz="2400"/>
            </a:p>
          </p:txBody>
        </p:sp>
      </p:grpSp>
      <p:sp>
        <p:nvSpPr>
          <p:cNvPr id="78" name="object 22">
            <a:extLst>
              <a:ext uri="{FF2B5EF4-FFF2-40B4-BE49-F238E27FC236}">
                <a16:creationId xmlns:a16="http://schemas.microsoft.com/office/drawing/2014/main" id="{05DA2274-3F26-F4B4-FAA1-998ABBC1B565}"/>
              </a:ext>
            </a:extLst>
          </p:cNvPr>
          <p:cNvSpPr txBox="1"/>
          <p:nvPr/>
        </p:nvSpPr>
        <p:spPr>
          <a:xfrm>
            <a:off x="11062779" y="5012007"/>
            <a:ext cx="3588531" cy="1993260"/>
          </a:xfrm>
          <a:prstGeom prst="rect">
            <a:avLst/>
          </a:prstGeom>
        </p:spPr>
        <p:txBody>
          <a:bodyPr vert="horz" wrap="square" lIns="0" tIns="16087" rIns="0" bIns="0" rtlCol="0" anchor="t">
            <a:spAutoFit/>
          </a:bodyPr>
          <a:lstStyle/>
          <a:p>
            <a:pPr marL="78737" marR="502049">
              <a:lnSpc>
                <a:spcPct val="114300"/>
              </a:lnSpc>
              <a:spcBef>
                <a:spcPts val="127"/>
              </a:spcBef>
            </a:pPr>
            <a:r>
              <a:rPr lang="es-CO" sz="1400" b="1" spc="100" dirty="0">
                <a:solidFill>
                  <a:srgbClr val="EB784A"/>
                </a:solidFill>
                <a:latin typeface="Poppins"/>
                <a:cs typeface="Poppins"/>
              </a:rPr>
              <a:t>¿</a:t>
            </a:r>
            <a:r>
              <a:rPr lang="es-CO" sz="1400" b="1" u="sng" spc="100" dirty="0">
                <a:solidFill>
                  <a:srgbClr val="EB784A"/>
                </a:solidFill>
                <a:uFill>
                  <a:solidFill>
                    <a:srgbClr val="EB784A"/>
                  </a:solidFill>
                </a:uFill>
                <a:latin typeface="Poppins"/>
                <a:cs typeface="Poppins"/>
              </a:rPr>
              <a:t>Cuál </a:t>
            </a:r>
            <a:r>
              <a:rPr lang="es-CO" sz="1400" b="1" u="sng" spc="33" dirty="0">
                <a:solidFill>
                  <a:srgbClr val="EB784A"/>
                </a:solidFill>
                <a:uFill>
                  <a:solidFill>
                    <a:srgbClr val="EB784A"/>
                  </a:solidFill>
                </a:uFill>
                <a:latin typeface="Poppins"/>
                <a:cs typeface="Poppins"/>
              </a:rPr>
              <a:t>es su </a:t>
            </a:r>
            <a:r>
              <a:rPr lang="es-CO" sz="1400" b="1" spc="-313" dirty="0">
                <a:solidFill>
                  <a:srgbClr val="EB784A"/>
                </a:solidFill>
                <a:latin typeface="Poppins"/>
                <a:cs typeface="Poppins"/>
              </a:rPr>
              <a:t> </a:t>
            </a:r>
            <a:r>
              <a:rPr lang="es-CO" sz="1400" b="1" u="sng" spc="73" dirty="0">
                <a:solidFill>
                  <a:srgbClr val="EB784A"/>
                </a:solidFill>
                <a:uFill>
                  <a:solidFill>
                    <a:srgbClr val="EB784A"/>
                  </a:solidFill>
                </a:uFill>
                <a:latin typeface="Poppins"/>
                <a:cs typeface="Poppins"/>
              </a:rPr>
              <a:t>contenido?</a:t>
            </a:r>
          </a:p>
          <a:p>
            <a:pPr marL="78737" marR="502049">
              <a:lnSpc>
                <a:spcPct val="114300"/>
              </a:lnSpc>
              <a:spcBef>
                <a:spcPts val="127"/>
              </a:spcBef>
            </a:pPr>
            <a:endParaRPr lang="es-MX" sz="1200" b="1" u="sng" spc="73" dirty="0">
              <a:solidFill>
                <a:srgbClr val="EB784A"/>
              </a:solidFill>
              <a:uFill>
                <a:solidFill>
                  <a:srgbClr val="EB784A"/>
                </a:solidFill>
              </a:uFill>
              <a:latin typeface="Poppins" panose="00000500000000000000" pitchFamily="2" charset="0"/>
              <a:cs typeface="Poppins" panose="00000500000000000000" pitchFamily="2" charset="0"/>
            </a:endParaRPr>
          </a:p>
          <a:p>
            <a:pPr marR="441092"/>
            <a:r>
              <a:rPr lang="es-CO" sz="1400" b="1" spc="33" dirty="0">
                <a:solidFill>
                  <a:srgbClr val="042D34"/>
                </a:solidFill>
                <a:latin typeface="Work Sans" pitchFamily="2" charset="77"/>
                <a:cs typeface="Poppins"/>
              </a:rPr>
              <a:t>Lado</a:t>
            </a:r>
            <a:r>
              <a:rPr lang="es-CO" sz="1400" b="1" spc="-33" dirty="0">
                <a:solidFill>
                  <a:srgbClr val="042D34"/>
                </a:solidFill>
                <a:latin typeface="Work Sans" pitchFamily="2" charset="77"/>
                <a:cs typeface="Poppins"/>
              </a:rPr>
              <a:t> </a:t>
            </a:r>
            <a:r>
              <a:rPr lang="es-CO" sz="1400" b="1" spc="27" dirty="0">
                <a:solidFill>
                  <a:srgbClr val="042D34"/>
                </a:solidFill>
                <a:latin typeface="Work Sans" pitchFamily="2" charset="77"/>
                <a:cs typeface="Poppins"/>
              </a:rPr>
              <a:t>uno:</a:t>
            </a:r>
            <a:r>
              <a:rPr sz="1400" spc="-27" dirty="0">
                <a:solidFill>
                  <a:srgbClr val="042D34"/>
                </a:solidFill>
                <a:latin typeface="Work Sans" pitchFamily="2" charset="77"/>
                <a:cs typeface="Poppins"/>
              </a:rPr>
              <a:t> </a:t>
            </a:r>
            <a:r>
              <a:rPr lang="es-CO" sz="1400" spc="47" dirty="0">
                <a:solidFill>
                  <a:srgbClr val="042D34"/>
                </a:solidFill>
                <a:latin typeface="Work Sans" pitchFamily="2" charset="77"/>
                <a:cs typeface="Poppins"/>
              </a:rPr>
              <a:t>Bienvenida</a:t>
            </a:r>
            <a:endParaRPr lang="es-CO" sz="1400" spc="47" dirty="0">
              <a:solidFill>
                <a:srgbClr val="042D34"/>
              </a:solidFill>
              <a:latin typeface="Work Sans" pitchFamily="2" charset="77"/>
              <a:cs typeface="Poppins" panose="00000500000000000000" pitchFamily="2" charset="0"/>
            </a:endParaRPr>
          </a:p>
          <a:p>
            <a:pPr marR="441092"/>
            <a:r>
              <a:rPr lang="es-CO" sz="1400" b="1" spc="33" dirty="0">
                <a:solidFill>
                  <a:srgbClr val="042D34"/>
                </a:solidFill>
                <a:latin typeface="Work Sans" pitchFamily="2" charset="77"/>
                <a:cs typeface="Poppins"/>
              </a:rPr>
              <a:t>Lado</a:t>
            </a:r>
            <a:r>
              <a:rPr lang="es-CO" sz="1400" b="1" spc="7" dirty="0">
                <a:solidFill>
                  <a:srgbClr val="042D34"/>
                </a:solidFill>
                <a:latin typeface="Work Sans" pitchFamily="2" charset="77"/>
                <a:cs typeface="Poppins"/>
              </a:rPr>
              <a:t> </a:t>
            </a:r>
            <a:r>
              <a:rPr lang="es-CO" sz="1400" b="1" spc="27" dirty="0">
                <a:solidFill>
                  <a:srgbClr val="042D34"/>
                </a:solidFill>
                <a:latin typeface="Work Sans" pitchFamily="2" charset="77"/>
                <a:cs typeface="Poppins"/>
              </a:rPr>
              <a:t>dos:</a:t>
            </a:r>
            <a:r>
              <a:rPr sz="1400" spc="13" dirty="0">
                <a:solidFill>
                  <a:srgbClr val="042D34"/>
                </a:solidFill>
                <a:latin typeface="Work Sans" pitchFamily="2" charset="77"/>
                <a:cs typeface="Poppins"/>
              </a:rPr>
              <a:t> </a:t>
            </a:r>
            <a:r>
              <a:rPr lang="en-US" sz="1400" spc="40" dirty="0" err="1">
                <a:solidFill>
                  <a:srgbClr val="042D34"/>
                </a:solidFill>
                <a:latin typeface="Work Sans" pitchFamily="2" charset="77"/>
                <a:cs typeface="Poppins"/>
              </a:rPr>
              <a:t>Recomendaciones</a:t>
            </a:r>
            <a:endParaRPr lang="es-MX" sz="1400" dirty="0">
              <a:latin typeface="Work Sans" pitchFamily="2" charset="77"/>
              <a:cs typeface="Poppins" panose="00000500000000000000" pitchFamily="2" charset="0"/>
            </a:endParaRPr>
          </a:p>
          <a:p>
            <a:pPr marR="441092"/>
            <a:r>
              <a:rPr lang="es-CO" sz="1400" b="1" spc="33" dirty="0">
                <a:solidFill>
                  <a:srgbClr val="042D34"/>
                </a:solidFill>
                <a:latin typeface="Work Sans" pitchFamily="2" charset="77"/>
                <a:cs typeface="Poppins"/>
              </a:rPr>
              <a:t>Lado </a:t>
            </a:r>
            <a:r>
              <a:rPr lang="es-CO" sz="1400" b="1" spc="20" dirty="0">
                <a:solidFill>
                  <a:srgbClr val="042D34"/>
                </a:solidFill>
                <a:latin typeface="Work Sans" pitchFamily="2" charset="77"/>
                <a:cs typeface="Poppins"/>
              </a:rPr>
              <a:t>tres: </a:t>
            </a:r>
            <a:r>
              <a:rPr sz="1400" spc="27" dirty="0" err="1">
                <a:solidFill>
                  <a:srgbClr val="042D34"/>
                </a:solidFill>
                <a:latin typeface="Work Sans" pitchFamily="2" charset="77"/>
                <a:cs typeface="Poppins"/>
              </a:rPr>
              <a:t>Ciclo</a:t>
            </a:r>
            <a:r>
              <a:rPr sz="1400" spc="27" dirty="0">
                <a:solidFill>
                  <a:srgbClr val="042D34"/>
                </a:solidFill>
                <a:latin typeface="Work Sans" pitchFamily="2" charset="77"/>
                <a:cs typeface="Poppins"/>
              </a:rPr>
              <a:t> </a:t>
            </a:r>
            <a:r>
              <a:rPr sz="1400" spc="47" dirty="0">
                <a:solidFill>
                  <a:srgbClr val="042D34"/>
                </a:solidFill>
                <a:latin typeface="Work Sans" pitchFamily="2" charset="77"/>
                <a:cs typeface="Poppins"/>
              </a:rPr>
              <a:t>de </a:t>
            </a:r>
            <a:r>
              <a:rPr sz="1400" spc="40" dirty="0" err="1">
                <a:solidFill>
                  <a:srgbClr val="042D34"/>
                </a:solidFill>
                <a:latin typeface="Work Sans" pitchFamily="2" charset="77"/>
                <a:cs typeface="Poppins"/>
              </a:rPr>
              <a:t>vida</a:t>
            </a:r>
            <a:r>
              <a:rPr sz="1400" spc="40" dirty="0">
                <a:solidFill>
                  <a:srgbClr val="042D34"/>
                </a:solidFill>
                <a:latin typeface="Work Sans" pitchFamily="2" charset="77"/>
                <a:cs typeface="Poppins"/>
              </a:rPr>
              <a:t> </a:t>
            </a:r>
            <a:r>
              <a:rPr sz="1400" spc="47" dirty="0">
                <a:solidFill>
                  <a:srgbClr val="042D34"/>
                </a:solidFill>
                <a:latin typeface="Work Sans" pitchFamily="2" charset="77"/>
                <a:cs typeface="Poppins"/>
              </a:rPr>
              <a:t>de </a:t>
            </a:r>
            <a:r>
              <a:rPr sz="1400" spc="13" dirty="0" err="1">
                <a:solidFill>
                  <a:srgbClr val="042D34"/>
                </a:solidFill>
                <a:latin typeface="Work Sans" pitchFamily="2" charset="77"/>
                <a:cs typeface="Poppins"/>
              </a:rPr>
              <a:t>los</a:t>
            </a:r>
            <a:r>
              <a:rPr lang="es-MX" sz="1400" spc="13" dirty="0">
                <a:solidFill>
                  <a:srgbClr val="042D34"/>
                </a:solidFill>
                <a:latin typeface="Work Sans" pitchFamily="2" charset="77"/>
                <a:cs typeface="Poppins"/>
              </a:rPr>
              <a:t> </a:t>
            </a:r>
            <a:r>
              <a:rPr sz="1400" spc="33" dirty="0" err="1">
                <a:solidFill>
                  <a:srgbClr val="042D34"/>
                </a:solidFill>
                <a:latin typeface="Work Sans" pitchFamily="2" charset="77"/>
                <a:cs typeface="Poppins"/>
              </a:rPr>
              <a:t>proyectos</a:t>
            </a:r>
            <a:r>
              <a:rPr lang="en-US" sz="1400" spc="33" dirty="0">
                <a:solidFill>
                  <a:srgbClr val="042D34"/>
                </a:solidFill>
                <a:latin typeface="Work Sans" pitchFamily="2" charset="77"/>
                <a:cs typeface="Poppins"/>
              </a:rPr>
              <a:t> y </a:t>
            </a:r>
            <a:r>
              <a:rPr lang="en-US" sz="1400" spc="33" dirty="0" err="1">
                <a:solidFill>
                  <a:srgbClr val="042D34"/>
                </a:solidFill>
                <a:latin typeface="Work Sans" pitchFamily="2" charset="77"/>
                <a:cs typeface="Poppins"/>
              </a:rPr>
              <a:t>nivel</a:t>
            </a:r>
            <a:r>
              <a:rPr lang="en-US" sz="1400" spc="33" dirty="0">
                <a:solidFill>
                  <a:srgbClr val="042D34"/>
                </a:solidFill>
                <a:latin typeface="Work Sans" pitchFamily="2" charset="77"/>
                <a:cs typeface="Poppins"/>
              </a:rPr>
              <a:t> de </a:t>
            </a:r>
            <a:r>
              <a:rPr lang="en-US" sz="1400" spc="33" dirty="0" err="1">
                <a:solidFill>
                  <a:srgbClr val="042D34"/>
                </a:solidFill>
                <a:latin typeface="Work Sans" pitchFamily="2" charset="77"/>
                <a:cs typeface="Poppins"/>
              </a:rPr>
              <a:t>complejidad</a:t>
            </a:r>
            <a:r>
              <a:rPr lang="en-US" sz="1400" spc="33" dirty="0">
                <a:solidFill>
                  <a:srgbClr val="042D34"/>
                </a:solidFill>
                <a:latin typeface="Work Sans" pitchFamily="2" charset="77"/>
                <a:cs typeface="Poppins"/>
              </a:rPr>
              <a:t> </a:t>
            </a:r>
            <a:endParaRPr lang="es-MX" sz="1400" spc="-152" dirty="0">
              <a:solidFill>
                <a:srgbClr val="042D34"/>
              </a:solidFill>
              <a:latin typeface="Work Sans" pitchFamily="2" charset="77"/>
              <a:cs typeface="Poppins" panose="00000500000000000000" pitchFamily="2" charset="0"/>
            </a:endParaRPr>
          </a:p>
          <a:p>
            <a:pPr marR="441092"/>
            <a:r>
              <a:rPr lang="es-CO" sz="1400" b="1" spc="33" dirty="0">
                <a:solidFill>
                  <a:srgbClr val="042D34"/>
                </a:solidFill>
                <a:latin typeface="Work Sans" pitchFamily="2" charset="77"/>
                <a:cs typeface="Poppins"/>
              </a:rPr>
              <a:t>Lado</a:t>
            </a:r>
            <a:r>
              <a:rPr lang="es-CO" sz="1400" b="1" spc="13" dirty="0">
                <a:solidFill>
                  <a:srgbClr val="042D34"/>
                </a:solidFill>
                <a:latin typeface="Work Sans" pitchFamily="2" charset="77"/>
                <a:cs typeface="Poppins"/>
              </a:rPr>
              <a:t> </a:t>
            </a:r>
            <a:r>
              <a:rPr lang="es-CO" sz="1400" b="1" spc="33" dirty="0">
                <a:solidFill>
                  <a:srgbClr val="042D34"/>
                </a:solidFill>
                <a:latin typeface="Work Sans" pitchFamily="2" charset="77"/>
                <a:cs typeface="Poppins"/>
              </a:rPr>
              <a:t>cuatro:</a:t>
            </a:r>
            <a:r>
              <a:rPr sz="1400" spc="20" dirty="0">
                <a:solidFill>
                  <a:srgbClr val="042D34"/>
                </a:solidFill>
                <a:latin typeface="Work Sans" pitchFamily="2" charset="77"/>
                <a:cs typeface="Poppins"/>
              </a:rPr>
              <a:t> </a:t>
            </a:r>
            <a:r>
              <a:rPr sz="1400" spc="40" dirty="0" err="1">
                <a:solidFill>
                  <a:srgbClr val="042D34"/>
                </a:solidFill>
                <a:latin typeface="Work Sans" pitchFamily="2" charset="77"/>
                <a:cs typeface="Poppins"/>
              </a:rPr>
              <a:t>Categorías</a:t>
            </a:r>
            <a:endParaRPr lang="es-MX" sz="1400" dirty="0">
              <a:latin typeface="Work Sans" pitchFamily="2" charset="77"/>
              <a:cs typeface="Poppins"/>
            </a:endParaRPr>
          </a:p>
          <a:p>
            <a:pPr marR="441092"/>
            <a:r>
              <a:rPr lang="es-CO" sz="1400" b="1" spc="33" dirty="0">
                <a:solidFill>
                  <a:srgbClr val="042D34"/>
                </a:solidFill>
                <a:latin typeface="Work Sans" pitchFamily="2" charset="77"/>
                <a:cs typeface="Poppins"/>
              </a:rPr>
              <a:t>Lado</a:t>
            </a:r>
            <a:r>
              <a:rPr lang="es-CO" sz="1400" b="1" spc="-27" dirty="0">
                <a:solidFill>
                  <a:srgbClr val="042D34"/>
                </a:solidFill>
                <a:latin typeface="Work Sans" pitchFamily="2" charset="77"/>
                <a:cs typeface="Poppins"/>
              </a:rPr>
              <a:t> </a:t>
            </a:r>
            <a:r>
              <a:rPr lang="es-CO" sz="1400" b="1" spc="33" dirty="0">
                <a:solidFill>
                  <a:srgbClr val="042D34"/>
                </a:solidFill>
                <a:latin typeface="Work Sans" pitchFamily="2" charset="77"/>
                <a:cs typeface="Poppins"/>
              </a:rPr>
              <a:t>cinco:</a:t>
            </a:r>
            <a:r>
              <a:rPr sz="1400" spc="-20" dirty="0">
                <a:solidFill>
                  <a:srgbClr val="042D34"/>
                </a:solidFill>
                <a:latin typeface="Work Sans" pitchFamily="2" charset="77"/>
                <a:cs typeface="Poppins"/>
              </a:rPr>
              <a:t> </a:t>
            </a:r>
            <a:r>
              <a:rPr sz="1400" spc="27" dirty="0" err="1">
                <a:solidFill>
                  <a:srgbClr val="042D34"/>
                </a:solidFill>
                <a:latin typeface="Work Sans" pitchFamily="2" charset="77"/>
                <a:cs typeface="Poppins"/>
              </a:rPr>
              <a:t>Énfasis</a:t>
            </a:r>
            <a:endParaRPr lang="es-MX" sz="1400" dirty="0">
              <a:latin typeface="Work Sans" pitchFamily="2" charset="77"/>
              <a:cs typeface="Poppins"/>
            </a:endParaRPr>
          </a:p>
          <a:p>
            <a:pPr marR="441092"/>
            <a:r>
              <a:rPr lang="es-CO" sz="1400" b="1" spc="33" dirty="0">
                <a:solidFill>
                  <a:srgbClr val="042D34"/>
                </a:solidFill>
                <a:latin typeface="Work Sans" pitchFamily="2" charset="77"/>
                <a:cs typeface="Poppins"/>
              </a:rPr>
              <a:t>Lado</a:t>
            </a:r>
            <a:r>
              <a:rPr lang="es-CO" sz="1400" b="1" spc="7" dirty="0">
                <a:solidFill>
                  <a:srgbClr val="042D34"/>
                </a:solidFill>
                <a:latin typeface="Work Sans" pitchFamily="2" charset="77"/>
                <a:cs typeface="Poppins"/>
              </a:rPr>
              <a:t> </a:t>
            </a:r>
            <a:r>
              <a:rPr lang="es-CO" sz="1400" b="1" spc="20" dirty="0">
                <a:solidFill>
                  <a:srgbClr val="042D34"/>
                </a:solidFill>
                <a:latin typeface="Work Sans" pitchFamily="2" charset="77"/>
                <a:cs typeface="Poppins"/>
              </a:rPr>
              <a:t>seis:</a:t>
            </a:r>
            <a:r>
              <a:rPr lang="es-CO" sz="1400" spc="7" dirty="0">
                <a:solidFill>
                  <a:srgbClr val="042D34"/>
                </a:solidFill>
                <a:latin typeface="Work Sans" pitchFamily="2" charset="77"/>
                <a:cs typeface="Poppins"/>
              </a:rPr>
              <a:t> </a:t>
            </a:r>
            <a:r>
              <a:rPr lang="es-CO" sz="1400" spc="27" dirty="0">
                <a:solidFill>
                  <a:srgbClr val="042D34"/>
                </a:solidFill>
                <a:latin typeface="Work Sans" pitchFamily="2" charset="77"/>
                <a:cs typeface="Poppins"/>
              </a:rPr>
              <a:t>Enfoques</a:t>
            </a:r>
            <a:r>
              <a:rPr lang="es-CO" sz="1400" spc="7" dirty="0">
                <a:solidFill>
                  <a:srgbClr val="042D34"/>
                </a:solidFill>
                <a:latin typeface="Work Sans" pitchFamily="2" charset="77"/>
                <a:cs typeface="Poppins"/>
              </a:rPr>
              <a:t> </a:t>
            </a:r>
            <a:r>
              <a:rPr lang="es-CO" sz="1400" spc="47" dirty="0">
                <a:solidFill>
                  <a:srgbClr val="042D34"/>
                </a:solidFill>
                <a:latin typeface="Work Sans" pitchFamily="2" charset="77"/>
                <a:cs typeface="Poppins"/>
              </a:rPr>
              <a:t>de</a:t>
            </a:r>
            <a:r>
              <a:rPr lang="es-CO" sz="1400" spc="13" dirty="0">
                <a:solidFill>
                  <a:srgbClr val="042D34"/>
                </a:solidFill>
                <a:latin typeface="Work Sans" pitchFamily="2" charset="77"/>
                <a:cs typeface="Poppins"/>
              </a:rPr>
              <a:t> </a:t>
            </a:r>
            <a:r>
              <a:rPr lang="es-CO" sz="1400" spc="33" dirty="0">
                <a:solidFill>
                  <a:srgbClr val="042D34"/>
                </a:solidFill>
                <a:latin typeface="Work Sans" pitchFamily="2" charset="77"/>
                <a:cs typeface="Poppins"/>
              </a:rPr>
              <a:t>trabajo</a:t>
            </a:r>
            <a:endParaRPr lang="en-US" sz="1400" dirty="0">
              <a:latin typeface="Work Sans" pitchFamily="2" charset="77"/>
              <a:cs typeface="Poppins" panose="00000500000000000000" pitchFamily="2" charset="0"/>
            </a:endParaRPr>
          </a:p>
        </p:txBody>
      </p:sp>
      <p:pic>
        <p:nvPicPr>
          <p:cNvPr id="79" name="object 23">
            <a:extLst>
              <a:ext uri="{FF2B5EF4-FFF2-40B4-BE49-F238E27FC236}">
                <a16:creationId xmlns:a16="http://schemas.microsoft.com/office/drawing/2014/main" id="{585DAF08-C26C-8002-BC18-86AB0F057A82}"/>
              </a:ext>
            </a:extLst>
          </p:cNvPr>
          <p:cNvPicPr/>
          <p:nvPr/>
        </p:nvPicPr>
        <p:blipFill>
          <a:blip r:embed="rId3" cstate="print"/>
          <a:stretch>
            <a:fillRect/>
          </a:stretch>
        </p:blipFill>
        <p:spPr>
          <a:xfrm>
            <a:off x="3295536" y="1286225"/>
            <a:ext cx="1325224" cy="1462928"/>
          </a:xfrm>
          <a:prstGeom prst="rect">
            <a:avLst/>
          </a:prstGeom>
        </p:spPr>
      </p:pic>
      <p:pic>
        <p:nvPicPr>
          <p:cNvPr id="80" name="object 24">
            <a:extLst>
              <a:ext uri="{FF2B5EF4-FFF2-40B4-BE49-F238E27FC236}">
                <a16:creationId xmlns:a16="http://schemas.microsoft.com/office/drawing/2014/main" id="{1F5BE85C-D3AA-3BCA-F3A4-7C3D731A3A01}"/>
              </a:ext>
            </a:extLst>
          </p:cNvPr>
          <p:cNvPicPr/>
          <p:nvPr/>
        </p:nvPicPr>
        <p:blipFill>
          <a:blip r:embed="rId4" cstate="print"/>
          <a:stretch>
            <a:fillRect/>
          </a:stretch>
        </p:blipFill>
        <p:spPr>
          <a:xfrm>
            <a:off x="2963056" y="4331682"/>
            <a:ext cx="1771356" cy="1865228"/>
          </a:xfrm>
          <a:prstGeom prst="rect">
            <a:avLst/>
          </a:prstGeom>
        </p:spPr>
      </p:pic>
      <p:pic>
        <p:nvPicPr>
          <p:cNvPr id="81" name="object 25">
            <a:extLst>
              <a:ext uri="{FF2B5EF4-FFF2-40B4-BE49-F238E27FC236}">
                <a16:creationId xmlns:a16="http://schemas.microsoft.com/office/drawing/2014/main" id="{770B4F27-C395-98F4-7D11-7D05212C0CE3}"/>
              </a:ext>
            </a:extLst>
          </p:cNvPr>
          <p:cNvPicPr/>
          <p:nvPr/>
        </p:nvPicPr>
        <p:blipFill>
          <a:blip r:embed="rId5" cstate="print"/>
          <a:stretch>
            <a:fillRect/>
          </a:stretch>
        </p:blipFill>
        <p:spPr>
          <a:xfrm>
            <a:off x="8992160" y="1609126"/>
            <a:ext cx="1474034" cy="1436871"/>
          </a:xfrm>
          <a:prstGeom prst="rect">
            <a:avLst/>
          </a:prstGeom>
        </p:spPr>
      </p:pic>
      <p:pic>
        <p:nvPicPr>
          <p:cNvPr id="83" name="object 27">
            <a:extLst>
              <a:ext uri="{FF2B5EF4-FFF2-40B4-BE49-F238E27FC236}">
                <a16:creationId xmlns:a16="http://schemas.microsoft.com/office/drawing/2014/main" id="{5DC4554C-0120-C02A-1F15-F1BDCF391101}"/>
              </a:ext>
            </a:extLst>
          </p:cNvPr>
          <p:cNvPicPr/>
          <p:nvPr/>
        </p:nvPicPr>
        <p:blipFill>
          <a:blip r:embed="rId6" cstate="print"/>
          <a:stretch>
            <a:fillRect/>
          </a:stretch>
        </p:blipFill>
        <p:spPr>
          <a:xfrm>
            <a:off x="9448764" y="4802733"/>
            <a:ext cx="1527592" cy="1079366"/>
          </a:xfrm>
          <a:prstGeom prst="rect">
            <a:avLst/>
          </a:prstGeom>
        </p:spPr>
      </p:pic>
      <p:grpSp>
        <p:nvGrpSpPr>
          <p:cNvPr id="103" name="Grupo 4">
            <a:extLst>
              <a:ext uri="{FF2B5EF4-FFF2-40B4-BE49-F238E27FC236}">
                <a16:creationId xmlns:a16="http://schemas.microsoft.com/office/drawing/2014/main" id="{6CB91B18-9494-5E90-F019-FA31843AD69E}"/>
              </a:ext>
            </a:extLst>
          </p:cNvPr>
          <p:cNvGrpSpPr/>
          <p:nvPr/>
        </p:nvGrpSpPr>
        <p:grpSpPr>
          <a:xfrm>
            <a:off x="-1400016" y="2059656"/>
            <a:ext cx="1149120" cy="1149120"/>
            <a:chOff x="3177144" y="1346133"/>
            <a:chExt cx="820800" cy="820800"/>
          </a:xfrm>
        </p:grpSpPr>
        <p:sp>
          <p:nvSpPr>
            <p:cNvPr id="91" name="Elipse 5">
              <a:extLst>
                <a:ext uri="{FF2B5EF4-FFF2-40B4-BE49-F238E27FC236}">
                  <a16:creationId xmlns:a16="http://schemas.microsoft.com/office/drawing/2014/main" id="{7253E70E-DC08-8E8B-4078-14253223B6E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A6DE34EA-534A-5AA6-23C2-3F93309487F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2331C4CA-4B8E-D7AF-75CF-815384FC21B2}"/>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043A79D8-8DE1-4176-6CFA-FBF54A96918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1DB1D9C6-FD4F-C1DC-0C08-4B3CFA5A23F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3CC5BB97-F9CD-98C0-0D23-938C3123F8D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77C66B17-B9F7-A7ED-C402-36610F6D553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76BCCFCD-767B-9A25-9C8B-C71DFEF468E1}"/>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04829E94-BAD8-2FA0-5210-CF4348125B7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B0A83CF9-41E9-B6D1-8961-CDC1B42AD89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A66A1F31-7EAA-CE47-449B-C7F94096B06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B5D1718C-E2DE-1682-772E-4282844BA85F}"/>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1" name="Grupo 2">
            <a:extLst>
              <a:ext uri="{FF2B5EF4-FFF2-40B4-BE49-F238E27FC236}">
                <a16:creationId xmlns:a16="http://schemas.microsoft.com/office/drawing/2014/main" id="{09952953-3F25-0C47-A141-752FF2B55E8A}"/>
              </a:ext>
            </a:extLst>
          </p:cNvPr>
          <p:cNvGrpSpPr/>
          <p:nvPr/>
        </p:nvGrpSpPr>
        <p:grpSpPr>
          <a:xfrm>
            <a:off x="-1389953" y="3506084"/>
            <a:ext cx="1149120" cy="1149120"/>
            <a:chOff x="6056787" y="1346133"/>
            <a:chExt cx="820800" cy="820800"/>
          </a:xfrm>
        </p:grpSpPr>
        <p:sp>
          <p:nvSpPr>
            <p:cNvPr id="113" name="Elipse 22">
              <a:extLst>
                <a:ext uri="{FF2B5EF4-FFF2-40B4-BE49-F238E27FC236}">
                  <a16:creationId xmlns:a16="http://schemas.microsoft.com/office/drawing/2014/main" id="{D5661926-6375-B074-50B8-CC9366512F4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9696;p98">
              <a:extLst>
                <a:ext uri="{FF2B5EF4-FFF2-40B4-BE49-F238E27FC236}">
                  <a16:creationId xmlns:a16="http://schemas.microsoft.com/office/drawing/2014/main" id="{F4071AB7-AEBC-6E8B-5A05-2DDBEE0B9246}"/>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115" name="Google Shape;9697;p98">
                <a:extLst>
                  <a:ext uri="{FF2B5EF4-FFF2-40B4-BE49-F238E27FC236}">
                    <a16:creationId xmlns:a16="http://schemas.microsoft.com/office/drawing/2014/main" id="{07C11A40-C503-E90D-7539-90D949AD1F6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9698;p98">
                <a:extLst>
                  <a:ext uri="{FF2B5EF4-FFF2-40B4-BE49-F238E27FC236}">
                    <a16:creationId xmlns:a16="http://schemas.microsoft.com/office/drawing/2014/main" id="{9D92C0B5-BFDC-FEEB-D6AF-56D2DE14905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9699;p98">
                <a:extLst>
                  <a:ext uri="{FF2B5EF4-FFF2-40B4-BE49-F238E27FC236}">
                    <a16:creationId xmlns:a16="http://schemas.microsoft.com/office/drawing/2014/main" id="{E8763D94-979E-29C9-52CC-EAD2B7BC5A7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9700;p98">
                <a:extLst>
                  <a:ext uri="{FF2B5EF4-FFF2-40B4-BE49-F238E27FC236}">
                    <a16:creationId xmlns:a16="http://schemas.microsoft.com/office/drawing/2014/main" id="{4BEF085A-4C52-A2C0-19FB-B95DBF7C7A4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9701;p98">
                <a:extLst>
                  <a:ext uri="{FF2B5EF4-FFF2-40B4-BE49-F238E27FC236}">
                    <a16:creationId xmlns:a16="http://schemas.microsoft.com/office/drawing/2014/main" id="{79A809E1-5D16-FC3C-B931-01E5E36F672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9702;p98">
                <a:extLst>
                  <a:ext uri="{FF2B5EF4-FFF2-40B4-BE49-F238E27FC236}">
                    <a16:creationId xmlns:a16="http://schemas.microsoft.com/office/drawing/2014/main" id="{BAE8468C-F3A5-606C-EA3F-E02A7E3AAE7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5" name="Grupo 30">
            <a:extLst>
              <a:ext uri="{FF2B5EF4-FFF2-40B4-BE49-F238E27FC236}">
                <a16:creationId xmlns:a16="http://schemas.microsoft.com/office/drawing/2014/main" id="{D6F9B791-D5E3-C327-7760-CC8AEB6D94AE}"/>
              </a:ext>
            </a:extLst>
          </p:cNvPr>
          <p:cNvGrpSpPr/>
          <p:nvPr/>
        </p:nvGrpSpPr>
        <p:grpSpPr>
          <a:xfrm>
            <a:off x="-1396661" y="6385897"/>
            <a:ext cx="1149120" cy="1149120"/>
            <a:chOff x="6950009" y="1346133"/>
            <a:chExt cx="820800" cy="820800"/>
          </a:xfrm>
        </p:grpSpPr>
        <p:sp>
          <p:nvSpPr>
            <p:cNvPr id="123" name="Elipse 31">
              <a:extLst>
                <a:ext uri="{FF2B5EF4-FFF2-40B4-BE49-F238E27FC236}">
                  <a16:creationId xmlns:a16="http://schemas.microsoft.com/office/drawing/2014/main" id="{16E634A1-837C-7248-8BEB-2E374FAC5E3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123;p100">
              <a:extLst>
                <a:ext uri="{FF2B5EF4-FFF2-40B4-BE49-F238E27FC236}">
                  <a16:creationId xmlns:a16="http://schemas.microsoft.com/office/drawing/2014/main" id="{E97B32CA-10B5-8DD1-2073-AD611E12735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nvGrpSpPr>
          <p:cNvPr id="135" name="Grupo 33">
            <a:extLst>
              <a:ext uri="{FF2B5EF4-FFF2-40B4-BE49-F238E27FC236}">
                <a16:creationId xmlns:a16="http://schemas.microsoft.com/office/drawing/2014/main" id="{01904226-B276-3AA6-596F-341DC0B96C9A}"/>
              </a:ext>
            </a:extLst>
          </p:cNvPr>
          <p:cNvGrpSpPr/>
          <p:nvPr/>
        </p:nvGrpSpPr>
        <p:grpSpPr>
          <a:xfrm>
            <a:off x="-1386600" y="7825801"/>
            <a:ext cx="1149120" cy="1149120"/>
            <a:chOff x="7758040" y="1346133"/>
            <a:chExt cx="820800" cy="820800"/>
          </a:xfrm>
        </p:grpSpPr>
        <p:sp>
          <p:nvSpPr>
            <p:cNvPr id="127" name="Elipse 34">
              <a:extLst>
                <a:ext uri="{FF2B5EF4-FFF2-40B4-BE49-F238E27FC236}">
                  <a16:creationId xmlns:a16="http://schemas.microsoft.com/office/drawing/2014/main" id="{FD3BE5CB-6BD4-9927-0C91-8C57C94FDA3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8" name="Google Shape;11363;p101">
              <a:extLst>
                <a:ext uri="{FF2B5EF4-FFF2-40B4-BE49-F238E27FC236}">
                  <a16:creationId xmlns:a16="http://schemas.microsoft.com/office/drawing/2014/main" id="{7A2B8FD5-F413-C999-2CF2-6B756DC3AF44}"/>
                </a:ext>
              </a:extLst>
            </p:cNvPr>
            <p:cNvGrpSpPr/>
            <p:nvPr/>
          </p:nvGrpSpPr>
          <p:grpSpPr>
            <a:xfrm>
              <a:off x="7983034" y="1492348"/>
              <a:ext cx="370652" cy="473306"/>
              <a:chOff x="5353403" y="3785609"/>
              <a:chExt cx="277992" cy="354974"/>
            </a:xfrm>
            <a:solidFill>
              <a:schemeClr val="tx1"/>
            </a:solidFill>
            <a:scene3d>
              <a:camera prst="orthographicFront">
                <a:rot lat="0" lon="0" rev="0"/>
              </a:camera>
              <a:lightRig rig="glow" dir="t">
                <a:rot lat="0" lon="0" rev="4800000"/>
              </a:lightRig>
            </a:scene3d>
          </p:grpSpPr>
          <p:sp>
            <p:nvSpPr>
              <p:cNvPr id="129" name="Google Shape;11364;p101">
                <a:extLst>
                  <a:ext uri="{FF2B5EF4-FFF2-40B4-BE49-F238E27FC236}">
                    <a16:creationId xmlns:a16="http://schemas.microsoft.com/office/drawing/2014/main" id="{6A9031E0-04FC-9095-352A-64F755464D7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0" name="Google Shape;11365;p101">
                <a:extLst>
                  <a:ext uri="{FF2B5EF4-FFF2-40B4-BE49-F238E27FC236}">
                    <a16:creationId xmlns:a16="http://schemas.microsoft.com/office/drawing/2014/main" id="{9D8036E3-37AF-8474-1B8D-B5658971F51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1" name="Google Shape;11366;p101">
                <a:extLst>
                  <a:ext uri="{FF2B5EF4-FFF2-40B4-BE49-F238E27FC236}">
                    <a16:creationId xmlns:a16="http://schemas.microsoft.com/office/drawing/2014/main" id="{DC549495-9140-ED61-95F7-53F1B0E022B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1367;p101">
                <a:extLst>
                  <a:ext uri="{FF2B5EF4-FFF2-40B4-BE49-F238E27FC236}">
                    <a16:creationId xmlns:a16="http://schemas.microsoft.com/office/drawing/2014/main" id="{0A9C1B37-0E5D-3271-B4C9-7F9960387E8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1368;p101">
                <a:extLst>
                  <a:ext uri="{FF2B5EF4-FFF2-40B4-BE49-F238E27FC236}">
                    <a16:creationId xmlns:a16="http://schemas.microsoft.com/office/drawing/2014/main" id="{3BE5AC9C-D940-607E-89A4-08FE5FA406A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1369;p101">
                <a:extLst>
                  <a:ext uri="{FF2B5EF4-FFF2-40B4-BE49-F238E27FC236}">
                    <a16:creationId xmlns:a16="http://schemas.microsoft.com/office/drawing/2014/main" id="{AED4C230-2171-DEA8-2BE8-8809FD52D53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45" name="Grupo 45">
            <a:extLst>
              <a:ext uri="{FF2B5EF4-FFF2-40B4-BE49-F238E27FC236}">
                <a16:creationId xmlns:a16="http://schemas.microsoft.com/office/drawing/2014/main" id="{3B2F5E36-1DA4-E32A-4347-E2080667A318}"/>
              </a:ext>
            </a:extLst>
          </p:cNvPr>
          <p:cNvGrpSpPr/>
          <p:nvPr/>
        </p:nvGrpSpPr>
        <p:grpSpPr>
          <a:xfrm>
            <a:off x="-1400016" y="4945991"/>
            <a:ext cx="1149120" cy="1149120"/>
            <a:chOff x="-1026884" y="3852288"/>
            <a:chExt cx="861840" cy="861840"/>
          </a:xfrm>
        </p:grpSpPr>
        <p:sp>
          <p:nvSpPr>
            <p:cNvPr id="143" name="Elipse 46">
              <a:extLst>
                <a:ext uri="{FF2B5EF4-FFF2-40B4-BE49-F238E27FC236}">
                  <a16:creationId xmlns:a16="http://schemas.microsoft.com/office/drawing/2014/main" id="{E836E3E1-5323-E2E2-1C5A-2EF52B977F6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44" name="Google Shape;11648;p101">
              <a:extLst>
                <a:ext uri="{FF2B5EF4-FFF2-40B4-BE49-F238E27FC236}">
                  <a16:creationId xmlns:a16="http://schemas.microsoft.com/office/drawing/2014/main" id="{C3014FB2-979B-84CE-5602-CFB8473B477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pic>
        <p:nvPicPr>
          <p:cNvPr id="149" name="Imagen 173" descr="Icono&#10;&#10;Descripción generada automáticamente">
            <a:hlinkClick r:id="rId7" action="ppaction://hlinksldjump"/>
            <a:extLst>
              <a:ext uri="{FF2B5EF4-FFF2-40B4-BE49-F238E27FC236}">
                <a16:creationId xmlns:a16="http://schemas.microsoft.com/office/drawing/2014/main" id="{65B9373B-BF10-0F6B-40CE-398A4EDA2509}"/>
              </a:ext>
            </a:extLst>
          </p:cNvPr>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1120171" y="1156014"/>
            <a:ext cx="620691" cy="527585"/>
          </a:xfrm>
          <a:prstGeom prst="rect">
            <a:avLst/>
          </a:prstGeom>
        </p:spPr>
      </p:pic>
      <p:grpSp>
        <p:nvGrpSpPr>
          <p:cNvPr id="6" name="Grupo 5">
            <a:extLst>
              <a:ext uri="{FF2B5EF4-FFF2-40B4-BE49-F238E27FC236}">
                <a16:creationId xmlns:a16="http://schemas.microsoft.com/office/drawing/2014/main" id="{4887A998-5A03-6DC8-61ED-9128D148CAA5}"/>
              </a:ext>
            </a:extLst>
          </p:cNvPr>
          <p:cNvGrpSpPr/>
          <p:nvPr/>
        </p:nvGrpSpPr>
        <p:grpSpPr>
          <a:xfrm>
            <a:off x="8839801" y="8405182"/>
            <a:ext cx="608963" cy="569739"/>
            <a:chOff x="3162170" y="1092042"/>
            <a:chExt cx="6462846" cy="6868114"/>
          </a:xfrm>
        </p:grpSpPr>
        <p:sp>
          <p:nvSpPr>
            <p:cNvPr id="7" name="Rectángulo 6">
              <a:extLst>
                <a:ext uri="{FF2B5EF4-FFF2-40B4-BE49-F238E27FC236}">
                  <a16:creationId xmlns:a16="http://schemas.microsoft.com/office/drawing/2014/main" id="{DED275B0-E3CF-2012-A73E-F67D2173EFF0}"/>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 name="Rectángulo 7">
              <a:extLst>
                <a:ext uri="{FF2B5EF4-FFF2-40B4-BE49-F238E27FC236}">
                  <a16:creationId xmlns:a16="http://schemas.microsoft.com/office/drawing/2014/main" id="{D47D476B-FCC4-9B7A-E2D8-DD619D641F45}"/>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extLst>
                <a:ext uri="{FF2B5EF4-FFF2-40B4-BE49-F238E27FC236}">
                  <a16:creationId xmlns:a16="http://schemas.microsoft.com/office/drawing/2014/main" id="{5DDF8340-B1D1-DF59-17F0-2FE0C73FFC3C}"/>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0" name="Rectángulo 9">
              <a:hlinkClick r:id="rId9" action="ppaction://hlinksldjump"/>
              <a:extLst>
                <a:ext uri="{FF2B5EF4-FFF2-40B4-BE49-F238E27FC236}">
                  <a16:creationId xmlns:a16="http://schemas.microsoft.com/office/drawing/2014/main" id="{F92A532A-1146-FB9B-0A5C-E858078AE467}"/>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 name="Rectángulo 10">
              <a:extLst>
                <a:ext uri="{FF2B5EF4-FFF2-40B4-BE49-F238E27FC236}">
                  <a16:creationId xmlns:a16="http://schemas.microsoft.com/office/drawing/2014/main" id="{F7422A80-3FC5-512A-CCD5-5E52F5D7B433}"/>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 name="Grupo 11">
              <a:extLst>
                <a:ext uri="{FF2B5EF4-FFF2-40B4-BE49-F238E27FC236}">
                  <a16:creationId xmlns:a16="http://schemas.microsoft.com/office/drawing/2014/main" id="{E678B173-EB46-23A7-8BFC-2B5D8D7E39B9}"/>
                </a:ext>
              </a:extLst>
            </p:cNvPr>
            <p:cNvGrpSpPr/>
            <p:nvPr/>
          </p:nvGrpSpPr>
          <p:grpSpPr>
            <a:xfrm>
              <a:off x="3162170" y="3400662"/>
              <a:ext cx="3780000" cy="3780000"/>
              <a:chOff x="2708595" y="2775804"/>
              <a:chExt cx="2221200" cy="2221200"/>
            </a:xfrm>
            <a:solidFill>
              <a:srgbClr val="6699FF"/>
            </a:solidFill>
          </p:grpSpPr>
          <p:sp>
            <p:nvSpPr>
              <p:cNvPr id="13" name="Rectángulo 12">
                <a:extLst>
                  <a:ext uri="{FF2B5EF4-FFF2-40B4-BE49-F238E27FC236}">
                    <a16:creationId xmlns:a16="http://schemas.microsoft.com/office/drawing/2014/main" id="{90B73D67-5C99-14E8-EDE7-E4E61A76FA34}"/>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14" name="Imagen 13">
                <a:extLst>
                  <a:ext uri="{FF2B5EF4-FFF2-40B4-BE49-F238E27FC236}">
                    <a16:creationId xmlns:a16="http://schemas.microsoft.com/office/drawing/2014/main" id="{C0591771-6400-DE22-E769-626CE05DE3CC}"/>
                  </a:ext>
                </a:extLst>
              </p:cNvPr>
              <p:cNvPicPr>
                <a:picLocks noChangeAspect="1"/>
              </p:cNvPicPr>
              <p:nvPr/>
            </p:nvPicPr>
            <p:blipFill>
              <a:blip r:embed="rId10">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15" name="CuadroTexto 14">
            <a:extLst>
              <a:ext uri="{FF2B5EF4-FFF2-40B4-BE49-F238E27FC236}">
                <a16:creationId xmlns:a16="http://schemas.microsoft.com/office/drawing/2014/main" id="{FB534FBD-D1E7-C1FC-0DB2-623D18FB3232}"/>
              </a:ext>
            </a:extLst>
          </p:cNvPr>
          <p:cNvSpPr txBox="1"/>
          <p:nvPr/>
        </p:nvSpPr>
        <p:spPr>
          <a:xfrm>
            <a:off x="8446409" y="9036473"/>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pic>
        <p:nvPicPr>
          <p:cNvPr id="21" name="Imagen 20" descr="Imagen que contiene firmar, calle, palo, alimentos&#10;&#10;Descripción generada automáticamente">
            <a:hlinkClick r:id="rId11" action="ppaction://hlinksldjump"/>
            <a:extLst>
              <a:ext uri="{FF2B5EF4-FFF2-40B4-BE49-F238E27FC236}">
                <a16:creationId xmlns:a16="http://schemas.microsoft.com/office/drawing/2014/main" id="{0DEB9D6E-A0B6-53FD-1F39-08EEA056B445}"/>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463884" y="2280654"/>
            <a:ext cx="543104" cy="624569"/>
          </a:xfrm>
          <a:prstGeom prst="rect">
            <a:avLst/>
          </a:prstGeom>
        </p:spPr>
      </p:pic>
      <p:pic>
        <p:nvPicPr>
          <p:cNvPr id="22" name="Imagen 21" descr="Imagen que contiene dibujo, luz, alimentos&#10;&#10;Descripción generada automáticamente">
            <a:hlinkClick r:id="rId13" action="ppaction://hlinksldjump"/>
            <a:extLst>
              <a:ext uri="{FF2B5EF4-FFF2-40B4-BE49-F238E27FC236}">
                <a16:creationId xmlns:a16="http://schemas.microsoft.com/office/drawing/2014/main" id="{8DCA3857-CB31-7422-F4B9-FE4614FB2FF4}"/>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323328" y="3663260"/>
            <a:ext cx="690517" cy="690517"/>
          </a:xfrm>
          <a:prstGeom prst="rect">
            <a:avLst/>
          </a:prstGeom>
        </p:spPr>
      </p:pic>
      <p:pic>
        <p:nvPicPr>
          <p:cNvPr id="23" name="Imagen 22" descr="Imagen que contiene Icono&#10;&#10;Descripción generada automáticamente">
            <a:hlinkClick r:id="rId15" action="ppaction://hlinksldjump"/>
            <a:extLst>
              <a:ext uri="{FF2B5EF4-FFF2-40B4-BE49-F238E27FC236}">
                <a16:creationId xmlns:a16="http://schemas.microsoft.com/office/drawing/2014/main" id="{B5FD28F2-E54B-5730-B478-FCE239F8A978}"/>
              </a:ext>
            </a:extLst>
          </p:cNvPr>
          <p:cNvPicPr>
            <a:picLocks noChangeAspect="1"/>
          </p:cNvPicPr>
          <p:nvPr/>
        </p:nvPicPr>
        <p:blipFill>
          <a:blip r:embed="rId16">
            <a:biLevel thresh="25000"/>
            <a:extLst>
              <a:ext uri="{28A0092B-C50C-407E-A947-70E740481C1C}">
                <a14:useLocalDpi xmlns:a14="http://schemas.microsoft.com/office/drawing/2010/main" val="0"/>
              </a:ext>
            </a:extLst>
          </a:blip>
          <a:stretch>
            <a:fillRect/>
          </a:stretch>
        </p:blipFill>
        <p:spPr>
          <a:xfrm>
            <a:off x="362086" y="6653169"/>
            <a:ext cx="647844" cy="539224"/>
          </a:xfrm>
          <a:prstGeom prst="rect">
            <a:avLst/>
          </a:prstGeom>
        </p:spPr>
      </p:pic>
      <p:pic>
        <p:nvPicPr>
          <p:cNvPr id="24" name="Imagen 23" descr="Icono&#10;&#10;Descripción generada automáticamente">
            <a:hlinkClick r:id="rId17" action="ppaction://hlinksldjump"/>
            <a:extLst>
              <a:ext uri="{FF2B5EF4-FFF2-40B4-BE49-F238E27FC236}">
                <a16:creationId xmlns:a16="http://schemas.microsoft.com/office/drawing/2014/main" id="{17CFDA00-299D-CB74-6927-BCA7E178E145}"/>
              </a:ext>
            </a:extLst>
          </p:cNvPr>
          <p:cNvPicPr>
            <a:picLocks noChangeAspect="1"/>
          </p:cNvPicPr>
          <p:nvPr/>
        </p:nvPicPr>
        <p:blipFill>
          <a:blip r:embed="rId18">
            <a:biLevel thresh="25000"/>
            <a:extLst>
              <a:ext uri="{28A0092B-C50C-407E-A947-70E740481C1C}">
                <a14:useLocalDpi xmlns:a14="http://schemas.microsoft.com/office/drawing/2010/main" val="0"/>
              </a:ext>
            </a:extLst>
          </a:blip>
          <a:stretch>
            <a:fillRect/>
          </a:stretch>
        </p:blipFill>
        <p:spPr>
          <a:xfrm>
            <a:off x="426093" y="8004777"/>
            <a:ext cx="519827" cy="663363"/>
          </a:xfrm>
          <a:prstGeom prst="rect">
            <a:avLst/>
          </a:prstGeom>
        </p:spPr>
      </p:pic>
      <p:sp useBgFill="1">
        <p:nvSpPr>
          <p:cNvPr id="25" name="Google Shape;11648;p101">
            <a:hlinkClick r:id="rId19" action="ppaction://hlinksldjump"/>
            <a:extLst>
              <a:ext uri="{FF2B5EF4-FFF2-40B4-BE49-F238E27FC236}">
                <a16:creationId xmlns:a16="http://schemas.microsoft.com/office/drawing/2014/main" id="{A1A9967A-D3FA-2304-3F20-CCFAF5C357AC}"/>
              </a:ext>
            </a:extLst>
          </p:cNvPr>
          <p:cNvSpPr/>
          <p:nvPr/>
        </p:nvSpPr>
        <p:spPr>
          <a:xfrm>
            <a:off x="278615" y="516616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nvGrpSpPr>
          <p:cNvPr id="3" name="Grupo 2">
            <a:extLst>
              <a:ext uri="{FF2B5EF4-FFF2-40B4-BE49-F238E27FC236}">
                <a16:creationId xmlns:a16="http://schemas.microsoft.com/office/drawing/2014/main" id="{2292D452-D927-BF5A-C0A5-C3EB7B22666D}"/>
              </a:ext>
            </a:extLst>
          </p:cNvPr>
          <p:cNvGrpSpPr/>
          <p:nvPr/>
        </p:nvGrpSpPr>
        <p:grpSpPr>
          <a:xfrm>
            <a:off x="-24110" y="-1"/>
            <a:ext cx="2053304" cy="9597957"/>
            <a:chOff x="-24110" y="-1"/>
            <a:chExt cx="2053304" cy="9597957"/>
          </a:xfrm>
        </p:grpSpPr>
        <p:sp>
          <p:nvSpPr>
            <p:cNvPr id="26" name="Forma libre: forma 25">
              <a:extLst>
                <a:ext uri="{FF2B5EF4-FFF2-40B4-BE49-F238E27FC236}">
                  <a16:creationId xmlns:a16="http://schemas.microsoft.com/office/drawing/2014/main" id="{54E37B9A-4BF7-D19C-15E4-F973677B7BD1}"/>
                </a:ext>
              </a:extLst>
            </p:cNvPr>
            <p:cNvSpPr/>
            <p:nvPr/>
          </p:nvSpPr>
          <p:spPr>
            <a:xfrm rot="16200000">
              <a:off x="-4104573" y="4080462"/>
              <a:ext cx="9597957" cy="143703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17264629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17264629 w 40705200"/>
                <a:gd name="connsiteY7" fmla="*/ 1015561 h 1016609"/>
                <a:gd name="connsiteX0" fmla="*/ 17264629 w 17337200"/>
                <a:gd name="connsiteY0" fmla="*/ 1088132 h 1089180"/>
                <a:gd name="connsiteX1" fmla="*/ 15971229 w 17337200"/>
                <a:gd name="connsiteY1" fmla="*/ 1088132 h 1089180"/>
                <a:gd name="connsiteX2" fmla="*/ 15307270 w 17337200"/>
                <a:gd name="connsiteY2" fmla="*/ 701357 h 1089180"/>
                <a:gd name="connsiteX3" fmla="*/ 14686071 w 17337200"/>
                <a:gd name="connsiteY3" fmla="*/ 1088132 h 1089180"/>
                <a:gd name="connsiteX4" fmla="*/ 0 w 17337200"/>
                <a:gd name="connsiteY4" fmla="*/ 1088132 h 1089180"/>
                <a:gd name="connsiteX5" fmla="*/ 0 w 17337200"/>
                <a:gd name="connsiteY5" fmla="*/ 72571 h 1089180"/>
                <a:gd name="connsiteX6" fmla="*/ 17337200 w 17337200"/>
                <a:gd name="connsiteY6" fmla="*/ 0 h 1089180"/>
                <a:gd name="connsiteX7" fmla="*/ 17264629 w 17337200"/>
                <a:gd name="connsiteY7" fmla="*/ 1088132 h 1089180"/>
                <a:gd name="connsiteX0" fmla="*/ 17264629 w 17337200"/>
                <a:gd name="connsiteY0" fmla="*/ 1088132 h 1089180"/>
                <a:gd name="connsiteX1" fmla="*/ 15971229 w 17337200"/>
                <a:gd name="connsiteY1" fmla="*/ 1088132 h 1089180"/>
                <a:gd name="connsiteX2" fmla="*/ 15307270 w 17337200"/>
                <a:gd name="connsiteY2" fmla="*/ 701357 h 1089180"/>
                <a:gd name="connsiteX3" fmla="*/ 14686071 w 17337200"/>
                <a:gd name="connsiteY3" fmla="*/ 1088132 h 1089180"/>
                <a:gd name="connsiteX4" fmla="*/ 8781143 w 17337200"/>
                <a:gd name="connsiteY4" fmla="*/ 1088135 h 1089180"/>
                <a:gd name="connsiteX5" fmla="*/ 0 w 17337200"/>
                <a:gd name="connsiteY5" fmla="*/ 72571 h 1089180"/>
                <a:gd name="connsiteX6" fmla="*/ 17337200 w 17337200"/>
                <a:gd name="connsiteY6" fmla="*/ 0 h 1089180"/>
                <a:gd name="connsiteX7" fmla="*/ 17264629 w 17337200"/>
                <a:gd name="connsiteY7" fmla="*/ 1088132 h 1089180"/>
                <a:gd name="connsiteX0" fmla="*/ 8556057 w 8628628"/>
                <a:gd name="connsiteY0" fmla="*/ 1088132 h 1089180"/>
                <a:gd name="connsiteX1" fmla="*/ 7262657 w 8628628"/>
                <a:gd name="connsiteY1" fmla="*/ 1088132 h 1089180"/>
                <a:gd name="connsiteX2" fmla="*/ 6598698 w 8628628"/>
                <a:gd name="connsiteY2" fmla="*/ 701357 h 1089180"/>
                <a:gd name="connsiteX3" fmla="*/ 5977499 w 8628628"/>
                <a:gd name="connsiteY3" fmla="*/ 1088132 h 1089180"/>
                <a:gd name="connsiteX4" fmla="*/ 72571 w 8628628"/>
                <a:gd name="connsiteY4" fmla="*/ 1088135 h 1089180"/>
                <a:gd name="connsiteX5" fmla="*/ 0 w 8628628"/>
                <a:gd name="connsiteY5" fmla="*/ 290288 h 1089180"/>
                <a:gd name="connsiteX6" fmla="*/ 8628628 w 8628628"/>
                <a:gd name="connsiteY6" fmla="*/ 0 h 1089180"/>
                <a:gd name="connsiteX7" fmla="*/ 8556057 w 8628628"/>
                <a:gd name="connsiteY7" fmla="*/ 1088132 h 1089180"/>
                <a:gd name="connsiteX0" fmla="*/ 8483486 w 8556057"/>
                <a:gd name="connsiteY0" fmla="*/ 1088132 h 1089180"/>
                <a:gd name="connsiteX1" fmla="*/ 7190086 w 8556057"/>
                <a:gd name="connsiteY1" fmla="*/ 1088132 h 1089180"/>
                <a:gd name="connsiteX2" fmla="*/ 6526127 w 8556057"/>
                <a:gd name="connsiteY2" fmla="*/ 701357 h 1089180"/>
                <a:gd name="connsiteX3" fmla="*/ 5904928 w 8556057"/>
                <a:gd name="connsiteY3" fmla="*/ 1088132 h 1089180"/>
                <a:gd name="connsiteX4" fmla="*/ 0 w 8556057"/>
                <a:gd name="connsiteY4" fmla="*/ 1088135 h 1089180"/>
                <a:gd name="connsiteX5" fmla="*/ 648608 w 8556057"/>
                <a:gd name="connsiteY5" fmla="*/ 99788 h 1089180"/>
                <a:gd name="connsiteX6" fmla="*/ 8556057 w 8556057"/>
                <a:gd name="connsiteY6" fmla="*/ 0 h 1089180"/>
                <a:gd name="connsiteX7" fmla="*/ 8483486 w 8556057"/>
                <a:gd name="connsiteY7" fmla="*/ 1088132 h 1089180"/>
                <a:gd name="connsiteX0" fmla="*/ 7857559 w 7930130"/>
                <a:gd name="connsiteY0" fmla="*/ 1088132 h 1115350"/>
                <a:gd name="connsiteX1" fmla="*/ 6564159 w 7930130"/>
                <a:gd name="connsiteY1" fmla="*/ 1088132 h 1115350"/>
                <a:gd name="connsiteX2" fmla="*/ 5900200 w 7930130"/>
                <a:gd name="connsiteY2" fmla="*/ 701357 h 1115350"/>
                <a:gd name="connsiteX3" fmla="*/ 5279001 w 7930130"/>
                <a:gd name="connsiteY3" fmla="*/ 1088132 h 1115350"/>
                <a:gd name="connsiteX4" fmla="*/ 0 w 7930130"/>
                <a:gd name="connsiteY4" fmla="*/ 1115350 h 1115350"/>
                <a:gd name="connsiteX5" fmla="*/ 22681 w 7930130"/>
                <a:gd name="connsiteY5" fmla="*/ 99788 h 1115350"/>
                <a:gd name="connsiteX6" fmla="*/ 7930130 w 7930130"/>
                <a:gd name="connsiteY6" fmla="*/ 0 h 1115350"/>
                <a:gd name="connsiteX7" fmla="*/ 7857559 w 7930130"/>
                <a:gd name="connsiteY7" fmla="*/ 1088132 h 1115350"/>
                <a:gd name="connsiteX0" fmla="*/ 6850630 w 7930130"/>
                <a:gd name="connsiteY0" fmla="*/ 1074525 h 1115350"/>
                <a:gd name="connsiteX1" fmla="*/ 6564159 w 7930130"/>
                <a:gd name="connsiteY1" fmla="*/ 1088132 h 1115350"/>
                <a:gd name="connsiteX2" fmla="*/ 5900200 w 7930130"/>
                <a:gd name="connsiteY2" fmla="*/ 701357 h 1115350"/>
                <a:gd name="connsiteX3" fmla="*/ 5279001 w 7930130"/>
                <a:gd name="connsiteY3" fmla="*/ 1088132 h 1115350"/>
                <a:gd name="connsiteX4" fmla="*/ 0 w 7930130"/>
                <a:gd name="connsiteY4" fmla="*/ 1115350 h 1115350"/>
                <a:gd name="connsiteX5" fmla="*/ 22681 w 7930130"/>
                <a:gd name="connsiteY5" fmla="*/ 99788 h 1115350"/>
                <a:gd name="connsiteX6" fmla="*/ 7930130 w 7930130"/>
                <a:gd name="connsiteY6" fmla="*/ 0 h 1115350"/>
                <a:gd name="connsiteX7" fmla="*/ 6850630 w 7930130"/>
                <a:gd name="connsiteY7" fmla="*/ 1074525 h 1115350"/>
                <a:gd name="connsiteX0" fmla="*/ 6850630 w 6895989"/>
                <a:gd name="connsiteY0" fmla="*/ 974737 h 1015562"/>
                <a:gd name="connsiteX1" fmla="*/ 6564159 w 6895989"/>
                <a:gd name="connsiteY1" fmla="*/ 988344 h 1015562"/>
                <a:gd name="connsiteX2" fmla="*/ 5900200 w 6895989"/>
                <a:gd name="connsiteY2" fmla="*/ 601569 h 1015562"/>
                <a:gd name="connsiteX3" fmla="*/ 5279001 w 6895989"/>
                <a:gd name="connsiteY3" fmla="*/ 988344 h 1015562"/>
                <a:gd name="connsiteX4" fmla="*/ 0 w 6895989"/>
                <a:gd name="connsiteY4" fmla="*/ 1015562 h 1015562"/>
                <a:gd name="connsiteX5" fmla="*/ 22681 w 6895989"/>
                <a:gd name="connsiteY5" fmla="*/ 0 h 1015562"/>
                <a:gd name="connsiteX6" fmla="*/ 6895989 w 6895989"/>
                <a:gd name="connsiteY6" fmla="*/ 22676 h 1015562"/>
                <a:gd name="connsiteX7" fmla="*/ 6850630 w 6895989"/>
                <a:gd name="connsiteY7" fmla="*/ 974737 h 1015562"/>
                <a:gd name="connsiteX0" fmla="*/ 6850630 w 6855167"/>
                <a:gd name="connsiteY0" fmla="*/ 979276 h 1020101"/>
                <a:gd name="connsiteX1" fmla="*/ 6564159 w 6855167"/>
                <a:gd name="connsiteY1" fmla="*/ 992883 h 1020101"/>
                <a:gd name="connsiteX2" fmla="*/ 5900200 w 6855167"/>
                <a:gd name="connsiteY2" fmla="*/ 606108 h 1020101"/>
                <a:gd name="connsiteX3" fmla="*/ 5279001 w 6855167"/>
                <a:gd name="connsiteY3" fmla="*/ 992883 h 1020101"/>
                <a:gd name="connsiteX4" fmla="*/ 0 w 6855167"/>
                <a:gd name="connsiteY4" fmla="*/ 1020101 h 1020101"/>
                <a:gd name="connsiteX5" fmla="*/ 22681 w 6855167"/>
                <a:gd name="connsiteY5" fmla="*/ 4539 h 1020101"/>
                <a:gd name="connsiteX6" fmla="*/ 6855167 w 6855167"/>
                <a:gd name="connsiteY6" fmla="*/ 0 h 1020101"/>
                <a:gd name="connsiteX7" fmla="*/ 6850630 w 6855167"/>
                <a:gd name="connsiteY7" fmla="*/ 979276 h 102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5167" h="1020101">
                  <a:moveTo>
                    <a:pt x="6850630" y="979276"/>
                  </a:moveTo>
                  <a:lnTo>
                    <a:pt x="6564159" y="992883"/>
                  </a:lnTo>
                  <a:cubicBezTo>
                    <a:pt x="6341150" y="1017269"/>
                    <a:pt x="6363538" y="608223"/>
                    <a:pt x="5900200" y="606108"/>
                  </a:cubicBezTo>
                  <a:cubicBezTo>
                    <a:pt x="5436862" y="603993"/>
                    <a:pt x="5534603" y="991232"/>
                    <a:pt x="5279001" y="992883"/>
                  </a:cubicBezTo>
                  <a:lnTo>
                    <a:pt x="0" y="1020101"/>
                  </a:lnTo>
                  <a:lnTo>
                    <a:pt x="22681" y="4539"/>
                  </a:lnTo>
                  <a:lnTo>
                    <a:pt x="6855167" y="0"/>
                  </a:lnTo>
                  <a:cubicBezTo>
                    <a:pt x="6853655" y="326425"/>
                    <a:pt x="6852142" y="652851"/>
                    <a:pt x="6850630" y="979276"/>
                  </a:cubicBezTo>
                  <a:close/>
                </a:path>
              </a:pathLst>
            </a:custGeom>
            <a:gradFill flip="none" rotWithShape="1">
              <a:gsLst>
                <a:gs pos="0">
                  <a:srgbClr val="FFAF00"/>
                </a:gs>
                <a:gs pos="33000">
                  <a:srgbClr val="FE9C01"/>
                </a:gs>
                <a:gs pos="72000">
                  <a:srgbClr val="FA911E"/>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27" name="Group 17">
              <a:extLst>
                <a:ext uri="{FF2B5EF4-FFF2-40B4-BE49-F238E27FC236}">
                  <a16:creationId xmlns:a16="http://schemas.microsoft.com/office/drawing/2014/main" id="{985F2CA9-3CE8-4BE7-C073-8A8EE4A3E07F}"/>
                </a:ext>
              </a:extLst>
            </p:cNvPr>
            <p:cNvGrpSpPr/>
            <p:nvPr/>
          </p:nvGrpSpPr>
          <p:grpSpPr>
            <a:xfrm>
              <a:off x="880074" y="700234"/>
              <a:ext cx="1149120" cy="1149120"/>
              <a:chOff x="738225" y="2745837"/>
              <a:chExt cx="861840" cy="861840"/>
            </a:xfrm>
          </p:grpSpPr>
          <p:sp>
            <p:nvSpPr>
              <p:cNvPr id="28" name="Elipse 27">
                <a:extLst>
                  <a:ext uri="{FF2B5EF4-FFF2-40B4-BE49-F238E27FC236}">
                    <a16:creationId xmlns:a16="http://schemas.microsoft.com/office/drawing/2014/main" id="{2A002BDD-6F63-2184-26E5-CA591BE62A8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dirty="0">
                  <a:solidFill>
                    <a:prstClr val="white"/>
                  </a:solidFill>
                  <a:latin typeface="Calibri" panose="020F0502020204030204"/>
                </a:endParaRPr>
              </a:p>
            </p:txBody>
          </p:sp>
          <p:grpSp>
            <p:nvGrpSpPr>
              <p:cNvPr id="29" name="Google Shape;10593;p100">
                <a:extLst>
                  <a:ext uri="{FF2B5EF4-FFF2-40B4-BE49-F238E27FC236}">
                    <a16:creationId xmlns:a16="http://schemas.microsoft.com/office/drawing/2014/main" id="{F334558C-AC22-1EA1-6C2D-DA48D34BF26D}"/>
                  </a:ext>
                </a:extLst>
              </p:cNvPr>
              <p:cNvGrpSpPr/>
              <p:nvPr/>
            </p:nvGrpSpPr>
            <p:grpSpPr>
              <a:xfrm>
                <a:off x="958153" y="2966406"/>
                <a:ext cx="465860" cy="394566"/>
                <a:chOff x="6671087" y="2009304"/>
                <a:chExt cx="332757" cy="281833"/>
              </a:xfrm>
              <a:solidFill>
                <a:schemeClr val="tx1"/>
              </a:solidFill>
              <a:scene3d>
                <a:camera prst="orthographicFront">
                  <a:rot lat="0" lon="0" rev="0"/>
                </a:camera>
                <a:lightRig rig="glow" dir="t">
                  <a:rot lat="0" lon="0" rev="4800000"/>
                </a:lightRig>
              </a:scene3d>
            </p:grpSpPr>
            <p:sp>
              <p:nvSpPr>
                <p:cNvPr id="30" name="Google Shape;10594;p100">
                  <a:hlinkClick r:id="rId9" action="ppaction://hlinksldjump"/>
                  <a:extLst>
                    <a:ext uri="{FF2B5EF4-FFF2-40B4-BE49-F238E27FC236}">
                      <a16:creationId xmlns:a16="http://schemas.microsoft.com/office/drawing/2014/main" id="{F51B7D18-93C1-6BE4-815B-33EB53DC89E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sp>
              <p:nvSpPr>
                <p:cNvPr id="31" name="Google Shape;10595;p100">
                  <a:extLst>
                    <a:ext uri="{FF2B5EF4-FFF2-40B4-BE49-F238E27FC236}">
                      <a16:creationId xmlns:a16="http://schemas.microsoft.com/office/drawing/2014/main" id="{7D1B891E-BC4F-06C5-9AEF-8465DBEF394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grpSp>
      <p:pic>
        <p:nvPicPr>
          <p:cNvPr id="32" name="Imagen 31" descr="Imagen que contiene firmar, calle, palo, alimentos&#10;&#10;Descripción generada automáticamente">
            <a:hlinkClick r:id="rId11" action="ppaction://hlinksldjump"/>
            <a:extLst>
              <a:ext uri="{FF2B5EF4-FFF2-40B4-BE49-F238E27FC236}">
                <a16:creationId xmlns:a16="http://schemas.microsoft.com/office/drawing/2014/main" id="{46BC964A-B22A-B6FC-BD56-61A2DB7B3705}"/>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438255" y="2316104"/>
            <a:ext cx="543104" cy="624569"/>
          </a:xfrm>
          <a:prstGeom prst="rect">
            <a:avLst/>
          </a:prstGeom>
        </p:spPr>
      </p:pic>
      <p:pic>
        <p:nvPicPr>
          <p:cNvPr id="33" name="Imagen 32" descr="Imagen que contiene dibujo, luz, alimentos&#10;&#10;Descripción generada automáticamente">
            <a:hlinkClick r:id="rId13" action="ppaction://hlinksldjump"/>
            <a:extLst>
              <a:ext uri="{FF2B5EF4-FFF2-40B4-BE49-F238E27FC236}">
                <a16:creationId xmlns:a16="http://schemas.microsoft.com/office/drawing/2014/main" id="{3C2827AD-C3C9-DFB4-D324-36F6A193728C}"/>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297700" y="3698708"/>
            <a:ext cx="690517" cy="690517"/>
          </a:xfrm>
          <a:prstGeom prst="rect">
            <a:avLst/>
          </a:prstGeom>
        </p:spPr>
      </p:pic>
      <p:sp useBgFill="1">
        <p:nvSpPr>
          <p:cNvPr id="34" name="Google Shape;11648;p101">
            <a:hlinkClick r:id="rId19" action="ppaction://hlinksldjump"/>
            <a:extLst>
              <a:ext uri="{FF2B5EF4-FFF2-40B4-BE49-F238E27FC236}">
                <a16:creationId xmlns:a16="http://schemas.microsoft.com/office/drawing/2014/main" id="{04E58C0E-B75E-C3EE-7D7D-47F7A0E20A26}"/>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dirty="0">
              <a:solidFill>
                <a:prstClr val="black">
                  <a:lumMod val="95000"/>
                  <a:lumOff val="5000"/>
                </a:prstClr>
              </a:solidFill>
              <a:latin typeface="Calibri" panose="020F0502020204030204"/>
            </a:endParaRPr>
          </a:p>
        </p:txBody>
      </p:sp>
      <p:pic>
        <p:nvPicPr>
          <p:cNvPr id="35" name="Imagen 34" descr="Imagen que contiene Icono&#10;&#10;Descripción generada automáticamente">
            <a:hlinkClick r:id="rId15" action="ppaction://hlinksldjump"/>
            <a:extLst>
              <a:ext uri="{FF2B5EF4-FFF2-40B4-BE49-F238E27FC236}">
                <a16:creationId xmlns:a16="http://schemas.microsoft.com/office/drawing/2014/main" id="{0E9CE505-2BB3-45A0-8868-1A76AAC155E3}"/>
              </a:ext>
            </a:extLst>
          </p:cNvPr>
          <p:cNvPicPr>
            <a:picLocks noChangeAspect="1"/>
          </p:cNvPicPr>
          <p:nvPr/>
        </p:nvPicPr>
        <p:blipFill>
          <a:blip r:embed="rId16">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36" name="Imagen 35" descr="Icono&#10;&#10;Descripción generada automáticamente">
            <a:hlinkClick r:id="rId17" action="ppaction://hlinksldjump"/>
            <a:extLst>
              <a:ext uri="{FF2B5EF4-FFF2-40B4-BE49-F238E27FC236}">
                <a16:creationId xmlns:a16="http://schemas.microsoft.com/office/drawing/2014/main" id="{37A89A8F-5C77-F651-8F6A-2A4AF00DE76F}"/>
              </a:ext>
            </a:extLst>
          </p:cNvPr>
          <p:cNvPicPr>
            <a:picLocks noChangeAspect="1"/>
          </p:cNvPicPr>
          <p:nvPr/>
        </p:nvPicPr>
        <p:blipFill>
          <a:blip r:embed="rId18">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Tree>
    <p:extLst>
      <p:ext uri="{BB962C8B-B14F-4D97-AF65-F5344CB8AC3E}">
        <p14:creationId xmlns:p14="http://schemas.microsoft.com/office/powerpoint/2010/main" val="8399540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306184" y="142071"/>
            <a:ext cx="5922307"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8: </a:t>
            </a:r>
            <a:r>
              <a:rPr lang="es-MX" sz="2000" b="1" dirty="0">
                <a:ln w="0"/>
                <a:latin typeface="Poppins" panose="00000500000000000000" pitchFamily="2" charset="0"/>
                <a:cs typeface="Poppins" panose="00000500000000000000" pitchFamily="2" charset="0"/>
              </a:rPr>
              <a:t>TODOS SOMOS UN EQUIPO</a:t>
            </a:r>
            <a:endParaRPr lang="es-ES" sz="2000" b="1" dirty="0">
              <a:ln w="0"/>
              <a:latin typeface="Poppins" panose="00000500000000000000" pitchFamily="2" charset="0"/>
              <a:cs typeface="Poppins" panose="00000500000000000000" pitchFamily="2" charset="0"/>
            </a:endParaRPr>
          </a:p>
        </p:txBody>
      </p:sp>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76EC3E0A-B8BA-E0EB-CDB7-037904EC0861}"/>
                  </a:ext>
                </a:extLst>
              </p:cNvPr>
              <p:cNvGraphicFramePr>
                <a:graphicFrameLocks noGrp="1"/>
              </p:cNvGraphicFramePr>
              <p:nvPr>
                <p:extLst>
                  <p:ext uri="{D42A27DB-BD31-4B8C-83A1-F6EECF244321}">
                    <p14:modId xmlns:p14="http://schemas.microsoft.com/office/powerpoint/2010/main" val="543377149"/>
                  </p:ext>
                </p:extLst>
              </p:nvPr>
            </p:nvGraphicFramePr>
            <p:xfrm>
              <a:off x="1578876" y="920399"/>
              <a:ext cx="13460079" cy="7569760"/>
            </p:xfrm>
            <a:graphic>
              <a:graphicData uri="http://schemas.openxmlformats.org/drawingml/2006/table">
                <a:tbl>
                  <a:tblPr firstRow="1" bandRow="1">
                    <a:tableStyleId>{5C22544A-7EE6-4342-B048-85BDC9FD1C3A}</a:tableStyleId>
                  </a:tblPr>
                  <a:tblGrid>
                    <a:gridCol w="13460079">
                      <a:extLst>
                        <a:ext uri="{9D8B030D-6E8A-4147-A177-3AD203B41FA5}">
                          <a16:colId xmlns:a16="http://schemas.microsoft.com/office/drawing/2014/main" val="3676430676"/>
                        </a:ext>
                      </a:extLst>
                    </a:gridCol>
                  </a:tblGrid>
                  <a:tr h="679719">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689004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2. Indicador  la actividad permitió conocer el alcance del proyecto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conocimiento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alcance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3. Indicador la actividad es pertinente para otros proyectos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implementaci</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ó</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actividad</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para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otros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MX"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4. Indicador Cumplimiento del  objetivo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MX"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Nota: </a:t>
                          </a:r>
                          <a:r>
                            <a:rPr lang="es-CO" sz="1500" b="0" dirty="0">
                              <a:solidFill>
                                <a:schemeClr val="tx1"/>
                              </a:solidFill>
                              <a:latin typeface="Work Sans" pitchFamily="2" charset="0"/>
                              <a:ea typeface="Cambria Math" panose="02040503050406030204" pitchFamily="18" charset="0"/>
                              <a:cs typeface="Poppins" panose="00000500000000000000" pitchFamily="2" charset="0"/>
                            </a:rPr>
                            <a:t>estos indicadores los puedes encontrar en el EXCEL HTSE de sistematización de la herramienta. Es importante mencionar que a esta tabla se le deben agregar los espacios necesarios para la obtención de los indicadores. </a:t>
                          </a: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mc:Choice>
        <mc:Fallback xmlns="">
          <p:graphicFrame>
            <p:nvGraphicFramePr>
              <p:cNvPr id="4" name="Tabla 3">
                <a:extLst>
                  <a:ext uri="{FF2B5EF4-FFF2-40B4-BE49-F238E27FC236}">
                    <a16:creationId xmlns:a16="http://schemas.microsoft.com/office/drawing/2014/main" id="{76EC3E0A-B8BA-E0EB-CDB7-037904EC0861}"/>
                  </a:ext>
                </a:extLst>
              </p:cNvPr>
              <p:cNvGraphicFramePr>
                <a:graphicFrameLocks noGrp="1"/>
              </p:cNvGraphicFramePr>
              <p:nvPr>
                <p:extLst>
                  <p:ext uri="{D42A27DB-BD31-4B8C-83A1-F6EECF244321}">
                    <p14:modId xmlns:p14="http://schemas.microsoft.com/office/powerpoint/2010/main" val="543377149"/>
                  </p:ext>
                </p:extLst>
              </p:nvPr>
            </p:nvGraphicFramePr>
            <p:xfrm>
              <a:off x="1578876" y="920399"/>
              <a:ext cx="13460079" cy="7569760"/>
            </p:xfrm>
            <a:graphic>
              <a:graphicData uri="http://schemas.openxmlformats.org/drawingml/2006/table">
                <a:tbl>
                  <a:tblPr firstRow="1" bandRow="1">
                    <a:tableStyleId>{5C22544A-7EE6-4342-B048-85BDC9FD1C3A}</a:tableStyleId>
                  </a:tblPr>
                  <a:tblGrid>
                    <a:gridCol w="13460079">
                      <a:extLst>
                        <a:ext uri="{9D8B030D-6E8A-4147-A177-3AD203B41FA5}">
                          <a16:colId xmlns:a16="http://schemas.microsoft.com/office/drawing/2014/main" val="3676430676"/>
                        </a:ext>
                      </a:extLst>
                    </a:gridCol>
                  </a:tblGrid>
                  <a:tr h="679719">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Indicadores</a:t>
                          </a:r>
                        </a:p>
                      </a:txBody>
                      <a:tcPr anchor="ctr">
                        <a:solidFill>
                          <a:srgbClr val="FF941F"/>
                        </a:solidFill>
                      </a:tcPr>
                    </a:tc>
                    <a:extLst>
                      <a:ext uri="{0D108BD9-81ED-4DB2-BD59-A6C34878D82A}">
                        <a16:rowId xmlns:a16="http://schemas.microsoft.com/office/drawing/2014/main" val="2407719462"/>
                      </a:ext>
                    </a:extLst>
                  </a:tr>
                  <a:tr h="6890041">
                    <a:tc>
                      <a:txBody>
                        <a:bodyPr/>
                        <a:lstStyle/>
                        <a:p>
                          <a:endParaRPr lang="es-CO"/>
                        </a:p>
                      </a:txBody>
                      <a:tcPr>
                        <a:blipFill>
                          <a:blip r:embed="rId3"/>
                          <a:stretch>
                            <a:fillRect l="-91" t="-9991" r="-181" b="-177"/>
                          </a:stretch>
                        </a:blipFill>
                      </a:tcPr>
                    </a:tc>
                    <a:extLst>
                      <a:ext uri="{0D108BD9-81ED-4DB2-BD59-A6C34878D82A}">
                        <a16:rowId xmlns:a16="http://schemas.microsoft.com/office/drawing/2014/main" val="1148865646"/>
                      </a:ext>
                    </a:extLst>
                  </a:tr>
                </a:tbl>
              </a:graphicData>
            </a:graphic>
          </p:graphicFrame>
        </mc:Fallback>
      </mc:AlternateContent>
      <p:sp>
        <p:nvSpPr>
          <p:cNvPr id="5" name="CuadroTexto 4">
            <a:extLst>
              <a:ext uri="{FF2B5EF4-FFF2-40B4-BE49-F238E27FC236}">
                <a16:creationId xmlns:a16="http://schemas.microsoft.com/office/drawing/2014/main" id="{A03DE2FD-5A7C-1EDD-497F-BD52B2E2502A}"/>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7" name="Flecha: a la derecha 6">
            <a:hlinkClick r:id="rId4" action="ppaction://hlinksldjump"/>
            <a:extLst>
              <a:ext uri="{FF2B5EF4-FFF2-40B4-BE49-F238E27FC236}">
                <a16:creationId xmlns:a16="http://schemas.microsoft.com/office/drawing/2014/main" id="{237A7FA8-653D-D8ED-9BDB-4E6FC1D53EFC}"/>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C235D745-B7A0-13EB-20D4-A6550244142C}"/>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11F3D5C9-F086-CB40-8D6B-FE8B6EF0EA8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22D8CB3A-E475-9C67-0E19-0D889C907E2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160D964-5A6B-D0F5-E468-A3918D5CF17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5F0DDA9-1933-44F7-9C66-943F7B2E77E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D994203-8373-9572-6E1F-AF5CE63CEB4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DA0352E3-2758-4675-3AA3-C9800C26FF7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D33F86C-FA6E-D0C8-B4DD-94C0C5C2E83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9227ACC-8727-41EB-074F-07F27020D71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538D8B7-8F28-E3FC-386D-600A4809BD6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3F734DE-F1B2-F75A-42EE-594522A0D32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243E493D-FED3-58F6-7F14-7C21EAD095C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181FE061-9D93-16DC-9DDD-6BD549912B6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F7F7FABE-E750-0F76-0BE1-55D3C3A3740C}"/>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D556466A-6A27-2491-2FF4-B686DA95B39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5CFD2963-2BA0-69E0-FBD3-F827B7E125F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98FA28D8-6CEF-A07A-3F55-FD2BBBAEA20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9B78D028-BDF5-BE76-A3B3-E0D21645634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F4B881A2-D21D-3D0C-2584-7B18F946EAE9}"/>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4396FA15-7027-AED6-A563-7681D9878CF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D97C0A01-B7CA-A104-0F3A-F0FC6C0D383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5A5DB640-768E-B152-38B0-1D355E97D61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B0E544B6-AA41-9037-B1A9-122777ABDDD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10311D4F-63D3-74B2-AA96-24CC025DDF9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55A9E089-3D4D-F07D-F95B-18E5B110372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95776963-BA4B-FD27-D221-F37A10EC2A7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084B8892-89D1-F954-37D4-C5A30F1866A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6A6680EF-A079-B936-E00E-F7C3F810F0C3}"/>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EA0FF5F1-AE3C-D20D-2F68-4E8BB4C69F8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DB8751F2-5DDF-FD75-8EDF-75113B6DD76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D8169934-FC10-1A96-D51B-3E622077CDEA}"/>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514B238D-FE96-0B8F-C432-F179CD9CEE0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D6110B43-3025-D43D-1A50-293930D233D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80AD6017-69CA-DC12-AD6F-980E0004DD0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C0BAFAFD-8C63-82B2-E4E0-C52C53DC496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9DC9008B-F5E6-3B70-BFD1-75A9633EDBC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DA41E8D6-EDA8-6DAB-7B12-1C59D2136DB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8ABBA877-D168-CF12-6DB9-25854FC075F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CDC6D6D6-D431-D9D2-C5BD-2F6E96D98AB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BB597259-E90D-6112-40F9-585F3D98727A}"/>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7B39BCAA-EEE9-E286-2D4D-9254BEE5817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0FB1D1AC-9DCD-6190-5E29-A66B42E6C72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1E6A4A01-93B3-208F-3FC9-AA44AB41515A}"/>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AC1E499A-EC2A-4EF7-DEE0-30D79311081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FFB59A19-1B0B-EC00-BA59-77BFAE0BCF4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EA55C860-5533-42A3-6A56-4FCD4B9E3BD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5D7D586F-7B17-0660-429B-7DD9E6B3424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DC9F2916-A620-F94C-07A9-DEBF44A92E9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3DD70B4F-7175-8760-5469-732D54692FB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7D054419-8B68-C6E9-8F0B-97CE303B4FE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8F622269-327C-EA6A-9478-ACFD81CE44E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37AC75ED-EA3F-58FA-DF6F-69716EF1B73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F79CEE73-07A2-C555-87AB-6A25F0C91B0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6BCE1966-DFAA-8D79-974D-CA9E89274DE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4F01581A-2380-20F3-0BBD-6150640624C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3AAB5BB2-CB3E-F3BB-4ADF-402265B09B8B}"/>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36AE201A-3278-3208-0963-7AAE5FDF662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D5074A46-D8A5-147C-CA7B-8EA579514CF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14243E52-5140-612E-1144-C3170798BF3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4FF3491A-0AC1-4959-8F12-A87E279C4ED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FFEC06FC-2DAF-29FF-6FAF-F245258A0BD6}"/>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9BA0DE6B-2CA0-5208-09AF-C183CD488F8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40065390-8283-A261-EEDF-FC0B97CEDE4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4643DA23-0E8E-0F8B-F6EC-902233917CDB}"/>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C31F0C23-9AB9-0F0D-1528-5BE10863A3F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D599923E-11FF-902F-38CB-B5FFBD0CCF8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AA8DD5FE-2353-346B-A893-7B235F38BB0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41B4011B-30CA-F203-218C-2105C522F3C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597BEF49-55E2-281C-00AB-EE18F58B256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4C6A52AC-0D2B-9C77-A1C9-02FC9EE3B50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AF085A6B-786D-661E-3995-8D21F1C6A51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9C0148C2-6C11-F88F-30F8-4DDAC4C647A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E1137006-9D82-0AAC-2CA5-8C641E0D2B8F}"/>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77E53BAC-C21C-5600-747C-A1EC66DE4A4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6760C4A2-2455-032F-9AA3-F978227683F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0510458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223663" y="219212"/>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9: PASA LA VOZ Y MUÉVETE SEGURO CON INVÍAS</a:t>
            </a:r>
          </a:p>
        </p:txBody>
      </p:sp>
      <p:graphicFrame>
        <p:nvGraphicFramePr>
          <p:cNvPr id="2" name="Tabla 186">
            <a:extLst>
              <a:ext uri="{FF2B5EF4-FFF2-40B4-BE49-F238E27FC236}">
                <a16:creationId xmlns:a16="http://schemas.microsoft.com/office/drawing/2014/main" id="{11C415C2-CDB5-F1A3-3ED6-5C80E4F74F36}"/>
              </a:ext>
            </a:extLst>
          </p:cNvPr>
          <p:cNvGraphicFramePr>
            <a:graphicFrameLocks noGrp="1"/>
          </p:cNvGraphicFramePr>
          <p:nvPr>
            <p:extLst>
              <p:ext uri="{D42A27DB-BD31-4B8C-83A1-F6EECF244321}">
                <p14:modId xmlns:p14="http://schemas.microsoft.com/office/powerpoint/2010/main" val="665352168"/>
              </p:ext>
            </p:extLst>
          </p:nvPr>
        </p:nvGraphicFramePr>
        <p:xfrm>
          <a:off x="1418926" y="884390"/>
          <a:ext cx="13474798" cy="768868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63974">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7093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74791">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59442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74791">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491985">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Considerando la existencia del “Programa de Seguridad en Carreteras Nacionales” y la línea de atención #767, como estrategias del Instituto Nacional de Vías para garantizar la comunicación oportuna, efectiva, confiable y segura para los usuarios que se movilizan por las vías nacionales, resulta pertinente difundir a las comunidades ubicadas en las áreas de influencia de proyectos de infraestructura de transporte la información acerca de los servicios que presta la herramienta frente al estado de las vías, tránsito y movilidad en todas las carreteras del país.</a:t>
                      </a:r>
                      <a:endParaRPr lang="es-CO" sz="1500" b="1" kern="1200" dirty="0">
                        <a:solidFill>
                          <a:schemeClr val="tx1"/>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59267">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0" kern="120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0" kern="1200">
                          <a:solidFill>
                            <a:schemeClr val="tx1"/>
                          </a:solidFill>
                          <a:latin typeface="Poppins SemiBold" panose="00000700000000000000" pitchFamily="2" charset="0"/>
                          <a:ea typeface="+mn-ea"/>
                          <a:cs typeface="Poppins SemiBold" panose="00000700000000000000" pitchFamily="2" charset="0"/>
                        </a:rPr>
                        <a:t>Población objetivo</a:t>
                      </a:r>
                      <a:endParaRPr lang="es-CO" b="0">
                        <a:latin typeface="Poppins SemiBold" panose="00000700000000000000" pitchFamily="2" charset="0"/>
                        <a:cs typeface="Poppins SemiBold" panose="00000700000000000000" pitchFamily="2" charset="0"/>
                      </a:endParaRPr>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0"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b="0">
                        <a:latin typeface="Poppins SemiBold" panose="00000700000000000000" pitchFamily="2" charset="0"/>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204547">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panose="00000500000000000000" pitchFamily="2" charset="0"/>
                        </a:rPr>
                        <a:t>Informar a las comunidades ubicadas sobre las áreas de influencia de los proyectos de infraestructura de transporte acerca de la existencia de la línea de atención #767 y sus servicios.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anose="00000500000000000000" pitchFamily="2" charset="0"/>
                        </a:rPr>
                        <a:t>Profesionales de comunicaciones en INVÍAS</a:t>
                      </a:r>
                    </a:p>
                    <a:p>
                      <a:r>
                        <a:rPr lang="es-CO" sz="1500" dirty="0">
                          <a:latin typeface="Work Sans" pitchFamily="2" charset="0"/>
                          <a:cs typeface="Poppins" panose="00000500000000000000" pitchFamily="2" charset="0"/>
                        </a:rPr>
                        <a:t>Interventoría y contratista de obra</a:t>
                      </a:r>
                    </a:p>
                    <a:p>
                      <a:r>
                        <a:rPr lang="es-CO" sz="1500" dirty="0">
                          <a:latin typeface="Work Sans" pitchFamily="2" charset="0"/>
                          <a:cs typeface="Poppins" panose="00000500000000000000" pitchFamily="2" charset="0"/>
                        </a:rPr>
                        <a:t>Comunidad del área de influencia del proyecto.</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anose="00000500000000000000" pitchFamily="2" charset="0"/>
                        </a:rPr>
                        <a:t>2 horas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74791">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0"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598164">
                <a:tc gridSpan="16">
                  <a:txBody>
                    <a:bodyPr/>
                    <a:lstStyle/>
                    <a:p>
                      <a:pPr marL="285750" marR="0" lvl="0"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Impresora, hojas blancas tamaño carta, imágenes para convocatoria, cinta, </a:t>
                      </a:r>
                      <a:r>
                        <a:rPr lang="es-CO" sz="1500" b="0" kern="1200" dirty="0" err="1">
                          <a:solidFill>
                            <a:schemeClr val="tx1"/>
                          </a:solidFill>
                          <a:latin typeface="Work Sans" pitchFamily="2" charset="0"/>
                          <a:ea typeface="+mn-ea"/>
                          <a:cs typeface="Poppins" panose="00000500000000000000" pitchFamily="2" charset="0"/>
                        </a:rPr>
                        <a:t>contact</a:t>
                      </a:r>
                      <a:r>
                        <a:rPr lang="es-CO" sz="1500" b="0" kern="1200" dirty="0">
                          <a:solidFill>
                            <a:schemeClr val="tx1"/>
                          </a:solidFill>
                          <a:latin typeface="Work Sans" pitchFamily="2" charset="0"/>
                          <a:ea typeface="+mn-ea"/>
                          <a:cs typeface="Poppins" panose="00000500000000000000" pitchFamily="2" charset="0"/>
                        </a:rPr>
                        <a:t>/bolsas de acetato grueso.</a:t>
                      </a:r>
                    </a:p>
                    <a:p>
                      <a:pPr marL="285750" marR="0" lvl="0"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Uniforme institucional (camisa o chaleco), casco.</a:t>
                      </a:r>
                    </a:p>
                    <a:p>
                      <a:pPr marL="285750" marR="0" lvl="0"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Señal de PARE y SIGA</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b="1" kern="1200" dirty="0">
                        <a:solidFill>
                          <a:schemeClr val="tx1"/>
                        </a:solidFill>
                        <a:latin typeface="Poppins" panose="00000500000000000000"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897FE604-B05A-726C-BAA8-9B6FE4CAD63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25183" y="2272790"/>
            <a:ext cx="616278" cy="576000"/>
          </a:xfrm>
          <a:prstGeom prst="rect">
            <a:avLst/>
          </a:prstGeom>
        </p:spPr>
      </p:pic>
      <p:pic>
        <p:nvPicPr>
          <p:cNvPr id="6" name="Gráfico 76" descr="Grupo de personas con relleno sólido">
            <a:extLst>
              <a:ext uri="{FF2B5EF4-FFF2-40B4-BE49-F238E27FC236}">
                <a16:creationId xmlns:a16="http://schemas.microsoft.com/office/drawing/2014/main" id="{D1BF0915-98D7-C00C-617B-1F83EB94925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564792" y="2255990"/>
            <a:ext cx="624776" cy="576000"/>
          </a:xfrm>
          <a:prstGeom prst="rect">
            <a:avLst/>
          </a:prstGeom>
        </p:spPr>
      </p:pic>
      <p:sp>
        <p:nvSpPr>
          <p:cNvPr id="7" name="object 18">
            <a:extLst>
              <a:ext uri="{FF2B5EF4-FFF2-40B4-BE49-F238E27FC236}">
                <a16:creationId xmlns:a16="http://schemas.microsoft.com/office/drawing/2014/main" id="{CC0A6319-07D8-30FD-6D5D-01DF31833D05}"/>
              </a:ext>
            </a:extLst>
          </p:cNvPr>
          <p:cNvSpPr/>
          <p:nvPr/>
        </p:nvSpPr>
        <p:spPr>
          <a:xfrm>
            <a:off x="11940724" y="231835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no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D674A082-F0D6-067A-42D6-E776E2063864}"/>
              </a:ext>
            </a:extLst>
          </p:cNvPr>
          <p:cNvSpPr/>
          <p:nvPr/>
        </p:nvSpPr>
        <p:spPr>
          <a:xfrm>
            <a:off x="13735338" y="237276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692F8273-0751-29C6-CB72-2EBD7E5C464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28585" y="2186920"/>
            <a:ext cx="714139" cy="714139"/>
          </a:xfrm>
          <a:prstGeom prst="rect">
            <a:avLst/>
          </a:prstGeom>
        </p:spPr>
      </p:pic>
      <p:pic>
        <p:nvPicPr>
          <p:cNvPr id="22" name="Gráfico 21" descr="Single gear con relleno sólido">
            <a:extLst>
              <a:ext uri="{FF2B5EF4-FFF2-40B4-BE49-F238E27FC236}">
                <a16:creationId xmlns:a16="http://schemas.microsoft.com/office/drawing/2014/main" id="{6EB63668-4BB7-09F4-C75D-7B8BA054124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54197" y="2272790"/>
            <a:ext cx="576000" cy="576000"/>
          </a:xfrm>
          <a:prstGeom prst="rect">
            <a:avLst/>
          </a:prstGeom>
        </p:spPr>
      </p:pic>
      <p:pic>
        <p:nvPicPr>
          <p:cNvPr id="23" name="Gráfico 22" descr="Court con relleno sólido">
            <a:extLst>
              <a:ext uri="{FF2B5EF4-FFF2-40B4-BE49-F238E27FC236}">
                <a16:creationId xmlns:a16="http://schemas.microsoft.com/office/drawing/2014/main" id="{B618E1CD-4F22-41BC-0D15-4EF0BAC6C43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54585" y="2255990"/>
            <a:ext cx="576000" cy="576000"/>
          </a:xfrm>
          <a:prstGeom prst="rect">
            <a:avLst/>
          </a:prstGeom>
        </p:spPr>
      </p:pic>
      <p:sp>
        <p:nvSpPr>
          <p:cNvPr id="24" name="CuadroTexto 23">
            <a:extLst>
              <a:ext uri="{FF2B5EF4-FFF2-40B4-BE49-F238E27FC236}">
                <a16:creationId xmlns:a16="http://schemas.microsoft.com/office/drawing/2014/main" id="{0BC165CA-ACFD-B238-3E23-8C80750639F6}"/>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9A6B67A6-8108-1A42-6BC7-C018F375F550}"/>
              </a:ext>
            </a:extLst>
          </p:cNvPr>
          <p:cNvSpPr/>
          <p:nvPr/>
        </p:nvSpPr>
        <p:spPr>
          <a:xfrm>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6EDE2389-6C2A-A6D4-C35F-87402EFFB6F0}"/>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A3F34709-BBEA-C77F-96EF-A624EE876C8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04A6376-444F-400D-7415-75A088FE164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5C89C7CF-C450-EFED-94C2-C7C0B747A64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FD77CB46-8294-EE86-6B12-01AF83EC99A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411EF33A-64B5-9CF6-E1C2-9123A94EA62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8F39EF6-A619-1A85-55D7-EF69543FCEB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E1CFC52-F76F-37D4-8270-B66DC1A07AC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9D45203C-B110-4D32-9732-2F3E36B7382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FBAD1BA-B9D3-0A3D-97FD-5CDB0C3E132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AB1E402-D456-DB7C-2F7D-7C6639571B0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E26E3EEA-9E11-C217-CF11-6EB2B1CE6A5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56CE312B-8062-F570-7E67-EC1910C3605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C048BE77-99F0-55AA-B74D-9D67B61BF746}"/>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1433879D-E087-944D-0347-FB534990877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CE34A5D3-A8E5-1F6B-8723-91BFBE28C0F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04005B53-900F-F2AF-E5E1-4337A15637F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40006FB7-6A57-CA8A-1011-D9319823773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7A12E48B-E4C1-9DB6-AC22-95206858D828}"/>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2CC40652-8DBD-79AC-1BB5-795A286826B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60A2A8F1-5615-A98E-2092-337A87BA698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33687ED9-5729-7567-AA2D-2CBFF808798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2058E04A-5AD9-001F-B4F9-9B159CBBE6F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B8DA4C95-4CAE-D46C-1EC5-10E35DDCBDD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59E6BB28-4C3E-FDE2-9C9D-9A0D5874AE9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434E550C-CDA3-5065-331A-C0452FD5D24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C72702B8-4452-9CA2-4178-D6EFD412861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3AD4F01-838F-8B89-CB8B-BB561901C1A7}"/>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547396D3-4A10-18E0-203E-8544ADA41C9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3E30D0E4-1577-9112-AD15-8C0C46B5781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3BEAAF6-ABE0-F1C1-997E-BD914B9DE93A}"/>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ACF61881-D79D-F8A4-784B-EA01032D6F3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EB6B1DF2-9E2D-B033-CDF5-E573D667D8B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86C1214C-F591-0A84-FF22-17E9C8AD301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21C78E24-704A-8BF8-A3F8-41C013708E5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7AB3AF8-2A1D-5ABA-8FE1-BB430FC025B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85CA487F-688F-DC62-71A2-EAE78CEADA5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CC5620D1-9F1F-32F6-40EF-273EB20352B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051B27C-4721-CC85-5DC6-51218C24EA2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F70DF3B0-054B-FB48-F314-6648F2093533}"/>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B1D760BF-3D25-0C3C-8095-608DF8A0D78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089CA875-B471-F230-CC14-E7A0EE5D6D6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85636AD-8704-AAEA-E2C2-84763C3372A7}"/>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41499922-2A10-1C7D-0B81-CBAB5F48834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15D7165C-2E49-C6AE-BD9B-953E240C214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9B20E659-34C9-CBD5-650E-A9E1909AF42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0A425961-6DF5-35CE-E874-25400ABE1F6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E9127D20-7DDC-BDD6-7935-8DAA7F86061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9A1ABF23-02C7-BEA9-BDC9-400358F5C7C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3220AAA6-6E59-DC62-BDCE-C99728747F5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6881694F-1F09-7A80-D118-FC6FD26D3B8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54072CAA-F908-BD89-D35E-CC445C18D45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FFAC4A26-72B4-7494-12C7-E2E35CB7CC5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F01EAE07-C87C-0A44-157E-A008A6A3E7E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61428F6D-D772-9707-F383-2F7685A1D9A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9A1C782A-EA39-03FF-77B4-E43E0E1EE642}"/>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2AD56326-966B-FDCE-3AC5-735C118F396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97DADEB8-A9BA-857B-7CCB-F98DF00A23C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517A15E6-60B8-AD12-6E63-1371722C00D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3CA1A052-76E3-5405-1FF8-12565682BF2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2A015449-AF24-41A7-3810-988F7A355BA2}"/>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DFC3E9C0-241A-17B8-FBF1-8BF82C75CC6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0E58A1CC-FDB9-CB29-E285-8598B8FFF7A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EE8A7C8B-0410-1FE9-EA60-C1686A2B172A}"/>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155B19A-8515-046F-B455-C530FCF61C6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0401209E-7FA0-7337-1E0A-6AD066FD70D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8481664C-30BF-C312-E225-CC1882A2620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D3FF3B6A-EC22-C38F-0361-71A6D81645D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CCC43F4F-CD7C-E792-ACD5-4C387334F1CF}"/>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2E7CF3E3-19C1-4993-0B1F-5458A7C0DD6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1D879801-0DC2-84D0-1AAE-0F3BF3592CC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1FF00C7B-DAE8-DD6F-A81F-8BD9126B043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2CAD58AF-C9EA-7B22-CE86-C785544B5DBB}"/>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E3E3057E-80D2-5E39-6055-5B4B72CCBA1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46189478-D0B5-F9FB-DA7E-7D4C64F44FF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192919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705037" y="187142"/>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9: PASA LA VOZ Y MUÉVETE SEGURO CON INVÍAS</a:t>
            </a:r>
          </a:p>
        </p:txBody>
      </p:sp>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60210A45-BE2D-6FAB-037F-EA24CA06C925}"/>
                  </a:ext>
                </a:extLst>
              </p:cNvPr>
              <p:cNvGraphicFramePr>
                <a:graphicFrameLocks noGrp="1"/>
              </p:cNvGraphicFramePr>
              <p:nvPr>
                <p:extLst>
                  <p:ext uri="{D42A27DB-BD31-4B8C-83A1-F6EECF244321}">
                    <p14:modId xmlns:p14="http://schemas.microsoft.com/office/powerpoint/2010/main" val="2409313796"/>
                  </p:ext>
                </p:extLst>
              </p:nvPr>
            </p:nvGraphicFramePr>
            <p:xfrm>
              <a:off x="1662641" y="927233"/>
              <a:ext cx="13474800" cy="746596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8631">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553712">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Sigue el paso a paso que se presenta a continuación para aplicar la herramienta en el territorio:</a:t>
                          </a:r>
                        </a:p>
                      </a:txBody>
                      <a:tcPr>
                        <a:solidFill>
                          <a:schemeClr val="bg1"/>
                        </a:solidFill>
                      </a:tcPr>
                    </a:tc>
                    <a:extLst>
                      <a:ext uri="{0D108BD9-81ED-4DB2-BD59-A6C34878D82A}">
                        <a16:rowId xmlns:a16="http://schemas.microsoft.com/office/drawing/2014/main" val="1148865646"/>
                      </a:ext>
                    </a:extLst>
                  </a:tr>
                  <a:tr h="37863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984058">
                    <a:tc>
                      <a:txBody>
                        <a:bodyPr/>
                        <a:lstStyle/>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a:solidFill>
                                <a:schemeClr val="tx1"/>
                              </a:solidFill>
                              <a:latin typeface="Work Sans" pitchFamily="2" charset="0"/>
                              <a:ea typeface="+mn-ea"/>
                              <a:cs typeface="Poppins" panose="00000500000000000000" pitchFamily="2" charset="0"/>
                            </a:rPr>
                            <a:t>A pesar de que la actividad puede ser realizada por una persona, sería importante que te ayudes con otros profesionales para difundir el mensaje entre más personas de la comunidad.</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a:solidFill>
                                <a:schemeClr val="tx1"/>
                              </a:solidFill>
                              <a:latin typeface="Work Sans" pitchFamily="2" charset="0"/>
                              <a:ea typeface="+mn-ea"/>
                              <a:cs typeface="Poppins" panose="00000500000000000000" pitchFamily="2" charset="0"/>
                            </a:rPr>
                            <a:t>Revisa previamente las funciones de línea #767 y sus canales a través de redes sociales, con el fin de contar con la información suficiente para responder a inquietudes que se puedan presentar durante la actividad.</a:t>
                          </a:r>
                        </a:p>
                      </a:txBody>
                      <a:tcPr>
                        <a:solidFill>
                          <a:schemeClr val="bg1"/>
                        </a:solidFill>
                      </a:tcPr>
                    </a:tc>
                    <a:extLst>
                      <a:ext uri="{0D108BD9-81ED-4DB2-BD59-A6C34878D82A}">
                        <a16:rowId xmlns:a16="http://schemas.microsoft.com/office/drawing/2014/main" val="506357801"/>
                      </a:ext>
                    </a:extLst>
                  </a:tr>
                  <a:tr h="37863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767988">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kern="1200" smtClean="0">
                                        <a:solidFill>
                                          <a:schemeClr val="tx1"/>
                                        </a:solidFill>
                                        <a:latin typeface="Cambria Math" panose="02040503050406030204" pitchFamily="18" charset="0"/>
                                        <a:ea typeface="+mn-ea"/>
                                        <a:cs typeface="Poppins SemiBold" panose="00000700000000000000" pitchFamily="2" charset="0"/>
                                      </a:rPr>
                                    </m:ctrlPr>
                                  </m:fPr>
                                  <m:num>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No</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personas</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que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conocen</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la</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l</m:t>
                                    </m:r>
                                    <m:r>
                                      <a:rPr lang="es-CO" sz="1500" b="0" i="0" kern="1200" smtClean="0">
                                        <a:solidFill>
                                          <a:schemeClr val="tx1"/>
                                        </a:solidFill>
                                        <a:latin typeface="Cambria Math" panose="02040503050406030204" pitchFamily="18" charset="0"/>
                                        <a:ea typeface="+mn-ea"/>
                                        <a:cs typeface="Poppins SemiBold" panose="00000700000000000000" pitchFamily="2" charset="0"/>
                                      </a:rPr>
                                      <m:t>í</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nea</m:t>
                                    </m:r>
                                    <m:r>
                                      <a:rPr lang="es-CO" sz="1500" b="0" i="0" kern="1200" smtClean="0">
                                        <a:solidFill>
                                          <a:schemeClr val="tx1"/>
                                        </a:solidFill>
                                        <a:latin typeface="Cambria Math" panose="02040503050406030204" pitchFamily="18" charset="0"/>
                                        <a:ea typeface="+mn-ea"/>
                                        <a:cs typeface="Poppins SemiBold" panose="00000700000000000000" pitchFamily="2" charset="0"/>
                                      </a:rPr>
                                      <m:t> #767</m:t>
                                    </m:r>
                                  </m:num>
                                  <m:den>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No</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personas</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abordadas</m:t>
                                    </m:r>
                                  </m:den>
                                </m:f>
                                <m:r>
                                  <a:rPr lang="es-CO" sz="1500" b="0" i="0" kern="1200" smtClean="0">
                                    <a:solidFill>
                                      <a:schemeClr val="tx1"/>
                                    </a:solidFill>
                                    <a:latin typeface="Cambria Math" panose="02040503050406030204" pitchFamily="18" charset="0"/>
                                    <a:ea typeface="+mn-ea"/>
                                    <a:cs typeface="Poppins SemiBold" panose="00000700000000000000" pitchFamily="2" charset="0"/>
                                  </a:rPr>
                                  <m:t>∗100</m:t>
                                </m:r>
                              </m:oMath>
                            </m:oMathPara>
                          </a14:m>
                          <a:endParaRPr lang="es-CO" sz="1500" b="0" i="0" kern="1200" dirty="0">
                            <a:solidFill>
                              <a:schemeClr val="tx1"/>
                            </a:solidFill>
                            <a:latin typeface="Work Sans" pitchFamily="2" charset="0"/>
                            <a:ea typeface="+mn-ea"/>
                            <a:cs typeface="Poppins SemiBold" panose="00000700000000000000" pitchFamily="2" charset="0"/>
                          </a:endParaRPr>
                        </a:p>
                      </a:txBody>
                      <a:tcPr anchor="ct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60210A45-BE2D-6FAB-037F-EA24CA06C925}"/>
                  </a:ext>
                </a:extLst>
              </p:cNvPr>
              <p:cNvGraphicFramePr>
                <a:graphicFrameLocks noGrp="1"/>
              </p:cNvGraphicFramePr>
              <p:nvPr>
                <p:extLst>
                  <p:ext uri="{D42A27DB-BD31-4B8C-83A1-F6EECF244321}">
                    <p14:modId xmlns:p14="http://schemas.microsoft.com/office/powerpoint/2010/main" val="2409313796"/>
                  </p:ext>
                </p:extLst>
              </p:nvPr>
            </p:nvGraphicFramePr>
            <p:xfrm>
              <a:off x="1662641" y="927233"/>
              <a:ext cx="13474800" cy="746596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9476">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553712">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Sigue el paso a paso que se presenta a continuación para aplicar la herramienta en el territorio:</a:t>
                          </a:r>
                        </a:p>
                      </a:txBody>
                      <a:tcPr>
                        <a:solidFill>
                          <a:schemeClr val="bg1"/>
                        </a:solidFill>
                      </a:tcPr>
                    </a:tc>
                    <a:extLst>
                      <a:ext uri="{0D108BD9-81ED-4DB2-BD59-A6C34878D82A}">
                        <a16:rowId xmlns:a16="http://schemas.microsoft.com/office/drawing/2014/main" val="1148865646"/>
                      </a:ext>
                    </a:extLst>
                  </a:tr>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005840">
                    <a:tc>
                      <a:txBody>
                        <a:bodyPr/>
                        <a:lstStyle/>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a:solidFill>
                                <a:schemeClr val="tx1"/>
                              </a:solidFill>
                              <a:latin typeface="Work Sans" pitchFamily="2" charset="0"/>
                              <a:ea typeface="+mn-ea"/>
                              <a:cs typeface="Poppins" panose="00000500000000000000" pitchFamily="2" charset="0"/>
                            </a:rPr>
                            <a:t>A pesar de que la actividad puede ser realizada por una persona, sería importante que te ayudes con otros profesionales para difundir el mensaje entre más personas de la comunidad.</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a:solidFill>
                                <a:schemeClr val="tx1"/>
                              </a:solidFill>
                              <a:latin typeface="Work Sans" pitchFamily="2" charset="0"/>
                              <a:ea typeface="+mn-ea"/>
                              <a:cs typeface="Poppins" panose="00000500000000000000" pitchFamily="2" charset="0"/>
                            </a:rPr>
                            <a:t>Revisa previamente las funciones de línea #767 y sus canales a través de redes sociales, con el fin de contar con la información suficiente para responder a inquietudes que se puedan presentar durante la actividad.</a:t>
                          </a:r>
                        </a:p>
                      </a:txBody>
                      <a:tcPr>
                        <a:solidFill>
                          <a:schemeClr val="bg1"/>
                        </a:solidFill>
                      </a:tcPr>
                    </a:tc>
                    <a:extLst>
                      <a:ext uri="{0D108BD9-81ED-4DB2-BD59-A6C34878D82A}">
                        <a16:rowId xmlns:a16="http://schemas.microsoft.com/office/drawing/2014/main" val="506357801"/>
                      </a:ext>
                    </a:extLst>
                  </a:tr>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767988">
                    <a:tc>
                      <a:txBody>
                        <a:bodyPr/>
                        <a:lstStyle/>
                        <a:p>
                          <a:endParaRPr lang="es-CO"/>
                        </a:p>
                      </a:txBody>
                      <a:tcPr anchor="ctr">
                        <a:blipFill>
                          <a:blip r:embed="rId3"/>
                          <a:stretch>
                            <a:fillRect l="-45" t="-876190" r="-181" b="-1587"/>
                          </a:stretch>
                        </a:blipFill>
                      </a:tcPr>
                    </a:tc>
                    <a:extLst>
                      <a:ext uri="{0D108BD9-81ED-4DB2-BD59-A6C34878D82A}">
                        <a16:rowId xmlns:a16="http://schemas.microsoft.com/office/drawing/2014/main" val="260660778"/>
                      </a:ext>
                    </a:extLst>
                  </a:tr>
                </a:tbl>
              </a:graphicData>
            </a:graphic>
          </p:graphicFrame>
        </mc:Fallback>
      </mc:AlternateContent>
      <p:graphicFrame>
        <p:nvGraphicFramePr>
          <p:cNvPr id="5" name="Diagrama 4">
            <a:extLst>
              <a:ext uri="{FF2B5EF4-FFF2-40B4-BE49-F238E27FC236}">
                <a16:creationId xmlns:a16="http://schemas.microsoft.com/office/drawing/2014/main" id="{AB25A5D6-603F-5E4B-B48A-E20B9A9FF70B}"/>
              </a:ext>
            </a:extLst>
          </p:cNvPr>
          <p:cNvGraphicFramePr/>
          <p:nvPr>
            <p:extLst>
              <p:ext uri="{D42A27DB-BD31-4B8C-83A1-F6EECF244321}">
                <p14:modId xmlns:p14="http://schemas.microsoft.com/office/powerpoint/2010/main" val="3388475940"/>
              </p:ext>
            </p:extLst>
          </p:nvPr>
        </p:nvGraphicFramePr>
        <p:xfrm>
          <a:off x="2928659" y="1138049"/>
          <a:ext cx="12079705" cy="546415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2" name="CuadroTexto 21">
            <a:extLst>
              <a:ext uri="{FF2B5EF4-FFF2-40B4-BE49-F238E27FC236}">
                <a16:creationId xmlns:a16="http://schemas.microsoft.com/office/drawing/2014/main" id="{3F3B8477-618C-AC22-C58E-47AA78A694A1}"/>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9" action="ppaction://hlinksldjump"/>
            <a:extLst>
              <a:ext uri="{FF2B5EF4-FFF2-40B4-BE49-F238E27FC236}">
                <a16:creationId xmlns:a16="http://schemas.microsoft.com/office/drawing/2014/main" id="{2FF3358B-38E1-2510-A475-873E1EAF94C7}"/>
              </a:ext>
            </a:extLst>
          </p:cNvPr>
          <p:cNvSpPr/>
          <p:nvPr/>
        </p:nvSpPr>
        <p:spPr>
          <a:xfrm flipH="1">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3561706C-7CF8-7172-17CD-76260C7D931A}"/>
              </a:ext>
            </a:extLst>
          </p:cNvPr>
          <p:cNvGrpSpPr/>
          <p:nvPr/>
        </p:nvGrpSpPr>
        <p:grpSpPr>
          <a:xfrm>
            <a:off x="6682671" y="8535057"/>
            <a:ext cx="720000" cy="720000"/>
            <a:chOff x="3177144" y="1346133"/>
            <a:chExt cx="820800" cy="820800"/>
          </a:xfrm>
        </p:grpSpPr>
        <p:sp>
          <p:nvSpPr>
            <p:cNvPr id="13" name="Elipse 12">
              <a:hlinkClick r:id="rId10" action="ppaction://hlinksldjump" tooltip="Recomendaciones"/>
              <a:extLst>
                <a:ext uri="{FF2B5EF4-FFF2-40B4-BE49-F238E27FC236}">
                  <a16:creationId xmlns:a16="http://schemas.microsoft.com/office/drawing/2014/main" id="{084ED9F9-5906-4B6A-7440-A98C4F6F670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7AE93C79-1817-F860-E883-714E93C5939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D60E3EA-4ACC-71DF-4FE7-65E39048807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F875DD5-6C90-F8D0-40FE-C6826BBE257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ED62ACF-02EE-5744-A6CE-745F74237BD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0C83343B-F132-589B-F973-1D620D6B513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C4AA5CB2-A001-0B6D-25F8-3839F6DEAEC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FD8E2C6-3832-4C9D-C5C2-FF00325C99F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791398C-0AB3-A172-DC4A-EE63D90DC69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46B5244-1D37-1A81-36AE-2D12A5769AB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6;p104">
                <a:extLst>
                  <a:ext uri="{FF2B5EF4-FFF2-40B4-BE49-F238E27FC236}">
                    <a16:creationId xmlns:a16="http://schemas.microsoft.com/office/drawing/2014/main" id="{F8BAA1B3-8995-7F87-0516-448D7D1B24D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7;p104">
                <a:extLst>
                  <a:ext uri="{FF2B5EF4-FFF2-40B4-BE49-F238E27FC236}">
                    <a16:creationId xmlns:a16="http://schemas.microsoft.com/office/drawing/2014/main" id="{A6E52413-C8D5-5F4E-7D39-D9924DD1DF2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2" name="Group 17">
            <a:extLst>
              <a:ext uri="{FF2B5EF4-FFF2-40B4-BE49-F238E27FC236}">
                <a16:creationId xmlns:a16="http://schemas.microsoft.com/office/drawing/2014/main" id="{358D96AC-3461-EEA9-1FC8-D3FA5E0E9783}"/>
              </a:ext>
            </a:extLst>
          </p:cNvPr>
          <p:cNvGrpSpPr/>
          <p:nvPr/>
        </p:nvGrpSpPr>
        <p:grpSpPr>
          <a:xfrm>
            <a:off x="5635930" y="8545156"/>
            <a:ext cx="720000" cy="720000"/>
            <a:chOff x="738225" y="2745837"/>
            <a:chExt cx="861840" cy="861840"/>
          </a:xfrm>
        </p:grpSpPr>
        <p:sp>
          <p:nvSpPr>
            <p:cNvPr id="63" name="Elipse 62">
              <a:extLst>
                <a:ext uri="{FF2B5EF4-FFF2-40B4-BE49-F238E27FC236}">
                  <a16:creationId xmlns:a16="http://schemas.microsoft.com/office/drawing/2014/main" id="{934C3D42-F156-3B86-9CC1-AF32630825C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4" name="Google Shape;10593;p100">
              <a:extLst>
                <a:ext uri="{FF2B5EF4-FFF2-40B4-BE49-F238E27FC236}">
                  <a16:creationId xmlns:a16="http://schemas.microsoft.com/office/drawing/2014/main" id="{575124A9-46AB-9B3D-CF42-01B23771B82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5" name="Google Shape;10594;p100">
                <a:hlinkClick r:id="rId11" action="ppaction://hlinksldjump" tooltip="Bienvenida"/>
                <a:extLst>
                  <a:ext uri="{FF2B5EF4-FFF2-40B4-BE49-F238E27FC236}">
                    <a16:creationId xmlns:a16="http://schemas.microsoft.com/office/drawing/2014/main" id="{393ED44A-A20E-2A19-382C-95EDD17921D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6" name="Google Shape;10595;p100">
                <a:extLst>
                  <a:ext uri="{FF2B5EF4-FFF2-40B4-BE49-F238E27FC236}">
                    <a16:creationId xmlns:a16="http://schemas.microsoft.com/office/drawing/2014/main" id="{BDB9901F-C803-50AA-60BD-E1B0C54E6EA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7" name="Grupo 66">
            <a:extLst>
              <a:ext uri="{FF2B5EF4-FFF2-40B4-BE49-F238E27FC236}">
                <a16:creationId xmlns:a16="http://schemas.microsoft.com/office/drawing/2014/main" id="{5ACC8872-A08A-CAED-EFF1-931E790039C9}"/>
              </a:ext>
            </a:extLst>
          </p:cNvPr>
          <p:cNvGrpSpPr/>
          <p:nvPr/>
        </p:nvGrpSpPr>
        <p:grpSpPr>
          <a:xfrm>
            <a:off x="7601580" y="8575337"/>
            <a:ext cx="720000" cy="720000"/>
            <a:chOff x="6056787" y="1346133"/>
            <a:chExt cx="820800" cy="820800"/>
          </a:xfrm>
        </p:grpSpPr>
        <p:sp>
          <p:nvSpPr>
            <p:cNvPr id="68" name="Elipse 67">
              <a:hlinkClick r:id="rId12" action="ppaction://hlinksldjump" tooltip="Ciclo de vida y nivel de complejidad"/>
              <a:extLst>
                <a:ext uri="{FF2B5EF4-FFF2-40B4-BE49-F238E27FC236}">
                  <a16:creationId xmlns:a16="http://schemas.microsoft.com/office/drawing/2014/main" id="{5C1AE960-E818-CA2A-13CC-3E08E183AF2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9" name="Google Shape;9696;p98">
              <a:extLst>
                <a:ext uri="{FF2B5EF4-FFF2-40B4-BE49-F238E27FC236}">
                  <a16:creationId xmlns:a16="http://schemas.microsoft.com/office/drawing/2014/main" id="{A54B5461-379D-686A-B58A-B1B757F9411E}"/>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0" name="Google Shape;9697;p98">
                <a:extLst>
                  <a:ext uri="{FF2B5EF4-FFF2-40B4-BE49-F238E27FC236}">
                    <a16:creationId xmlns:a16="http://schemas.microsoft.com/office/drawing/2014/main" id="{468BB2F6-0A1F-22A8-AE9A-18A718FB6091}"/>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8;p98">
                <a:extLst>
                  <a:ext uri="{FF2B5EF4-FFF2-40B4-BE49-F238E27FC236}">
                    <a16:creationId xmlns:a16="http://schemas.microsoft.com/office/drawing/2014/main" id="{F895C717-9B09-421F-DDF8-35FAF08D7AE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9;p98">
                <a:extLst>
                  <a:ext uri="{FF2B5EF4-FFF2-40B4-BE49-F238E27FC236}">
                    <a16:creationId xmlns:a16="http://schemas.microsoft.com/office/drawing/2014/main" id="{F79FB5AE-D8CB-F112-2002-377DE2AAC60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0;p98">
                <a:extLst>
                  <a:ext uri="{FF2B5EF4-FFF2-40B4-BE49-F238E27FC236}">
                    <a16:creationId xmlns:a16="http://schemas.microsoft.com/office/drawing/2014/main" id="{4E2BAF04-0173-4592-9CB4-CA76F8F5478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1;p98">
                <a:extLst>
                  <a:ext uri="{FF2B5EF4-FFF2-40B4-BE49-F238E27FC236}">
                    <a16:creationId xmlns:a16="http://schemas.microsoft.com/office/drawing/2014/main" id="{60C7AE54-0AC0-5731-3B75-7E819631525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2;p98">
                <a:hlinkClick r:id="rId12" action="ppaction://hlinksldjump"/>
                <a:extLst>
                  <a:ext uri="{FF2B5EF4-FFF2-40B4-BE49-F238E27FC236}">
                    <a16:creationId xmlns:a16="http://schemas.microsoft.com/office/drawing/2014/main" id="{5924EB86-EA3B-9F78-463B-39E1177195C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6" name="Grupo 75">
            <a:extLst>
              <a:ext uri="{FF2B5EF4-FFF2-40B4-BE49-F238E27FC236}">
                <a16:creationId xmlns:a16="http://schemas.microsoft.com/office/drawing/2014/main" id="{8F21F718-2446-55E8-D753-C1DE8E448469}"/>
              </a:ext>
            </a:extLst>
          </p:cNvPr>
          <p:cNvGrpSpPr/>
          <p:nvPr/>
        </p:nvGrpSpPr>
        <p:grpSpPr>
          <a:xfrm>
            <a:off x="9379518" y="8537020"/>
            <a:ext cx="720000" cy="720000"/>
            <a:chOff x="6950009" y="1346133"/>
            <a:chExt cx="820800" cy="820800"/>
          </a:xfrm>
        </p:grpSpPr>
        <p:sp>
          <p:nvSpPr>
            <p:cNvPr id="77" name="Elipse 76">
              <a:extLst>
                <a:ext uri="{FF2B5EF4-FFF2-40B4-BE49-F238E27FC236}">
                  <a16:creationId xmlns:a16="http://schemas.microsoft.com/office/drawing/2014/main" id="{84B9939C-0012-746D-E429-42040AC42F3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8" name="Google Shape;11123;p100">
              <a:hlinkClick r:id="rId13" action="ppaction://hlinksldjump" tooltip="Énfasis"/>
              <a:extLst>
                <a:ext uri="{FF2B5EF4-FFF2-40B4-BE49-F238E27FC236}">
                  <a16:creationId xmlns:a16="http://schemas.microsoft.com/office/drawing/2014/main" id="{268C907A-6FA9-C363-8C5E-B938A3CB988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9" name="Grupo 78">
            <a:extLst>
              <a:ext uri="{FF2B5EF4-FFF2-40B4-BE49-F238E27FC236}">
                <a16:creationId xmlns:a16="http://schemas.microsoft.com/office/drawing/2014/main" id="{8AE53FA5-A6D2-CB59-A7A2-43350510642D}"/>
              </a:ext>
            </a:extLst>
          </p:cNvPr>
          <p:cNvGrpSpPr/>
          <p:nvPr/>
        </p:nvGrpSpPr>
        <p:grpSpPr>
          <a:xfrm>
            <a:off x="10286748" y="8560277"/>
            <a:ext cx="720000" cy="720000"/>
            <a:chOff x="7758040" y="1346133"/>
            <a:chExt cx="820800" cy="820800"/>
          </a:xfrm>
        </p:grpSpPr>
        <p:sp>
          <p:nvSpPr>
            <p:cNvPr id="80" name="Elipse 79">
              <a:extLst>
                <a:ext uri="{FF2B5EF4-FFF2-40B4-BE49-F238E27FC236}">
                  <a16:creationId xmlns:a16="http://schemas.microsoft.com/office/drawing/2014/main" id="{F531CB99-2D1C-60A4-BC0E-27D1F374F1A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1" name="Google Shape;11363;p101">
              <a:extLst>
                <a:ext uri="{FF2B5EF4-FFF2-40B4-BE49-F238E27FC236}">
                  <a16:creationId xmlns:a16="http://schemas.microsoft.com/office/drawing/2014/main" id="{0C97A1C1-EC07-AE70-7DE6-C6D849F8E4E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2" name="Google Shape;11364;p101">
                <a:extLst>
                  <a:ext uri="{FF2B5EF4-FFF2-40B4-BE49-F238E27FC236}">
                    <a16:creationId xmlns:a16="http://schemas.microsoft.com/office/drawing/2014/main" id="{D137DCCF-4EC4-FB79-DBC9-C272B5E01FE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5;p101">
                <a:extLst>
                  <a:ext uri="{FF2B5EF4-FFF2-40B4-BE49-F238E27FC236}">
                    <a16:creationId xmlns:a16="http://schemas.microsoft.com/office/drawing/2014/main" id="{C28BFBD8-70CD-61E1-B8E1-02BF2406BF2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6;p101">
                <a:extLst>
                  <a:ext uri="{FF2B5EF4-FFF2-40B4-BE49-F238E27FC236}">
                    <a16:creationId xmlns:a16="http://schemas.microsoft.com/office/drawing/2014/main" id="{0C09460F-EA87-D12D-CD75-40BDB0B98A9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7;p101">
                <a:hlinkClick r:id="rId14" action="ppaction://hlinksldjump" tooltip="Enfoques de trabajo"/>
                <a:extLst>
                  <a:ext uri="{FF2B5EF4-FFF2-40B4-BE49-F238E27FC236}">
                    <a16:creationId xmlns:a16="http://schemas.microsoft.com/office/drawing/2014/main" id="{E6CE4F92-D5CE-69CB-0CD8-8058FC88E87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8;p101">
                <a:extLst>
                  <a:ext uri="{FF2B5EF4-FFF2-40B4-BE49-F238E27FC236}">
                    <a16:creationId xmlns:a16="http://schemas.microsoft.com/office/drawing/2014/main" id="{AFA963B9-2D03-EDF6-AEB8-812E8496A13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9;p101">
                <a:extLst>
                  <a:ext uri="{FF2B5EF4-FFF2-40B4-BE49-F238E27FC236}">
                    <a16:creationId xmlns:a16="http://schemas.microsoft.com/office/drawing/2014/main" id="{A7759B6D-B02A-3C11-E335-629A5E47F75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8" name="Grupo 87">
            <a:extLst>
              <a:ext uri="{FF2B5EF4-FFF2-40B4-BE49-F238E27FC236}">
                <a16:creationId xmlns:a16="http://schemas.microsoft.com/office/drawing/2014/main" id="{0882C3A0-E40E-54A8-0892-951FC04DC433}"/>
              </a:ext>
            </a:extLst>
          </p:cNvPr>
          <p:cNvGrpSpPr/>
          <p:nvPr/>
        </p:nvGrpSpPr>
        <p:grpSpPr>
          <a:xfrm>
            <a:off x="8462086" y="8560277"/>
            <a:ext cx="720000" cy="720000"/>
            <a:chOff x="-1026884" y="3852288"/>
            <a:chExt cx="861840" cy="861840"/>
          </a:xfrm>
        </p:grpSpPr>
        <p:sp>
          <p:nvSpPr>
            <p:cNvPr id="89" name="Elipse 88">
              <a:extLst>
                <a:ext uri="{FF2B5EF4-FFF2-40B4-BE49-F238E27FC236}">
                  <a16:creationId xmlns:a16="http://schemas.microsoft.com/office/drawing/2014/main" id="{8E4B1E47-E880-0050-9924-2296357C3A8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0" name="Google Shape;11648;p101">
              <a:hlinkClick r:id="rId15" action="ppaction://hlinksldjump" tooltip="Categorías"/>
              <a:extLst>
                <a:ext uri="{FF2B5EF4-FFF2-40B4-BE49-F238E27FC236}">
                  <a16:creationId xmlns:a16="http://schemas.microsoft.com/office/drawing/2014/main" id="{2BD07C53-BBF0-1E9A-7538-B2C6442569C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1" name="Grupo 90">
            <a:extLst>
              <a:ext uri="{FF2B5EF4-FFF2-40B4-BE49-F238E27FC236}">
                <a16:creationId xmlns:a16="http://schemas.microsoft.com/office/drawing/2014/main" id="{048F681F-D0D8-B6BA-00F6-1D6D465D43F1}"/>
              </a:ext>
            </a:extLst>
          </p:cNvPr>
          <p:cNvGrpSpPr/>
          <p:nvPr/>
        </p:nvGrpSpPr>
        <p:grpSpPr>
          <a:xfrm>
            <a:off x="6683394" y="8490698"/>
            <a:ext cx="720000" cy="720000"/>
            <a:chOff x="3177144" y="1346133"/>
            <a:chExt cx="820800" cy="820800"/>
          </a:xfrm>
        </p:grpSpPr>
        <p:sp>
          <p:nvSpPr>
            <p:cNvPr id="92" name="Elipse 91">
              <a:hlinkClick r:id="rId10" action="ppaction://hlinksldjump" tooltip="Recomendaciones"/>
              <a:extLst>
                <a:ext uri="{FF2B5EF4-FFF2-40B4-BE49-F238E27FC236}">
                  <a16:creationId xmlns:a16="http://schemas.microsoft.com/office/drawing/2014/main" id="{9A923A87-9BF2-03A2-FBF8-CB514951F78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3" name="Google Shape;13057;p104">
              <a:extLst>
                <a:ext uri="{FF2B5EF4-FFF2-40B4-BE49-F238E27FC236}">
                  <a16:creationId xmlns:a16="http://schemas.microsoft.com/office/drawing/2014/main" id="{1528F1BD-5A56-5B47-6412-70045B022CF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4" name="Google Shape;13058;p104">
                <a:extLst>
                  <a:ext uri="{FF2B5EF4-FFF2-40B4-BE49-F238E27FC236}">
                    <a16:creationId xmlns:a16="http://schemas.microsoft.com/office/drawing/2014/main" id="{04C0481E-EC66-801B-49D1-1DAAC01C2E4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59;p104">
                <a:extLst>
                  <a:ext uri="{FF2B5EF4-FFF2-40B4-BE49-F238E27FC236}">
                    <a16:creationId xmlns:a16="http://schemas.microsoft.com/office/drawing/2014/main" id="{FBB33E51-5A0C-18E4-4322-F4D2FBC4D5F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0;p104">
                <a:extLst>
                  <a:ext uri="{FF2B5EF4-FFF2-40B4-BE49-F238E27FC236}">
                    <a16:creationId xmlns:a16="http://schemas.microsoft.com/office/drawing/2014/main" id="{6AF7FFA2-20AF-DD8D-ED48-9E34AF28084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1;p104">
                <a:extLst>
                  <a:ext uri="{FF2B5EF4-FFF2-40B4-BE49-F238E27FC236}">
                    <a16:creationId xmlns:a16="http://schemas.microsoft.com/office/drawing/2014/main" id="{9E1C2884-4F8A-3F16-C081-E709D7BE0E8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2;p104">
                <a:extLst>
                  <a:ext uri="{FF2B5EF4-FFF2-40B4-BE49-F238E27FC236}">
                    <a16:creationId xmlns:a16="http://schemas.microsoft.com/office/drawing/2014/main" id="{C16DA4FF-B66C-2D6E-CC80-DBE85F8E091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3;p104">
                <a:extLst>
                  <a:ext uri="{FF2B5EF4-FFF2-40B4-BE49-F238E27FC236}">
                    <a16:creationId xmlns:a16="http://schemas.microsoft.com/office/drawing/2014/main" id="{69C5A51F-708D-C230-01BD-012ADD44561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4;p104">
                <a:extLst>
                  <a:ext uri="{FF2B5EF4-FFF2-40B4-BE49-F238E27FC236}">
                    <a16:creationId xmlns:a16="http://schemas.microsoft.com/office/drawing/2014/main" id="{0D78D85A-1BE1-A1EB-14F7-8CAED60B431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5;p104">
                <a:extLst>
                  <a:ext uri="{FF2B5EF4-FFF2-40B4-BE49-F238E27FC236}">
                    <a16:creationId xmlns:a16="http://schemas.microsoft.com/office/drawing/2014/main" id="{462D6FB6-423B-AA79-BD62-28421BBD9A3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6;p104">
                <a:extLst>
                  <a:ext uri="{FF2B5EF4-FFF2-40B4-BE49-F238E27FC236}">
                    <a16:creationId xmlns:a16="http://schemas.microsoft.com/office/drawing/2014/main" id="{AA15B01B-6FBA-16B9-E2CF-CD92F367F2B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7;p104">
                <a:extLst>
                  <a:ext uri="{FF2B5EF4-FFF2-40B4-BE49-F238E27FC236}">
                    <a16:creationId xmlns:a16="http://schemas.microsoft.com/office/drawing/2014/main" id="{0EEDBAE5-5768-87AF-7BB5-234D847EFD1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4" name="Group 17">
            <a:extLst>
              <a:ext uri="{FF2B5EF4-FFF2-40B4-BE49-F238E27FC236}">
                <a16:creationId xmlns:a16="http://schemas.microsoft.com/office/drawing/2014/main" id="{9718CBDD-6FB9-D29A-75A3-3AB5EA3DB807}"/>
              </a:ext>
            </a:extLst>
          </p:cNvPr>
          <p:cNvGrpSpPr/>
          <p:nvPr/>
        </p:nvGrpSpPr>
        <p:grpSpPr>
          <a:xfrm>
            <a:off x="5694079" y="8486054"/>
            <a:ext cx="720000" cy="720000"/>
            <a:chOff x="738225" y="2745837"/>
            <a:chExt cx="861840" cy="861840"/>
          </a:xfrm>
        </p:grpSpPr>
        <p:sp>
          <p:nvSpPr>
            <p:cNvPr id="105" name="Elipse 104">
              <a:extLst>
                <a:ext uri="{FF2B5EF4-FFF2-40B4-BE49-F238E27FC236}">
                  <a16:creationId xmlns:a16="http://schemas.microsoft.com/office/drawing/2014/main" id="{5C9D269B-5C04-3D1D-C326-68538ADC764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6" name="Google Shape;10593;p100">
              <a:extLst>
                <a:ext uri="{FF2B5EF4-FFF2-40B4-BE49-F238E27FC236}">
                  <a16:creationId xmlns:a16="http://schemas.microsoft.com/office/drawing/2014/main" id="{794EB028-1809-374F-DCD6-45A4AB75671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7" name="Google Shape;10594;p100">
                <a:hlinkClick r:id="rId11" action="ppaction://hlinksldjump" tooltip="Bienvenida"/>
                <a:extLst>
                  <a:ext uri="{FF2B5EF4-FFF2-40B4-BE49-F238E27FC236}">
                    <a16:creationId xmlns:a16="http://schemas.microsoft.com/office/drawing/2014/main" id="{6242125D-7D31-F69B-C622-A9F24032E0C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0595;p100">
                <a:extLst>
                  <a:ext uri="{FF2B5EF4-FFF2-40B4-BE49-F238E27FC236}">
                    <a16:creationId xmlns:a16="http://schemas.microsoft.com/office/drawing/2014/main" id="{8ED2C009-A0A9-FFFB-7BED-002A858303D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9" name="Grupo 108">
            <a:extLst>
              <a:ext uri="{FF2B5EF4-FFF2-40B4-BE49-F238E27FC236}">
                <a16:creationId xmlns:a16="http://schemas.microsoft.com/office/drawing/2014/main" id="{AE158B4D-1712-FA98-83CA-70102722C09B}"/>
              </a:ext>
            </a:extLst>
          </p:cNvPr>
          <p:cNvGrpSpPr/>
          <p:nvPr/>
        </p:nvGrpSpPr>
        <p:grpSpPr>
          <a:xfrm>
            <a:off x="9379519" y="8490698"/>
            <a:ext cx="720000" cy="720000"/>
            <a:chOff x="6950009" y="1346133"/>
            <a:chExt cx="820800" cy="820800"/>
          </a:xfrm>
        </p:grpSpPr>
        <p:sp>
          <p:nvSpPr>
            <p:cNvPr id="110" name="Elipse 109">
              <a:extLst>
                <a:ext uri="{FF2B5EF4-FFF2-40B4-BE49-F238E27FC236}">
                  <a16:creationId xmlns:a16="http://schemas.microsoft.com/office/drawing/2014/main" id="{D77BE52E-307C-7526-5449-1436889B3A7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1" name="Google Shape;11123;p100">
              <a:hlinkClick r:id="rId13" action="ppaction://hlinksldjump" tooltip="Énfasis"/>
              <a:extLst>
                <a:ext uri="{FF2B5EF4-FFF2-40B4-BE49-F238E27FC236}">
                  <a16:creationId xmlns:a16="http://schemas.microsoft.com/office/drawing/2014/main" id="{16257FEB-FD32-B279-FDA4-C7D1FA1B6CD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2" name="Grupo 111">
            <a:extLst>
              <a:ext uri="{FF2B5EF4-FFF2-40B4-BE49-F238E27FC236}">
                <a16:creationId xmlns:a16="http://schemas.microsoft.com/office/drawing/2014/main" id="{54B6AF13-E768-3CF3-01F4-8C6313F4678C}"/>
              </a:ext>
            </a:extLst>
          </p:cNvPr>
          <p:cNvGrpSpPr/>
          <p:nvPr/>
        </p:nvGrpSpPr>
        <p:grpSpPr>
          <a:xfrm>
            <a:off x="10287000" y="8512801"/>
            <a:ext cx="720000" cy="720000"/>
            <a:chOff x="7758040" y="1346133"/>
            <a:chExt cx="820800" cy="820800"/>
          </a:xfrm>
        </p:grpSpPr>
        <p:sp>
          <p:nvSpPr>
            <p:cNvPr id="113" name="Elipse 112">
              <a:extLst>
                <a:ext uri="{FF2B5EF4-FFF2-40B4-BE49-F238E27FC236}">
                  <a16:creationId xmlns:a16="http://schemas.microsoft.com/office/drawing/2014/main" id="{659CE1C9-24ED-3D8B-E097-27D177F84FA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11363;p101">
              <a:extLst>
                <a:ext uri="{FF2B5EF4-FFF2-40B4-BE49-F238E27FC236}">
                  <a16:creationId xmlns:a16="http://schemas.microsoft.com/office/drawing/2014/main" id="{6DBFC4CB-7F5A-A826-932F-15D240138B0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5" name="Google Shape;11364;p101">
                <a:extLst>
                  <a:ext uri="{FF2B5EF4-FFF2-40B4-BE49-F238E27FC236}">
                    <a16:creationId xmlns:a16="http://schemas.microsoft.com/office/drawing/2014/main" id="{7CBF3F3A-A7F5-7943-F05C-C62B6B95696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5;p101">
                <a:extLst>
                  <a:ext uri="{FF2B5EF4-FFF2-40B4-BE49-F238E27FC236}">
                    <a16:creationId xmlns:a16="http://schemas.microsoft.com/office/drawing/2014/main" id="{3F49A371-B146-6522-B52F-FCF2258B794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6;p101">
                <a:extLst>
                  <a:ext uri="{FF2B5EF4-FFF2-40B4-BE49-F238E27FC236}">
                    <a16:creationId xmlns:a16="http://schemas.microsoft.com/office/drawing/2014/main" id="{1959928E-AA67-6DE4-4A20-61E9AB8A7E3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7;p101">
                <a:hlinkClick r:id="rId14" action="ppaction://hlinksldjump" tooltip="Enfoques de trabajo"/>
                <a:extLst>
                  <a:ext uri="{FF2B5EF4-FFF2-40B4-BE49-F238E27FC236}">
                    <a16:creationId xmlns:a16="http://schemas.microsoft.com/office/drawing/2014/main" id="{8F6301B3-E86C-0003-FAE0-CCDD691CB58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8;p101">
                <a:extLst>
                  <a:ext uri="{FF2B5EF4-FFF2-40B4-BE49-F238E27FC236}">
                    <a16:creationId xmlns:a16="http://schemas.microsoft.com/office/drawing/2014/main" id="{ACE63291-925B-3255-3747-539A03F6F92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9;p101">
                <a:extLst>
                  <a:ext uri="{FF2B5EF4-FFF2-40B4-BE49-F238E27FC236}">
                    <a16:creationId xmlns:a16="http://schemas.microsoft.com/office/drawing/2014/main" id="{9B4F2F10-E6BB-EE84-F99A-B7E06CACA94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1" name="Grupo 120">
            <a:extLst>
              <a:ext uri="{FF2B5EF4-FFF2-40B4-BE49-F238E27FC236}">
                <a16:creationId xmlns:a16="http://schemas.microsoft.com/office/drawing/2014/main" id="{DD8AAD19-6198-1C93-A2B9-770C9CEA0021}"/>
              </a:ext>
            </a:extLst>
          </p:cNvPr>
          <p:cNvGrpSpPr/>
          <p:nvPr/>
        </p:nvGrpSpPr>
        <p:grpSpPr>
          <a:xfrm>
            <a:off x="8462087" y="8512801"/>
            <a:ext cx="720000" cy="720000"/>
            <a:chOff x="-1026884" y="3852288"/>
            <a:chExt cx="861840" cy="861840"/>
          </a:xfrm>
        </p:grpSpPr>
        <p:sp>
          <p:nvSpPr>
            <p:cNvPr id="122" name="Elipse 121">
              <a:extLst>
                <a:ext uri="{FF2B5EF4-FFF2-40B4-BE49-F238E27FC236}">
                  <a16:creationId xmlns:a16="http://schemas.microsoft.com/office/drawing/2014/main" id="{687254B0-4D75-32E5-EC41-9A8536DFCE9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3" name="Google Shape;11648;p101">
              <a:hlinkClick r:id="rId15" action="ppaction://hlinksldjump" tooltip="Categorías"/>
              <a:extLst>
                <a:ext uri="{FF2B5EF4-FFF2-40B4-BE49-F238E27FC236}">
                  <a16:creationId xmlns:a16="http://schemas.microsoft.com/office/drawing/2014/main" id="{9391447F-800B-3C37-7004-C00939E0FED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2483697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315798" y="282200"/>
            <a:ext cx="56388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10: CASIFICADOS DE OBRA</a:t>
            </a:r>
          </a:p>
        </p:txBody>
      </p:sp>
      <p:graphicFrame>
        <p:nvGraphicFramePr>
          <p:cNvPr id="2" name="Tabla 186">
            <a:extLst>
              <a:ext uri="{FF2B5EF4-FFF2-40B4-BE49-F238E27FC236}">
                <a16:creationId xmlns:a16="http://schemas.microsoft.com/office/drawing/2014/main" id="{D3834039-233B-8A6C-643E-457D07F2D9D6}"/>
              </a:ext>
            </a:extLst>
          </p:cNvPr>
          <p:cNvGraphicFramePr>
            <a:graphicFrameLocks noGrp="1"/>
          </p:cNvGraphicFramePr>
          <p:nvPr>
            <p:extLst>
              <p:ext uri="{D42A27DB-BD31-4B8C-83A1-F6EECF244321}">
                <p14:modId xmlns:p14="http://schemas.microsoft.com/office/powerpoint/2010/main" val="3394342490"/>
              </p:ext>
            </p:extLst>
          </p:nvPr>
        </p:nvGraphicFramePr>
        <p:xfrm>
          <a:off x="1509140" y="953386"/>
          <a:ext cx="13474798" cy="7149495"/>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399828">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3107">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8903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nchor="ct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310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99828">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34135">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9982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61957">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Teniendo en cuenta que durante la ejecución del proyecto se presentan necesidades de bienes y servicios que pueden ser cubiertas por las comunidades del área de influencia (Por ejemplo: mano de obra, personal de apoyo logístico en capacitaciones, predios para compensación ambiental, predios para ubicación de ZODME, etc.), es pertinente que se establezca un mecanismo a través del cual se presenten las ofertas existentes, de tal forma que se cuente con una base de datos con los proveedores locales a considerar en cada situación.</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58107">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164926">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panose="00000500000000000000" pitchFamily="2" charset="0"/>
                        </a:rPr>
                        <a:t>Generar oportunidades de participación a la comunidad, a través de la destinación de un espacio de uso público para la oferta y demanda de bienes y servicios en el desarrollo de proyectos de infraestructura de transporte.</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anose="00000500000000000000" pitchFamily="2" charset="0"/>
                        </a:rPr>
                        <a:t>Comunidad ubicada en el área de influencia del proyecto.</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anose="00000500000000000000" pitchFamily="2" charset="0"/>
                        </a:rPr>
                        <a:t>2 horas para su diseño y ubicación</a:t>
                      </a:r>
                    </a:p>
                    <a:p>
                      <a:r>
                        <a:rPr lang="es-CO" sz="1500" dirty="0">
                          <a:latin typeface="Work Sans" pitchFamily="2" charset="0"/>
                          <a:cs typeface="Poppins" panose="00000500000000000000" pitchFamily="2" charset="0"/>
                        </a:rPr>
                        <a:t>1 hora dentro de la primera reunión de socialización para anunciarla ante la comunidad.</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9982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704929">
                <a:tc gridSpan="16">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Cartelera de corcho de 80x120cm</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Chinches o alfileres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Puntillas y martillo para colgar el tablero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Impresora, palabras OFERTA y DEMANDA, 1 hoja de papel iris naranja y 1 hoja de papel iris negro.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Ficha 1 y Ficha 2 incluidas en los anexos de la herramienta.</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6" name="Gráfico 75" descr="Escena de bosque con relleno sólido">
            <a:extLst>
              <a:ext uri="{FF2B5EF4-FFF2-40B4-BE49-F238E27FC236}">
                <a16:creationId xmlns:a16="http://schemas.microsoft.com/office/drawing/2014/main" id="{A998787F-C9BD-80DD-0186-04B6713803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2797" y="2357441"/>
            <a:ext cx="616278" cy="576000"/>
          </a:xfrm>
          <a:prstGeom prst="rect">
            <a:avLst/>
          </a:prstGeom>
        </p:spPr>
      </p:pic>
      <p:pic>
        <p:nvPicPr>
          <p:cNvPr id="7" name="Gráfico 76" descr="Grupo de personas con relleno sólido">
            <a:extLst>
              <a:ext uri="{FF2B5EF4-FFF2-40B4-BE49-F238E27FC236}">
                <a16:creationId xmlns:a16="http://schemas.microsoft.com/office/drawing/2014/main" id="{46E5F4F9-C959-0B85-DF50-615AB2B52C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12406" y="2340641"/>
            <a:ext cx="624776" cy="576000"/>
          </a:xfrm>
          <a:prstGeom prst="rect">
            <a:avLst/>
          </a:prstGeom>
        </p:spPr>
      </p:pic>
      <p:sp>
        <p:nvSpPr>
          <p:cNvPr id="8" name="object 18">
            <a:extLst>
              <a:ext uri="{FF2B5EF4-FFF2-40B4-BE49-F238E27FC236}">
                <a16:creationId xmlns:a16="http://schemas.microsoft.com/office/drawing/2014/main" id="{36641A4A-162A-7CA1-BFE2-401F97F84B46}"/>
              </a:ext>
            </a:extLst>
          </p:cNvPr>
          <p:cNvSpPr/>
          <p:nvPr/>
        </p:nvSpPr>
        <p:spPr>
          <a:xfrm>
            <a:off x="12088338" y="2403008"/>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9" name="object 17">
            <a:extLst>
              <a:ext uri="{FF2B5EF4-FFF2-40B4-BE49-F238E27FC236}">
                <a16:creationId xmlns:a16="http://schemas.microsoft.com/office/drawing/2014/main" id="{427002DA-5964-558B-CCCD-D76D762730B3}"/>
              </a:ext>
            </a:extLst>
          </p:cNvPr>
          <p:cNvSpPr/>
          <p:nvPr/>
        </p:nvSpPr>
        <p:spPr>
          <a:xfrm>
            <a:off x="13882952" y="2457417"/>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22" name="Gráfico 21" descr="Marketing con relleno sólido">
            <a:extLst>
              <a:ext uri="{FF2B5EF4-FFF2-40B4-BE49-F238E27FC236}">
                <a16:creationId xmlns:a16="http://schemas.microsoft.com/office/drawing/2014/main" id="{C61ED4F1-BAB7-1746-2262-2DFB7C8307F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76199" y="2271571"/>
            <a:ext cx="714139" cy="714139"/>
          </a:xfrm>
          <a:prstGeom prst="rect">
            <a:avLst/>
          </a:prstGeom>
        </p:spPr>
      </p:pic>
      <p:pic>
        <p:nvPicPr>
          <p:cNvPr id="23" name="Gráfico 22" descr="Single gear con relleno sólido">
            <a:extLst>
              <a:ext uri="{FF2B5EF4-FFF2-40B4-BE49-F238E27FC236}">
                <a16:creationId xmlns:a16="http://schemas.microsoft.com/office/drawing/2014/main" id="{C8DDBB76-E997-84AD-9FEC-C8268F1B02C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1811" y="2357441"/>
            <a:ext cx="576000" cy="576000"/>
          </a:xfrm>
          <a:prstGeom prst="rect">
            <a:avLst/>
          </a:prstGeom>
        </p:spPr>
      </p:pic>
      <p:pic>
        <p:nvPicPr>
          <p:cNvPr id="24" name="Gráfico 23" descr="Court con relleno sólido">
            <a:extLst>
              <a:ext uri="{FF2B5EF4-FFF2-40B4-BE49-F238E27FC236}">
                <a16:creationId xmlns:a16="http://schemas.microsoft.com/office/drawing/2014/main" id="{31A5B662-0893-79F7-AC5C-98C98631B6E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02199" y="2340641"/>
            <a:ext cx="576000" cy="576000"/>
          </a:xfrm>
          <a:prstGeom prst="rect">
            <a:avLst/>
          </a:prstGeom>
        </p:spPr>
      </p:pic>
      <p:sp>
        <p:nvSpPr>
          <p:cNvPr id="25" name="CuadroTexto 24">
            <a:extLst>
              <a:ext uri="{FF2B5EF4-FFF2-40B4-BE49-F238E27FC236}">
                <a16:creationId xmlns:a16="http://schemas.microsoft.com/office/drawing/2014/main" id="{A9C0B3B1-36C7-80BB-FEB6-1C2DE36CAAB2}"/>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6" name="Flecha: a la derecha 25">
            <a:hlinkClick r:id="rId13" action="ppaction://hlinksldjump"/>
            <a:extLst>
              <a:ext uri="{FF2B5EF4-FFF2-40B4-BE49-F238E27FC236}">
                <a16:creationId xmlns:a16="http://schemas.microsoft.com/office/drawing/2014/main" id="{2930C01F-22D9-40E2-9158-EF8FE066E03F}"/>
              </a:ext>
            </a:extLst>
          </p:cNvPr>
          <p:cNvSpPr/>
          <p:nvPr/>
        </p:nvSpPr>
        <p:spPr>
          <a:xfrm>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5A3ACADA-80C9-6FFD-C1C1-12BAB3543F94}"/>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30180D12-C004-01A4-C181-3D3402BDB57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B6E5301-BB9D-BD04-8A27-5CA958E6FAA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AC07893-1069-1128-59F8-401D700F18B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FEEE57B-FD29-6391-123A-CE147B12CA6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232C620-0772-649F-7B54-2E92704FB5F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6C325A37-3314-A4E7-F09B-DEF74BC8C6D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8F26DE96-89F7-2BF4-1C4F-11E2A80DB23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3D8FB152-A5DC-7072-DD45-5117E385EC4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239AE94-8388-B36E-267D-CF0B33F26CC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12C816D-ADC3-5C0F-578B-D8B5261D619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A8E8389-7FE6-F05E-DC9E-989CB22AD09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ADB3D44-0C6D-5F1F-8488-9272B12BCA5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ED20B306-6878-2D65-6866-458D1E4B9877}"/>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4AE50864-5F94-3848-AF95-E0DCFE82E6C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8F85BB63-2E37-1493-7CCC-10D9234996E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EC08E7EF-1256-F10B-FFD4-A8278B26773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59AA012-CD28-B64F-34E3-6D17B4561D0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2F8ABEB7-2906-AC64-1CBF-9C976F70DE32}"/>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3050C6DF-0965-4747-4ABA-93AA1C54187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46B3BE8B-9DCE-6D79-77B0-76A2736C3C1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42506B9-C778-9139-19CF-A2F9A934D10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0A9108C-2A9D-AAA0-5051-8C29F5C23D9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CACB0567-F826-AA28-BF5E-91E7D0A3433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D0499E47-F57D-CD41-010A-138D735B45A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F101C908-618E-1802-6241-0B5C833FF9EA}"/>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67A96E6F-1D2E-9E18-91EC-26E78CA4B1E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5A7E57BB-1FE0-1402-2EC7-B510345D824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AE66772D-D674-B192-CBC5-4DBBA3972E0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9015EB63-9276-753D-97AC-A43416C193A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C3587D98-67B8-49FC-5A3D-47810EB7B821}"/>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68DF07C3-74A6-16C9-66D9-338B1955ED6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BB6561DC-B293-A5B1-2E3A-90C5B0D036D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DF103078-FD6B-9A6C-2C87-EDF7FE9DD37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1DE8D71-FC6F-4E97-F21E-46D855FBD3E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DAC00A5-0A8D-33BF-15A8-8276950D1B8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1B2CD6E0-CACC-616F-8CFD-2E7592E5814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490FD20E-82D1-C239-A3FF-E45D21671CF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79CD18E2-D317-B5B5-0E65-0B1B4D1DEFF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3355006-AC90-0BE9-3594-F924B3887760}"/>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2F2719B-B626-820B-C0BA-0C0E6186005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5D580CC2-1064-14F3-3D70-4C8C2F53502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B12AF2BD-623B-5D51-5629-28CBCA034B6D}"/>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7D3F00EA-56A1-73E8-BAF8-EB24134D1E9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A3473BE5-2422-48E0-6CEF-3E6EC64CD38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94FC3E64-F569-AE1B-068A-86CC679081B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98163B03-41FD-4B0D-182B-4ECF6ED2730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02376170-BD5A-2633-4600-7B9713A4F22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9AC5D58E-CB3F-686B-C448-BC3AEDD30F0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F6AE9F7A-73A5-7A40-65EC-5339FA189A3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D8DFC300-0E32-FC15-3ABC-CDA7F2D9EE2C}"/>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6C2083DF-FF02-2C41-9739-412256038EB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9C456279-6D3B-6DBB-4D3C-17C3A8E348C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F96BC5D-3F05-87A9-6766-55F2AD23787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7850F3C2-4EB8-D2B1-B06A-F097D4E47BB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5E9993F5-C1AB-0332-AC07-47682F26ACBE}"/>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44461785-E59B-9488-D2BE-499C687F191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C54CDB40-8E81-707B-61A4-0CE44DA7346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2DF654C3-B18B-E9E6-541A-AB5BFE594F7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0F0BE932-6278-79FE-CBAB-2B9F95FBDDD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B214662D-2558-9788-FF9F-A2B6C6852172}"/>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CB722496-51D2-F380-EB66-CD29385A53B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2472DD21-8D67-05D5-C5E1-0EE556286D4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B2EFD2F2-FD18-5D56-E3AF-D51929E36EF8}"/>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3B093A38-20B4-2C39-2FE2-69D4144DD9B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3F405831-F9E3-0C5C-94AD-9BBA038E1BF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D3705C0F-B06C-C0B8-63CB-844320C2D20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6EEB140F-00BD-F11D-651E-C0D9F65DE24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22965CC4-8682-D98C-A3D9-D30088BEB01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88B6895F-00B4-E9E8-9A53-9CE1AC251C5F}"/>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50127E84-8AE4-905D-1497-87039A3E185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4BCDDBC7-C712-EFFD-7B8B-B46581656B4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5BFB41B4-3A46-B83D-7DF2-090C7D6EE490}"/>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988AE689-20B1-9A9C-8B10-C6CDCD223E8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89224CC8-447B-E710-E319-5B5F8771458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0375536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781324" y="219050"/>
            <a:ext cx="55626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10: CASIFICADOS DE OBRA</a:t>
            </a:r>
          </a:p>
        </p:txBody>
      </p:sp>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B7D3C54E-CDDD-F9B2-0D27-F69C0E0BC2FF}"/>
                  </a:ext>
                </a:extLst>
              </p:cNvPr>
              <p:cNvGraphicFramePr>
                <a:graphicFrameLocks noGrp="1"/>
              </p:cNvGraphicFramePr>
              <p:nvPr>
                <p:extLst>
                  <p:ext uri="{D42A27DB-BD31-4B8C-83A1-F6EECF244321}">
                    <p14:modId xmlns:p14="http://schemas.microsoft.com/office/powerpoint/2010/main" val="919751878"/>
                  </p:ext>
                </p:extLst>
              </p:nvPr>
            </p:nvGraphicFramePr>
            <p:xfrm>
              <a:off x="1662641" y="862144"/>
              <a:ext cx="13474800" cy="781553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68520">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15242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36852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198800">
                    <a:tc>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Puedes crear redes sociales como Facebook, Twitter o Instagram del proyecto para cargar los anuncios clasificados de manera digital, con el objetivo de llegar a más personas.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El tamaño del tablero de corcho puede variar, dependiendo del espacio y los recursos con que se cuente.</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Incorpora una subdivisión en la parte inferior del tablero para tener en cuenta temáticas que solicitan los grupos de interés para los diferentes espacios de intercambio de conocimiento. </a:t>
                          </a:r>
                        </a:p>
                      </a:txBody>
                      <a:tcPr>
                        <a:solidFill>
                          <a:schemeClr val="bg1"/>
                        </a:solidFill>
                      </a:tcPr>
                    </a:tc>
                    <a:extLst>
                      <a:ext uri="{0D108BD9-81ED-4DB2-BD59-A6C34878D82A}">
                        <a16:rowId xmlns:a16="http://schemas.microsoft.com/office/drawing/2014/main" val="506357801"/>
                      </a:ext>
                    </a:extLst>
                  </a:tr>
                  <a:tr h="36852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290249">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efectividad</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la</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herramienta</m:t>
                                </m:r>
                                <m:r>
                                  <a:rPr lang="es-CO" sz="1500" b="0" i="0" kern="1200" smtClean="0">
                                    <a:solidFill>
                                      <a:schemeClr val="tx1"/>
                                    </a:solidFill>
                                    <a:latin typeface="Cambria Math" panose="02040503050406030204" pitchFamily="18" charset="0"/>
                                    <a:ea typeface="+mn-ea"/>
                                    <a:cs typeface="Poppins SemiBold" panose="00000700000000000000" pitchFamily="2" charset="0"/>
                                  </a:rPr>
                                  <m:t>=</m:t>
                                </m:r>
                                <m:f>
                                  <m:fPr>
                                    <m:ctrlPr>
                                      <a:rPr lang="es-CO" sz="1500" b="0" i="1" kern="1200" smtClean="0">
                                        <a:solidFill>
                                          <a:schemeClr val="tx1"/>
                                        </a:solidFill>
                                        <a:latin typeface="Cambria Math" panose="02040503050406030204" pitchFamily="18" charset="0"/>
                                        <a:ea typeface="+mn-ea"/>
                                        <a:cs typeface="Poppins SemiBold" panose="00000700000000000000" pitchFamily="2" charset="0"/>
                                      </a:rPr>
                                    </m:ctrlPr>
                                  </m:fPr>
                                  <m:num>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No</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necesidades</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cubiertas</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con</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la</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oferta</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en</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cartelera</m:t>
                                    </m:r>
                                  </m:num>
                                  <m:den>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No</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de</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necesidades</m:t>
                                    </m:r>
                                    <m:r>
                                      <a:rPr lang="es-CO"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CO" sz="1500" b="0" i="0" kern="1200" smtClean="0">
                                        <a:solidFill>
                                          <a:schemeClr val="tx1"/>
                                        </a:solidFill>
                                        <a:latin typeface="Cambria Math" panose="02040503050406030204" pitchFamily="18" charset="0"/>
                                        <a:ea typeface="+mn-ea"/>
                                        <a:cs typeface="Poppins SemiBold" panose="00000700000000000000" pitchFamily="2" charset="0"/>
                                      </a:rPr>
                                      <m:t>publicadas</m:t>
                                    </m:r>
                                  </m:den>
                                </m:f>
                                <m:r>
                                  <a:rPr lang="es-CO" sz="1500" b="0" i="0" kern="1200" smtClean="0">
                                    <a:solidFill>
                                      <a:schemeClr val="tx1"/>
                                    </a:solidFill>
                                    <a:latin typeface="Cambria Math" panose="02040503050406030204" pitchFamily="18" charset="0"/>
                                    <a:ea typeface="+mn-ea"/>
                                    <a:cs typeface="Poppins SemiBold" panose="00000700000000000000" pitchFamily="2" charset="0"/>
                                  </a:rPr>
                                  <m:t>∗100</m:t>
                                </m:r>
                              </m:oMath>
                            </m:oMathPara>
                          </a14:m>
                          <a:endParaRPr lang="es-CO" sz="1500" b="0" i="0" kern="1200" dirty="0">
                            <a:solidFill>
                              <a:schemeClr val="tx1"/>
                            </a:solidFill>
                            <a:latin typeface="Poppins SemiBold" panose="00000700000000000000" pitchFamily="2" charset="0"/>
                            <a:ea typeface="+mn-ea"/>
                            <a:cs typeface="Poppins SemiBold" panose="00000700000000000000" pitchFamily="2" charset="0"/>
                          </a:endParaRPr>
                        </a:p>
                      </a:txBody>
                      <a:tcPr anchor="ct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B7D3C54E-CDDD-F9B2-0D27-F69C0E0BC2FF}"/>
                  </a:ext>
                </a:extLst>
              </p:cNvPr>
              <p:cNvGraphicFramePr>
                <a:graphicFrameLocks noGrp="1"/>
              </p:cNvGraphicFramePr>
              <p:nvPr>
                <p:extLst>
                  <p:ext uri="{D42A27DB-BD31-4B8C-83A1-F6EECF244321}">
                    <p14:modId xmlns:p14="http://schemas.microsoft.com/office/powerpoint/2010/main" val="919751878"/>
                  </p:ext>
                </p:extLst>
              </p:nvPr>
            </p:nvGraphicFramePr>
            <p:xfrm>
              <a:off x="1662641" y="862144"/>
              <a:ext cx="13474800" cy="781553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9476">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15242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234440">
                    <a:tc>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Puedes crear redes sociales como Facebook, Twitter o Instagram del proyecto para cargar los anuncios clasificados de manera digital, con el objetivo de llegar a más personas.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El tamaño del tablero de corcho puede variar, dependiendo del espacio y los recursos con que se cuente.</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kern="1200" dirty="0">
                              <a:solidFill>
                                <a:schemeClr val="tx1"/>
                              </a:solidFill>
                              <a:latin typeface="Work Sans" pitchFamily="2" charset="0"/>
                              <a:ea typeface="+mn-ea"/>
                              <a:cs typeface="Poppins" panose="00000500000000000000" pitchFamily="2" charset="0"/>
                            </a:rPr>
                            <a:t>Incorpora una subdivisión en la parte inferior del tablero para tener en cuenta temáticas que solicitan los grupos de interés para los diferentes espacios de intercambio de conocimiento. </a:t>
                          </a:r>
                        </a:p>
                      </a:txBody>
                      <a:tcPr>
                        <a:solidFill>
                          <a:schemeClr val="bg1"/>
                        </a:solidFill>
                      </a:tcPr>
                    </a:tc>
                    <a:extLst>
                      <a:ext uri="{0D108BD9-81ED-4DB2-BD59-A6C34878D82A}">
                        <a16:rowId xmlns:a16="http://schemas.microsoft.com/office/drawing/2014/main" val="506357801"/>
                      </a:ext>
                    </a:extLst>
                  </a:tr>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1290249">
                    <a:tc>
                      <a:txBody>
                        <a:bodyPr/>
                        <a:lstStyle/>
                        <a:p>
                          <a:endParaRPr lang="es-CO"/>
                        </a:p>
                      </a:txBody>
                      <a:tcPr anchor="ctr">
                        <a:blipFill>
                          <a:blip r:embed="rId3"/>
                          <a:stretch>
                            <a:fillRect l="-45" t="-507075" r="-181" b="-943"/>
                          </a:stretch>
                        </a:blipFill>
                      </a:tcPr>
                    </a:tc>
                    <a:extLst>
                      <a:ext uri="{0D108BD9-81ED-4DB2-BD59-A6C34878D82A}">
                        <a16:rowId xmlns:a16="http://schemas.microsoft.com/office/drawing/2014/main" val="260660778"/>
                      </a:ext>
                    </a:extLst>
                  </a:tr>
                </a:tbl>
              </a:graphicData>
            </a:graphic>
          </p:graphicFrame>
        </mc:Fallback>
      </mc:AlternateContent>
      <p:sp>
        <p:nvSpPr>
          <p:cNvPr id="22" name="CuadroTexto 21">
            <a:extLst>
              <a:ext uri="{FF2B5EF4-FFF2-40B4-BE49-F238E27FC236}">
                <a16:creationId xmlns:a16="http://schemas.microsoft.com/office/drawing/2014/main" id="{4BD5AD03-F570-19D8-F5DC-76BAE68A0CB6}"/>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3" name="Flecha: a la derecha 22">
            <a:hlinkClick r:id="rId4" action="ppaction://hlinksldjump"/>
            <a:extLst>
              <a:ext uri="{FF2B5EF4-FFF2-40B4-BE49-F238E27FC236}">
                <a16:creationId xmlns:a16="http://schemas.microsoft.com/office/drawing/2014/main" id="{23ACBE7A-6849-5539-6DE5-6A0ADFF7D1C0}"/>
              </a:ext>
            </a:extLst>
          </p:cNvPr>
          <p:cNvSpPr/>
          <p:nvPr/>
        </p:nvSpPr>
        <p:spPr>
          <a:xfrm flipH="1">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pic>
        <p:nvPicPr>
          <p:cNvPr id="6" name="Imagen 5" descr="Escala de tiempo&#10;&#10;Descripción generada automáticamente">
            <a:extLst>
              <a:ext uri="{FF2B5EF4-FFF2-40B4-BE49-F238E27FC236}">
                <a16:creationId xmlns:a16="http://schemas.microsoft.com/office/drawing/2014/main" id="{4B44EF68-0BB7-72A2-5F83-3C184A6AE6A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89410" y="681532"/>
            <a:ext cx="8014800" cy="6011100"/>
          </a:xfrm>
          <a:prstGeom prst="rect">
            <a:avLst/>
          </a:prstGeom>
        </p:spPr>
      </p:pic>
      <p:grpSp>
        <p:nvGrpSpPr>
          <p:cNvPr id="12" name="Grupo 11">
            <a:extLst>
              <a:ext uri="{FF2B5EF4-FFF2-40B4-BE49-F238E27FC236}">
                <a16:creationId xmlns:a16="http://schemas.microsoft.com/office/drawing/2014/main" id="{58A3B9C6-5D97-9445-0231-D9A83FE430CE}"/>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9A0F7EAA-35C3-FD2D-F783-2138A70DA7F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FBC68A5-09D9-09FA-266D-508A3C07B65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99F16381-901E-ADA1-2A0E-3983A746CD2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037E00F0-8FE3-4863-855F-3C3A709D4CF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E3C3D58-2CC9-3B13-B418-D52F64AF724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24027AD3-1FCB-7329-68DC-219835BC31A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FBA5EAFF-2ABA-9389-FB5E-2FAF81FA417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31F63086-BEBE-9AA4-8995-40800348DF3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9BD14A27-36C4-1798-5790-5E6CFFC62EB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B97FC65-91A0-D960-F522-AB8AC8E853A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6;p104">
                <a:extLst>
                  <a:ext uri="{FF2B5EF4-FFF2-40B4-BE49-F238E27FC236}">
                    <a16:creationId xmlns:a16="http://schemas.microsoft.com/office/drawing/2014/main" id="{6468D886-302F-D44A-EA52-5F5C3E81EAA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7;p104">
                <a:extLst>
                  <a:ext uri="{FF2B5EF4-FFF2-40B4-BE49-F238E27FC236}">
                    <a16:creationId xmlns:a16="http://schemas.microsoft.com/office/drawing/2014/main" id="{20319866-837D-3F94-E240-D8565C46FFE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2" name="Group 17">
            <a:extLst>
              <a:ext uri="{FF2B5EF4-FFF2-40B4-BE49-F238E27FC236}">
                <a16:creationId xmlns:a16="http://schemas.microsoft.com/office/drawing/2014/main" id="{67329DE1-5CE0-0CED-EA69-C6B062CFD66A}"/>
              </a:ext>
            </a:extLst>
          </p:cNvPr>
          <p:cNvGrpSpPr/>
          <p:nvPr/>
        </p:nvGrpSpPr>
        <p:grpSpPr>
          <a:xfrm>
            <a:off x="5635930" y="8545156"/>
            <a:ext cx="720000" cy="720000"/>
            <a:chOff x="738225" y="2745837"/>
            <a:chExt cx="861840" cy="861840"/>
          </a:xfrm>
        </p:grpSpPr>
        <p:sp>
          <p:nvSpPr>
            <p:cNvPr id="63" name="Elipse 62">
              <a:extLst>
                <a:ext uri="{FF2B5EF4-FFF2-40B4-BE49-F238E27FC236}">
                  <a16:creationId xmlns:a16="http://schemas.microsoft.com/office/drawing/2014/main" id="{75E9A1EB-C1D6-29B6-1795-9877F67E4C9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4" name="Google Shape;10593;p100">
              <a:extLst>
                <a:ext uri="{FF2B5EF4-FFF2-40B4-BE49-F238E27FC236}">
                  <a16:creationId xmlns:a16="http://schemas.microsoft.com/office/drawing/2014/main" id="{868FFC05-D196-AC6B-223F-DBDD878CED7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5" name="Google Shape;10594;p100">
                <a:hlinkClick r:id="rId7" action="ppaction://hlinksldjump" tooltip="Bienvenida"/>
                <a:extLst>
                  <a:ext uri="{FF2B5EF4-FFF2-40B4-BE49-F238E27FC236}">
                    <a16:creationId xmlns:a16="http://schemas.microsoft.com/office/drawing/2014/main" id="{881B7C45-561F-495B-EF92-E4282160532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6" name="Google Shape;10595;p100">
                <a:extLst>
                  <a:ext uri="{FF2B5EF4-FFF2-40B4-BE49-F238E27FC236}">
                    <a16:creationId xmlns:a16="http://schemas.microsoft.com/office/drawing/2014/main" id="{4E622A7E-B3B0-2611-6397-EFE5C7838DD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7" name="Grupo 66">
            <a:extLst>
              <a:ext uri="{FF2B5EF4-FFF2-40B4-BE49-F238E27FC236}">
                <a16:creationId xmlns:a16="http://schemas.microsoft.com/office/drawing/2014/main" id="{49FF15F1-0F8B-2C3B-C280-D9AE616ADDA0}"/>
              </a:ext>
            </a:extLst>
          </p:cNvPr>
          <p:cNvGrpSpPr/>
          <p:nvPr/>
        </p:nvGrpSpPr>
        <p:grpSpPr>
          <a:xfrm>
            <a:off x="7601580" y="8575337"/>
            <a:ext cx="720000" cy="720000"/>
            <a:chOff x="6056787" y="1346133"/>
            <a:chExt cx="820800" cy="820800"/>
          </a:xfrm>
        </p:grpSpPr>
        <p:sp>
          <p:nvSpPr>
            <p:cNvPr id="68" name="Elipse 67">
              <a:hlinkClick r:id="rId8" action="ppaction://hlinksldjump" tooltip="Ciclo de vida y nivel de complejidad"/>
              <a:extLst>
                <a:ext uri="{FF2B5EF4-FFF2-40B4-BE49-F238E27FC236}">
                  <a16:creationId xmlns:a16="http://schemas.microsoft.com/office/drawing/2014/main" id="{CC99740A-2A36-43F5-F9CC-54CA184430E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9" name="Google Shape;9696;p98">
              <a:extLst>
                <a:ext uri="{FF2B5EF4-FFF2-40B4-BE49-F238E27FC236}">
                  <a16:creationId xmlns:a16="http://schemas.microsoft.com/office/drawing/2014/main" id="{4BB846BD-1392-96E8-7F8A-895E3886CBF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0" name="Google Shape;9697;p98">
                <a:extLst>
                  <a:ext uri="{FF2B5EF4-FFF2-40B4-BE49-F238E27FC236}">
                    <a16:creationId xmlns:a16="http://schemas.microsoft.com/office/drawing/2014/main" id="{96CF1391-D003-51BB-851E-17D5E625174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8;p98">
                <a:extLst>
                  <a:ext uri="{FF2B5EF4-FFF2-40B4-BE49-F238E27FC236}">
                    <a16:creationId xmlns:a16="http://schemas.microsoft.com/office/drawing/2014/main" id="{63697401-2CC4-6436-D82E-2C161ED1453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9;p98">
                <a:extLst>
                  <a:ext uri="{FF2B5EF4-FFF2-40B4-BE49-F238E27FC236}">
                    <a16:creationId xmlns:a16="http://schemas.microsoft.com/office/drawing/2014/main" id="{B5BB4DE2-9312-6F1E-3F93-883365C0B08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0;p98">
                <a:extLst>
                  <a:ext uri="{FF2B5EF4-FFF2-40B4-BE49-F238E27FC236}">
                    <a16:creationId xmlns:a16="http://schemas.microsoft.com/office/drawing/2014/main" id="{B6BBD258-732E-94B7-83E5-967A34E1BB5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1;p98">
                <a:extLst>
                  <a:ext uri="{FF2B5EF4-FFF2-40B4-BE49-F238E27FC236}">
                    <a16:creationId xmlns:a16="http://schemas.microsoft.com/office/drawing/2014/main" id="{EFFDCEB1-277D-F34A-910F-F001F551021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2;p98">
                <a:hlinkClick r:id="rId8" action="ppaction://hlinksldjump"/>
                <a:extLst>
                  <a:ext uri="{FF2B5EF4-FFF2-40B4-BE49-F238E27FC236}">
                    <a16:creationId xmlns:a16="http://schemas.microsoft.com/office/drawing/2014/main" id="{A8FFEEC7-C453-4B8C-9F3D-A11B2EFDB54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6" name="Grupo 75">
            <a:extLst>
              <a:ext uri="{FF2B5EF4-FFF2-40B4-BE49-F238E27FC236}">
                <a16:creationId xmlns:a16="http://schemas.microsoft.com/office/drawing/2014/main" id="{439B1715-AB9F-BDC8-E3CE-3C60F4725EC2}"/>
              </a:ext>
            </a:extLst>
          </p:cNvPr>
          <p:cNvGrpSpPr/>
          <p:nvPr/>
        </p:nvGrpSpPr>
        <p:grpSpPr>
          <a:xfrm>
            <a:off x="9379518" y="8537020"/>
            <a:ext cx="720000" cy="720000"/>
            <a:chOff x="6950009" y="1346133"/>
            <a:chExt cx="820800" cy="820800"/>
          </a:xfrm>
        </p:grpSpPr>
        <p:sp>
          <p:nvSpPr>
            <p:cNvPr id="77" name="Elipse 76">
              <a:extLst>
                <a:ext uri="{FF2B5EF4-FFF2-40B4-BE49-F238E27FC236}">
                  <a16:creationId xmlns:a16="http://schemas.microsoft.com/office/drawing/2014/main" id="{19C82E90-135C-1D02-44A7-772A3438EDE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8" name="Google Shape;11123;p100">
              <a:hlinkClick r:id="rId9" action="ppaction://hlinksldjump" tooltip="Énfasis"/>
              <a:extLst>
                <a:ext uri="{FF2B5EF4-FFF2-40B4-BE49-F238E27FC236}">
                  <a16:creationId xmlns:a16="http://schemas.microsoft.com/office/drawing/2014/main" id="{2843604F-EB40-D573-1DDE-481F558CD25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9" name="Grupo 78">
            <a:extLst>
              <a:ext uri="{FF2B5EF4-FFF2-40B4-BE49-F238E27FC236}">
                <a16:creationId xmlns:a16="http://schemas.microsoft.com/office/drawing/2014/main" id="{78366B6C-0C2D-3AC6-9EB1-FD3AEC8E18BD}"/>
              </a:ext>
            </a:extLst>
          </p:cNvPr>
          <p:cNvGrpSpPr/>
          <p:nvPr/>
        </p:nvGrpSpPr>
        <p:grpSpPr>
          <a:xfrm>
            <a:off x="10286748" y="8560277"/>
            <a:ext cx="720000" cy="720000"/>
            <a:chOff x="7758040" y="1346133"/>
            <a:chExt cx="820800" cy="820800"/>
          </a:xfrm>
        </p:grpSpPr>
        <p:sp>
          <p:nvSpPr>
            <p:cNvPr id="80" name="Elipse 79">
              <a:extLst>
                <a:ext uri="{FF2B5EF4-FFF2-40B4-BE49-F238E27FC236}">
                  <a16:creationId xmlns:a16="http://schemas.microsoft.com/office/drawing/2014/main" id="{2A185BBE-C4C9-0325-95B4-2FEB51AEFBE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1" name="Google Shape;11363;p101">
              <a:extLst>
                <a:ext uri="{FF2B5EF4-FFF2-40B4-BE49-F238E27FC236}">
                  <a16:creationId xmlns:a16="http://schemas.microsoft.com/office/drawing/2014/main" id="{91ABED44-A3B0-F92C-DF7A-17DCF228E3D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2" name="Google Shape;11364;p101">
                <a:extLst>
                  <a:ext uri="{FF2B5EF4-FFF2-40B4-BE49-F238E27FC236}">
                    <a16:creationId xmlns:a16="http://schemas.microsoft.com/office/drawing/2014/main" id="{A8897F88-007C-20EB-0DA6-92AEAC3C353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5;p101">
                <a:extLst>
                  <a:ext uri="{FF2B5EF4-FFF2-40B4-BE49-F238E27FC236}">
                    <a16:creationId xmlns:a16="http://schemas.microsoft.com/office/drawing/2014/main" id="{838CBFAA-9A36-5B62-2782-E1C341A9906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6;p101">
                <a:extLst>
                  <a:ext uri="{FF2B5EF4-FFF2-40B4-BE49-F238E27FC236}">
                    <a16:creationId xmlns:a16="http://schemas.microsoft.com/office/drawing/2014/main" id="{53488C5C-327B-DAE3-BBB3-3E6B53587BB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7;p101">
                <a:hlinkClick r:id="rId10" action="ppaction://hlinksldjump" tooltip="Enfoques de trabajo"/>
                <a:extLst>
                  <a:ext uri="{FF2B5EF4-FFF2-40B4-BE49-F238E27FC236}">
                    <a16:creationId xmlns:a16="http://schemas.microsoft.com/office/drawing/2014/main" id="{A0303C34-2516-9630-29AC-726F04A7020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8;p101">
                <a:extLst>
                  <a:ext uri="{FF2B5EF4-FFF2-40B4-BE49-F238E27FC236}">
                    <a16:creationId xmlns:a16="http://schemas.microsoft.com/office/drawing/2014/main" id="{4C30CD09-6093-CDA4-FB9A-55FDF5DC579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9;p101">
                <a:extLst>
                  <a:ext uri="{FF2B5EF4-FFF2-40B4-BE49-F238E27FC236}">
                    <a16:creationId xmlns:a16="http://schemas.microsoft.com/office/drawing/2014/main" id="{9122BE52-9124-6DB9-07DD-6621A315ED4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8" name="Grupo 87">
            <a:extLst>
              <a:ext uri="{FF2B5EF4-FFF2-40B4-BE49-F238E27FC236}">
                <a16:creationId xmlns:a16="http://schemas.microsoft.com/office/drawing/2014/main" id="{080B762F-B81B-CC3F-A425-0C34D65006F4}"/>
              </a:ext>
            </a:extLst>
          </p:cNvPr>
          <p:cNvGrpSpPr/>
          <p:nvPr/>
        </p:nvGrpSpPr>
        <p:grpSpPr>
          <a:xfrm>
            <a:off x="8462086" y="8560277"/>
            <a:ext cx="720000" cy="720000"/>
            <a:chOff x="-1026884" y="3852288"/>
            <a:chExt cx="861840" cy="861840"/>
          </a:xfrm>
        </p:grpSpPr>
        <p:sp>
          <p:nvSpPr>
            <p:cNvPr id="89" name="Elipse 88">
              <a:extLst>
                <a:ext uri="{FF2B5EF4-FFF2-40B4-BE49-F238E27FC236}">
                  <a16:creationId xmlns:a16="http://schemas.microsoft.com/office/drawing/2014/main" id="{EC80BCEA-5E33-F751-3B5F-1CA90F0A1CA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0" name="Google Shape;11648;p101">
              <a:hlinkClick r:id="rId11" action="ppaction://hlinksldjump" tooltip="Categorías"/>
              <a:extLst>
                <a:ext uri="{FF2B5EF4-FFF2-40B4-BE49-F238E27FC236}">
                  <a16:creationId xmlns:a16="http://schemas.microsoft.com/office/drawing/2014/main" id="{A8E3576F-7D4F-5E72-1CA7-6F60CD74D0C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1" name="Grupo 90">
            <a:extLst>
              <a:ext uri="{FF2B5EF4-FFF2-40B4-BE49-F238E27FC236}">
                <a16:creationId xmlns:a16="http://schemas.microsoft.com/office/drawing/2014/main" id="{5EE1F260-87A6-9652-4DDE-DD3A1E0A3292}"/>
              </a:ext>
            </a:extLst>
          </p:cNvPr>
          <p:cNvGrpSpPr/>
          <p:nvPr/>
        </p:nvGrpSpPr>
        <p:grpSpPr>
          <a:xfrm>
            <a:off x="6683394" y="8490698"/>
            <a:ext cx="720000" cy="720000"/>
            <a:chOff x="3177144" y="1346133"/>
            <a:chExt cx="820800" cy="820800"/>
          </a:xfrm>
        </p:grpSpPr>
        <p:sp>
          <p:nvSpPr>
            <p:cNvPr id="92" name="Elipse 91">
              <a:hlinkClick r:id="rId6" action="ppaction://hlinksldjump" tooltip="Recomendaciones"/>
              <a:extLst>
                <a:ext uri="{FF2B5EF4-FFF2-40B4-BE49-F238E27FC236}">
                  <a16:creationId xmlns:a16="http://schemas.microsoft.com/office/drawing/2014/main" id="{BB1AD459-180A-8852-C159-7BA291F85D1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3" name="Google Shape;13057;p104">
              <a:extLst>
                <a:ext uri="{FF2B5EF4-FFF2-40B4-BE49-F238E27FC236}">
                  <a16:creationId xmlns:a16="http://schemas.microsoft.com/office/drawing/2014/main" id="{010AB788-2B79-EB00-F3F4-2B3B3D03676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4" name="Google Shape;13058;p104">
                <a:extLst>
                  <a:ext uri="{FF2B5EF4-FFF2-40B4-BE49-F238E27FC236}">
                    <a16:creationId xmlns:a16="http://schemas.microsoft.com/office/drawing/2014/main" id="{659A1494-00B5-6366-C2CC-38A35785C4A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59;p104">
                <a:extLst>
                  <a:ext uri="{FF2B5EF4-FFF2-40B4-BE49-F238E27FC236}">
                    <a16:creationId xmlns:a16="http://schemas.microsoft.com/office/drawing/2014/main" id="{46DEEF3B-6DDD-262F-94B1-5BD3D7469C0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0;p104">
                <a:extLst>
                  <a:ext uri="{FF2B5EF4-FFF2-40B4-BE49-F238E27FC236}">
                    <a16:creationId xmlns:a16="http://schemas.microsoft.com/office/drawing/2014/main" id="{A4BCFBF2-28B5-C4D9-5153-0E40EB8B9A1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1;p104">
                <a:extLst>
                  <a:ext uri="{FF2B5EF4-FFF2-40B4-BE49-F238E27FC236}">
                    <a16:creationId xmlns:a16="http://schemas.microsoft.com/office/drawing/2014/main" id="{89052A1D-ED00-F8EE-0369-4D5C7599855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2;p104">
                <a:extLst>
                  <a:ext uri="{FF2B5EF4-FFF2-40B4-BE49-F238E27FC236}">
                    <a16:creationId xmlns:a16="http://schemas.microsoft.com/office/drawing/2014/main" id="{0F73ABF6-523D-AE0A-D05F-BB49D106266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3;p104">
                <a:extLst>
                  <a:ext uri="{FF2B5EF4-FFF2-40B4-BE49-F238E27FC236}">
                    <a16:creationId xmlns:a16="http://schemas.microsoft.com/office/drawing/2014/main" id="{EB6D5D94-DD56-3BBD-E88B-E7F39E4C12B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4;p104">
                <a:extLst>
                  <a:ext uri="{FF2B5EF4-FFF2-40B4-BE49-F238E27FC236}">
                    <a16:creationId xmlns:a16="http://schemas.microsoft.com/office/drawing/2014/main" id="{86AA8CBE-24A8-F16B-57AF-2C74543DFD4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5;p104">
                <a:extLst>
                  <a:ext uri="{FF2B5EF4-FFF2-40B4-BE49-F238E27FC236}">
                    <a16:creationId xmlns:a16="http://schemas.microsoft.com/office/drawing/2014/main" id="{116DEA42-83E7-3319-6FD9-A215F1422DC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6;p104">
                <a:extLst>
                  <a:ext uri="{FF2B5EF4-FFF2-40B4-BE49-F238E27FC236}">
                    <a16:creationId xmlns:a16="http://schemas.microsoft.com/office/drawing/2014/main" id="{DB0A7529-9027-B08F-0B38-64C0635753C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7;p104">
                <a:extLst>
                  <a:ext uri="{FF2B5EF4-FFF2-40B4-BE49-F238E27FC236}">
                    <a16:creationId xmlns:a16="http://schemas.microsoft.com/office/drawing/2014/main" id="{26969DD6-6747-0FA0-0351-EFD4958C461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4" name="Group 17">
            <a:extLst>
              <a:ext uri="{FF2B5EF4-FFF2-40B4-BE49-F238E27FC236}">
                <a16:creationId xmlns:a16="http://schemas.microsoft.com/office/drawing/2014/main" id="{3D27E462-6E16-D484-7832-EE5A4178789F}"/>
              </a:ext>
            </a:extLst>
          </p:cNvPr>
          <p:cNvGrpSpPr/>
          <p:nvPr/>
        </p:nvGrpSpPr>
        <p:grpSpPr>
          <a:xfrm>
            <a:off x="5694079" y="8486054"/>
            <a:ext cx="720000" cy="720000"/>
            <a:chOff x="738225" y="2745837"/>
            <a:chExt cx="861840" cy="861840"/>
          </a:xfrm>
        </p:grpSpPr>
        <p:sp>
          <p:nvSpPr>
            <p:cNvPr id="105" name="Elipse 104">
              <a:extLst>
                <a:ext uri="{FF2B5EF4-FFF2-40B4-BE49-F238E27FC236}">
                  <a16:creationId xmlns:a16="http://schemas.microsoft.com/office/drawing/2014/main" id="{5F344D99-6E77-9DEF-AF88-0BFC6A774FD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6" name="Google Shape;10593;p100">
              <a:extLst>
                <a:ext uri="{FF2B5EF4-FFF2-40B4-BE49-F238E27FC236}">
                  <a16:creationId xmlns:a16="http://schemas.microsoft.com/office/drawing/2014/main" id="{28580469-FB29-AE24-CCEA-70070D44460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7" name="Google Shape;10594;p100">
                <a:hlinkClick r:id="rId7" action="ppaction://hlinksldjump" tooltip="Bienvenida"/>
                <a:extLst>
                  <a:ext uri="{FF2B5EF4-FFF2-40B4-BE49-F238E27FC236}">
                    <a16:creationId xmlns:a16="http://schemas.microsoft.com/office/drawing/2014/main" id="{47D0E304-2945-3B30-7F51-7FF26A2F8945}"/>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0595;p100">
                <a:extLst>
                  <a:ext uri="{FF2B5EF4-FFF2-40B4-BE49-F238E27FC236}">
                    <a16:creationId xmlns:a16="http://schemas.microsoft.com/office/drawing/2014/main" id="{54122A92-9551-2935-FC5A-32A2A474284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9" name="Grupo 108">
            <a:extLst>
              <a:ext uri="{FF2B5EF4-FFF2-40B4-BE49-F238E27FC236}">
                <a16:creationId xmlns:a16="http://schemas.microsoft.com/office/drawing/2014/main" id="{0F80E952-96D6-5D9B-A75E-E35A879944FA}"/>
              </a:ext>
            </a:extLst>
          </p:cNvPr>
          <p:cNvGrpSpPr/>
          <p:nvPr/>
        </p:nvGrpSpPr>
        <p:grpSpPr>
          <a:xfrm>
            <a:off x="9379519" y="8490698"/>
            <a:ext cx="720000" cy="720000"/>
            <a:chOff x="6950009" y="1346133"/>
            <a:chExt cx="820800" cy="820800"/>
          </a:xfrm>
        </p:grpSpPr>
        <p:sp>
          <p:nvSpPr>
            <p:cNvPr id="110" name="Elipse 109">
              <a:extLst>
                <a:ext uri="{FF2B5EF4-FFF2-40B4-BE49-F238E27FC236}">
                  <a16:creationId xmlns:a16="http://schemas.microsoft.com/office/drawing/2014/main" id="{8AD002F8-A571-881F-8EB5-AFE1F176F73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1" name="Google Shape;11123;p100">
              <a:hlinkClick r:id="rId9" action="ppaction://hlinksldjump" tooltip="Énfasis"/>
              <a:extLst>
                <a:ext uri="{FF2B5EF4-FFF2-40B4-BE49-F238E27FC236}">
                  <a16:creationId xmlns:a16="http://schemas.microsoft.com/office/drawing/2014/main" id="{6A200EED-A736-0C08-F896-B2CBA4F8B96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2" name="Grupo 111">
            <a:extLst>
              <a:ext uri="{FF2B5EF4-FFF2-40B4-BE49-F238E27FC236}">
                <a16:creationId xmlns:a16="http://schemas.microsoft.com/office/drawing/2014/main" id="{382826FD-5A56-9302-95B0-1D1B1440935A}"/>
              </a:ext>
            </a:extLst>
          </p:cNvPr>
          <p:cNvGrpSpPr/>
          <p:nvPr/>
        </p:nvGrpSpPr>
        <p:grpSpPr>
          <a:xfrm>
            <a:off x="10287000" y="8512801"/>
            <a:ext cx="720000" cy="720000"/>
            <a:chOff x="7758040" y="1346133"/>
            <a:chExt cx="820800" cy="820800"/>
          </a:xfrm>
        </p:grpSpPr>
        <p:sp>
          <p:nvSpPr>
            <p:cNvPr id="113" name="Elipse 112">
              <a:extLst>
                <a:ext uri="{FF2B5EF4-FFF2-40B4-BE49-F238E27FC236}">
                  <a16:creationId xmlns:a16="http://schemas.microsoft.com/office/drawing/2014/main" id="{7520E4F5-3A7F-8C79-4F3D-74063CD6BFD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11363;p101">
              <a:extLst>
                <a:ext uri="{FF2B5EF4-FFF2-40B4-BE49-F238E27FC236}">
                  <a16:creationId xmlns:a16="http://schemas.microsoft.com/office/drawing/2014/main" id="{72F5F9DD-51AC-F8B3-0180-73138BEB4F9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5" name="Google Shape;11364;p101">
                <a:extLst>
                  <a:ext uri="{FF2B5EF4-FFF2-40B4-BE49-F238E27FC236}">
                    <a16:creationId xmlns:a16="http://schemas.microsoft.com/office/drawing/2014/main" id="{3FD09876-B5F3-10EA-585B-5FEAE76B44E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5;p101">
                <a:extLst>
                  <a:ext uri="{FF2B5EF4-FFF2-40B4-BE49-F238E27FC236}">
                    <a16:creationId xmlns:a16="http://schemas.microsoft.com/office/drawing/2014/main" id="{ACB0C8DA-8E8B-A82E-A469-C50BC702F40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6;p101">
                <a:extLst>
                  <a:ext uri="{FF2B5EF4-FFF2-40B4-BE49-F238E27FC236}">
                    <a16:creationId xmlns:a16="http://schemas.microsoft.com/office/drawing/2014/main" id="{F3311C91-158C-3680-9B80-F9D0C36AAB4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7;p101">
                <a:hlinkClick r:id="rId10" action="ppaction://hlinksldjump" tooltip="Enfoques de trabajo"/>
                <a:extLst>
                  <a:ext uri="{FF2B5EF4-FFF2-40B4-BE49-F238E27FC236}">
                    <a16:creationId xmlns:a16="http://schemas.microsoft.com/office/drawing/2014/main" id="{89668E3F-C2AB-F466-5346-2A85A882712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8;p101">
                <a:extLst>
                  <a:ext uri="{FF2B5EF4-FFF2-40B4-BE49-F238E27FC236}">
                    <a16:creationId xmlns:a16="http://schemas.microsoft.com/office/drawing/2014/main" id="{BFB01A74-5B86-7B03-CC27-FDD58FD5498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9;p101">
                <a:extLst>
                  <a:ext uri="{FF2B5EF4-FFF2-40B4-BE49-F238E27FC236}">
                    <a16:creationId xmlns:a16="http://schemas.microsoft.com/office/drawing/2014/main" id="{E5E37A24-7A3B-3801-1B12-79C6BD867C4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1" name="Grupo 120">
            <a:extLst>
              <a:ext uri="{FF2B5EF4-FFF2-40B4-BE49-F238E27FC236}">
                <a16:creationId xmlns:a16="http://schemas.microsoft.com/office/drawing/2014/main" id="{AE29FF4D-FEEE-DD93-00D7-A8F3CAB87B9E}"/>
              </a:ext>
            </a:extLst>
          </p:cNvPr>
          <p:cNvGrpSpPr/>
          <p:nvPr/>
        </p:nvGrpSpPr>
        <p:grpSpPr>
          <a:xfrm>
            <a:off x="8462087" y="8512801"/>
            <a:ext cx="720000" cy="720000"/>
            <a:chOff x="-1026884" y="3852288"/>
            <a:chExt cx="861840" cy="861840"/>
          </a:xfrm>
        </p:grpSpPr>
        <p:sp>
          <p:nvSpPr>
            <p:cNvPr id="122" name="Elipse 121">
              <a:extLst>
                <a:ext uri="{FF2B5EF4-FFF2-40B4-BE49-F238E27FC236}">
                  <a16:creationId xmlns:a16="http://schemas.microsoft.com/office/drawing/2014/main" id="{945015C8-5566-DA5F-EAA8-EE2CEEBDD5F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3" name="Google Shape;11648;p101">
              <a:hlinkClick r:id="rId11" action="ppaction://hlinksldjump" tooltip="Categorías"/>
              <a:extLst>
                <a:ext uri="{FF2B5EF4-FFF2-40B4-BE49-F238E27FC236}">
                  <a16:creationId xmlns:a16="http://schemas.microsoft.com/office/drawing/2014/main" id="{17E5D65B-2C23-AEA8-2C02-9D6C0EB6102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93789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1184025" y="198076"/>
            <a:ext cx="139446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11: PROTOCOLO DE IDENTIFICACIÓN, CARACTERIZACIÓN Y MANEJO DE PARTES INTERESADAS</a:t>
            </a:r>
          </a:p>
        </p:txBody>
      </p:sp>
      <p:graphicFrame>
        <p:nvGraphicFramePr>
          <p:cNvPr id="2" name="Tabla 186">
            <a:extLst>
              <a:ext uri="{FF2B5EF4-FFF2-40B4-BE49-F238E27FC236}">
                <a16:creationId xmlns:a16="http://schemas.microsoft.com/office/drawing/2014/main" id="{D4C7250B-F049-EEA8-664C-A22BECB3752C}"/>
              </a:ext>
            </a:extLst>
          </p:cNvPr>
          <p:cNvGraphicFramePr>
            <a:graphicFrameLocks noGrp="1"/>
          </p:cNvGraphicFramePr>
          <p:nvPr>
            <p:extLst>
              <p:ext uri="{D42A27DB-BD31-4B8C-83A1-F6EECF244321}">
                <p14:modId xmlns:p14="http://schemas.microsoft.com/office/powerpoint/2010/main" val="12891082"/>
              </p:ext>
            </p:extLst>
          </p:nvPr>
        </p:nvGraphicFramePr>
        <p:xfrm>
          <a:off x="1509140" y="1007161"/>
          <a:ext cx="13474798" cy="7584920"/>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06233">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5079">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366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507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06233">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4429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0623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90614">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Es indispensable contar con un procedimiento que permita reconocer las características, conocimientos, necesidades,</a:t>
                      </a:r>
                      <a:r>
                        <a:rPr lang="es-CO" sz="1500" b="0" strike="noStrike" kern="1200" dirty="0">
                          <a:solidFill>
                            <a:schemeClr val="tx1"/>
                          </a:solidFill>
                          <a:latin typeface="Work Sans" pitchFamily="2" charset="0"/>
                          <a:ea typeface="+mn-ea"/>
                          <a:cs typeface="Poppins" panose="00000500000000000000" pitchFamily="2" charset="0"/>
                        </a:rPr>
                        <a:t> </a:t>
                      </a:r>
                      <a:r>
                        <a:rPr lang="es-CO" sz="1500" b="0" kern="1200" dirty="0">
                          <a:solidFill>
                            <a:schemeClr val="tx1"/>
                          </a:solidFill>
                          <a:latin typeface="Work Sans" pitchFamily="2" charset="0"/>
                          <a:ea typeface="+mn-ea"/>
                          <a:cs typeface="Poppins" panose="00000500000000000000" pitchFamily="2" charset="0"/>
                        </a:rPr>
                        <a:t>expectativas y aportes de los actores que influyen y condicionan la ejecución de los proyectos de infraestructura de transporte, con el fin de definir</a:t>
                      </a:r>
                      <a:r>
                        <a:rPr lang="es-ES" sz="1500" b="0" kern="1200" dirty="0">
                          <a:solidFill>
                            <a:schemeClr val="tx1"/>
                          </a:solidFill>
                          <a:latin typeface="Work Sans" pitchFamily="2" charset="0"/>
                          <a:ea typeface="+mn-ea"/>
                          <a:cs typeface="Poppins" panose="00000500000000000000" pitchFamily="2" charset="0"/>
                        </a:rPr>
                        <a:t> estrategias de abordaje y participación tendientes a gestionar eventuales conflictos y canalizar apoyos hacia el proyecto.</a:t>
                      </a:r>
                      <a:endParaRPr lang="es-CO" sz="1500" b="0" strike="sngStrike" kern="1200" dirty="0">
                        <a:solidFill>
                          <a:schemeClr val="tx1"/>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14577">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Población objetivo</a:t>
                      </a:r>
                      <a:endParaRPr lang="es-CO" dirty="0"/>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dirty="0">
                          <a:solidFill>
                            <a:schemeClr val="tx1"/>
                          </a:solidFill>
                          <a:latin typeface="Poppins SemiBold" panose="00000700000000000000" pitchFamily="2" charset="0"/>
                          <a:ea typeface="+mn-ea"/>
                          <a:cs typeface="Poppins SemiBold" panose="00000700000000000000" pitchFamily="2" charset="0"/>
                        </a:rPr>
                        <a:t>¿Cuánto tiempo se necesita?</a:t>
                      </a:r>
                      <a:endParaRPr lang="es-CO" dirty="0"/>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160893">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Identificar características de los grupos de interés, reconociendo sus necesidades y expectativas frente a los proyectos de infraestructura de transporte nacional a cargo del INVÍAS.</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dirty="0">
                          <a:latin typeface="Work Sans" pitchFamily="2" charset="0"/>
                          <a:cs typeface="Poppins" panose="00000500000000000000" pitchFamily="2" charset="0"/>
                        </a:rPr>
                        <a:t>Funcionarios del INVÍAS, especialmente del Grupo de Atención y Relacionamiento Ciudadano</a:t>
                      </a:r>
                    </a:p>
                    <a:p>
                      <a:r>
                        <a:rPr lang="es-CO" sz="1500" dirty="0">
                          <a:latin typeface="Work Sans" pitchFamily="2" charset="0"/>
                          <a:cs typeface="Poppins" panose="00000500000000000000" pitchFamily="2" charset="0"/>
                        </a:rPr>
                        <a:t>Interventorías y contratistas de obra</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MX" sz="1500" dirty="0">
                          <a:latin typeface="Work Sans" pitchFamily="2" charset="0"/>
                          <a:cs typeface="Poppins" panose="00000500000000000000" pitchFamily="2" charset="0"/>
                        </a:rPr>
                        <a:t>2 horas</a:t>
                      </a:r>
                      <a:endParaRPr lang="es-CO" sz="1500" dirty="0">
                        <a:latin typeface="Work Sans"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0623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732243">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panose="00000500000000000000" pitchFamily="2" charset="0"/>
                        </a:rPr>
                        <a:t>Equipo de cómputo con acceso a internet</a:t>
                      </a:r>
                      <a:endParaRPr lang="es-CO" sz="1500" b="0" kern="1200" dirty="0">
                        <a:solidFill>
                          <a:schemeClr val="tx1"/>
                        </a:solidFill>
                        <a:latin typeface="Work Sans"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6" name="Gráfico 75" descr="Escena de bosque con relleno sólido">
            <a:extLst>
              <a:ext uri="{FF2B5EF4-FFF2-40B4-BE49-F238E27FC236}">
                <a16:creationId xmlns:a16="http://schemas.microsoft.com/office/drawing/2014/main" id="{2D32C899-5217-2F8F-B1B8-80433B5397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82405" y="2397203"/>
            <a:ext cx="616278" cy="576000"/>
          </a:xfrm>
          <a:prstGeom prst="rect">
            <a:avLst/>
          </a:prstGeom>
        </p:spPr>
      </p:pic>
      <p:pic>
        <p:nvPicPr>
          <p:cNvPr id="7" name="Gráfico 76" descr="Grupo de personas con relleno sólido">
            <a:extLst>
              <a:ext uri="{FF2B5EF4-FFF2-40B4-BE49-F238E27FC236}">
                <a16:creationId xmlns:a16="http://schemas.microsoft.com/office/drawing/2014/main" id="{0E669C3C-F3F8-F659-8049-9162159EC98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22014" y="2380403"/>
            <a:ext cx="624776" cy="576000"/>
          </a:xfrm>
          <a:prstGeom prst="rect">
            <a:avLst/>
          </a:prstGeom>
        </p:spPr>
      </p:pic>
      <p:sp>
        <p:nvSpPr>
          <p:cNvPr id="8" name="object 18">
            <a:extLst>
              <a:ext uri="{FF2B5EF4-FFF2-40B4-BE49-F238E27FC236}">
                <a16:creationId xmlns:a16="http://schemas.microsoft.com/office/drawing/2014/main" id="{696425DC-96E0-31AC-814A-B33845784887}"/>
              </a:ext>
            </a:extLst>
          </p:cNvPr>
          <p:cNvSpPr/>
          <p:nvPr/>
        </p:nvSpPr>
        <p:spPr>
          <a:xfrm>
            <a:off x="12097946" y="2442770"/>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9" name="object 17">
            <a:extLst>
              <a:ext uri="{FF2B5EF4-FFF2-40B4-BE49-F238E27FC236}">
                <a16:creationId xmlns:a16="http://schemas.microsoft.com/office/drawing/2014/main" id="{A39A705C-45BF-D3EB-7F08-0D0F4C08069A}"/>
              </a:ext>
            </a:extLst>
          </p:cNvPr>
          <p:cNvSpPr/>
          <p:nvPr/>
        </p:nvSpPr>
        <p:spPr>
          <a:xfrm>
            <a:off x="13892560" y="2497179"/>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22" name="Gráfico 21" descr="Marketing con relleno sólido">
            <a:extLst>
              <a:ext uri="{FF2B5EF4-FFF2-40B4-BE49-F238E27FC236}">
                <a16:creationId xmlns:a16="http://schemas.microsoft.com/office/drawing/2014/main" id="{E322B3C9-DFCF-3907-89DC-CF870348FD8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85807" y="2311333"/>
            <a:ext cx="714139" cy="714139"/>
          </a:xfrm>
          <a:prstGeom prst="rect">
            <a:avLst/>
          </a:prstGeom>
        </p:spPr>
      </p:pic>
      <p:pic>
        <p:nvPicPr>
          <p:cNvPr id="23" name="Gráfico 22" descr="Single gear con relleno sólido">
            <a:extLst>
              <a:ext uri="{FF2B5EF4-FFF2-40B4-BE49-F238E27FC236}">
                <a16:creationId xmlns:a16="http://schemas.microsoft.com/office/drawing/2014/main" id="{94B101D5-BDFA-2EDE-E342-8E871685D46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11419" y="2397203"/>
            <a:ext cx="576000" cy="576000"/>
          </a:xfrm>
          <a:prstGeom prst="rect">
            <a:avLst/>
          </a:prstGeom>
        </p:spPr>
      </p:pic>
      <p:pic>
        <p:nvPicPr>
          <p:cNvPr id="24" name="Gráfico 23" descr="Court con relleno sólido">
            <a:extLst>
              <a:ext uri="{FF2B5EF4-FFF2-40B4-BE49-F238E27FC236}">
                <a16:creationId xmlns:a16="http://schemas.microsoft.com/office/drawing/2014/main" id="{194631EC-204B-0214-FFC1-30093643A8D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11807" y="2380403"/>
            <a:ext cx="576000" cy="576000"/>
          </a:xfrm>
          <a:prstGeom prst="rect">
            <a:avLst/>
          </a:prstGeom>
        </p:spPr>
      </p:pic>
      <p:sp>
        <p:nvSpPr>
          <p:cNvPr id="25" name="CuadroTexto 24">
            <a:extLst>
              <a:ext uri="{FF2B5EF4-FFF2-40B4-BE49-F238E27FC236}">
                <a16:creationId xmlns:a16="http://schemas.microsoft.com/office/drawing/2014/main" id="{FCE13143-6E88-8ADA-D042-BAA2632F5944}"/>
              </a:ext>
            </a:extLst>
          </p:cNvPr>
          <p:cNvSpPr txBox="1"/>
          <p:nvPr/>
        </p:nvSpPr>
        <p:spPr>
          <a:xfrm>
            <a:off x="15849600" y="9075899"/>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6" name="Flecha: a la derecha 25">
            <a:hlinkClick r:id="rId13" action="ppaction://hlinksldjump"/>
            <a:extLst>
              <a:ext uri="{FF2B5EF4-FFF2-40B4-BE49-F238E27FC236}">
                <a16:creationId xmlns:a16="http://schemas.microsoft.com/office/drawing/2014/main" id="{077DEC5E-0C99-D29F-9D4B-20B7A5134CEF}"/>
              </a:ext>
            </a:extLst>
          </p:cNvPr>
          <p:cNvSpPr/>
          <p:nvPr/>
        </p:nvSpPr>
        <p:spPr>
          <a:xfrm>
            <a:off x="16365472" y="873519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B892A61C-22D8-BE30-D0A2-7254E2CB75FF}"/>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2BD792FF-365F-C9C8-B89A-EEBC1575872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79CFF9B-9D57-39A6-E8E2-33A3725C21A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EE6BD3A-19E5-5330-4E94-D703EC08F96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489F1BD-B2E9-ADB4-9E7D-65BA1758CAB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DEB5A0AE-4AFC-0354-2950-43512F7258C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0CD7E2A2-1DC8-67C8-DFE9-953E85BBE03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C116CADE-4C45-B855-3C54-AF8909A1B17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A0D5923-D79B-89B5-D19B-1AC8B7524AD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C0AD3EB-27C0-C248-AD72-C59502CD7B9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12BD09D-1184-D21F-3AFA-5D2732B3FAF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7A292F0-ACAF-0BDC-D354-A71E4B551A0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C0E6837-48C8-9E06-BDD8-9C9507EA502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33477ED0-5F04-6A25-0299-BA4AFDBA5299}"/>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2DADBC6C-0E04-731C-B477-E9BA9478BC6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C006AF1A-5DE0-C3BB-08B0-6574CE5CDFD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5470F0B7-7C5D-C37F-4376-A8553333B22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A1093765-4017-7552-9A13-CC3E9834562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F4F3F68D-8A04-8C31-129F-8ABBC6B5EC25}"/>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A6AAAAA7-3F28-B8A0-32DE-F66FE8603B3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2455DE3-F6E6-8FD5-E231-3A45A9AC73A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8EB60BBB-7780-6AEF-89D5-B701AA52124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A92DA7A5-C398-AE42-ABEA-6EC39155401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9B3AF8B9-D665-F1A9-1DA9-D00DF4DE75C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FD216563-4089-67F6-E816-9181AE3E1FEE}"/>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E9764D9-56B9-8D41-1101-8BFCA9AC5C01}"/>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3C4809B1-1968-9FAA-F33D-DEAFB69C5AB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15350C02-3630-9F70-F291-8F695D834319}"/>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4B6CB86B-4E0A-CE56-C86C-ECC1B0CEAB7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CD702905-2428-F8BA-0FFF-2D9C40DBC86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D0276E2D-DE04-9D50-8490-9DAFE0B0D58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C91DDFF8-4AB4-B89A-5ED3-DAFBB1D9122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191B1E27-F51E-ACB0-3D40-66ED3BF04BF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49DAE500-03F4-F2AE-66E8-32602F4A474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758B531-7170-2552-C027-644945D1B71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91B49EB0-6541-5E73-E98E-5CD82C336C6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B2E88078-4DF4-0E5C-127B-2B3B64B3C05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86D4DE1-70B6-FE77-F4CB-07C99930C41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B3108B4-639A-5981-8459-A712A08BB95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54E260D9-4603-BF2B-1F5A-E5EAB98D12A7}"/>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638960F8-BD25-5475-8974-1CE1127CB23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7B72EB29-F5BB-E036-2CCD-902CF5B2AAC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AB1012A9-1089-8792-7D65-FE9E0ACF2D54}"/>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0B742114-50F9-DF3D-83D3-1B15F453839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939CCEA-9DBC-6E91-78DF-4EE547F9FA8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09D65868-4F43-047F-169E-E95BC90179E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0A382791-EED6-65AF-2D63-B638E126E7A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A65685EB-2E78-8F67-898D-16A5A23B29D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F7563FA6-8339-0830-697A-7EC318206A2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34359381-4385-DC29-BFDB-342C044B807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004A7CFD-ECB5-CA98-F2A1-24622126BBB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CA3F8666-FBCC-1941-6C16-DFFD56AB413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50DB7388-86AE-49BB-7E31-03ABAA2A504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460CBA2B-F2D2-5575-E864-85D49676507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C8D6302D-1E09-70EE-745D-07998C290B6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04C2A86C-8264-714A-FB85-D05D2204309E}"/>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16AF3008-AE2F-B922-5702-90865FE69D5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45576915-92E1-E80B-0A8B-2F6340B5B19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C94FB951-C3AE-4F60-98A6-996ACAD9CE3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1F51C690-AA61-1654-10F8-ED193FE9802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0525B465-8AF2-1B4E-0C16-FF93F691B973}"/>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032AA3CC-FCAC-D973-F987-FF57A2BAE23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A5D2941D-3FA8-17A4-E3BD-246D7D91895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89C8BD2F-EA83-418F-1991-67AE7DF4DA18}"/>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CF1699D-1A27-7A78-EE03-E146B3C6D07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EB0DF184-35C6-4C62-F427-16801491AC8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74CED660-7723-4211-2A7C-6DD31283FBD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ECB86C5C-1EEB-DCFA-2C91-049B40D4028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BCCD0F12-3F2D-1986-FC72-D754798C1B2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D7A9BC97-B401-B90C-F6F7-D4CCDEA7405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0563AC33-CC50-05FD-4F22-67BFE50A460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A670E972-8D50-B741-6720-C1D793841F0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C969CDEB-6918-7B86-A5B1-5E68E30A234C}"/>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40386744-54BF-0910-ADCB-CD79DEB85DB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4ED65A7C-2825-7371-4BD7-585584D8791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164624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1184025" y="187852"/>
            <a:ext cx="139446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11: PROTOCOLO DE IDENTIFICACIÓN, CARACTERIZACIÓN Y MANEJO DE PARTES INTERESADAS</a:t>
            </a:r>
          </a:p>
        </p:txBody>
      </p:sp>
      <p:graphicFrame>
        <p:nvGraphicFramePr>
          <p:cNvPr id="4" name="Tabla 3">
            <a:extLst>
              <a:ext uri="{FF2B5EF4-FFF2-40B4-BE49-F238E27FC236}">
                <a16:creationId xmlns:a16="http://schemas.microsoft.com/office/drawing/2014/main" id="{F276EA29-2ACB-B262-D3F0-9C195145E9D4}"/>
              </a:ext>
            </a:extLst>
          </p:cNvPr>
          <p:cNvGraphicFramePr>
            <a:graphicFrameLocks noGrp="1"/>
          </p:cNvGraphicFramePr>
          <p:nvPr>
            <p:extLst>
              <p:ext uri="{D42A27DB-BD31-4B8C-83A1-F6EECF244321}">
                <p14:modId xmlns:p14="http://schemas.microsoft.com/office/powerpoint/2010/main" val="1058384361"/>
              </p:ext>
            </p:extLst>
          </p:nvPr>
        </p:nvGraphicFramePr>
        <p:xfrm>
          <a:off x="1618645" y="918380"/>
          <a:ext cx="13474800" cy="760976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58214">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230291">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A continuación, se encuentra el procedimiento para la aplicación de esta herramienta:</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Identificación de las partes interesadas: </a:t>
                      </a:r>
                      <a:r>
                        <a:rPr lang="es-MX" sz="1500" dirty="0">
                          <a:solidFill>
                            <a:schemeClr val="tx1"/>
                          </a:solidFill>
                          <a:latin typeface="Work Sans" pitchFamily="2" charset="0"/>
                          <a:cs typeface="Poppins" panose="00000500000000000000" pitchFamily="2" charset="0"/>
                        </a:rPr>
                        <a:t>Se debe hacer una lista de todas las personas, grupos u organizaciones que puedan estar involucrados o afectados por el proyecto de infraestructura de transporte. Esto puede incluir a los usuarios de la infraestructura, los residentes locales, las empresas locales, los reguladores, los proveedores de servicios, entre otros.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Análisis de las partes interesadas: </a:t>
                      </a:r>
                      <a:r>
                        <a:rPr lang="es-MX" sz="1500" dirty="0">
                          <a:solidFill>
                            <a:schemeClr val="tx1"/>
                          </a:solidFill>
                          <a:latin typeface="Work Sans" pitchFamily="2" charset="0"/>
                          <a:cs typeface="Poppins" panose="00000500000000000000" pitchFamily="2" charset="0"/>
                        </a:rPr>
                        <a:t>Una vez que se han identificado las partes interesadas, es importante analizar sus necesidades, intereses y expectativas en relación con el proyecto de infraestructura de transporte. Esto puede hacerse mediante la realización de entrevistas, encuestas, talleres o reuniones con los actores relevantes. Es importante tener en cuenta que las necesidades, intereses y expectativas pueden cambiar a lo largo del proyecto.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Priorización de las partes interesadas: </a:t>
                      </a:r>
                      <a:r>
                        <a:rPr lang="es-MX" sz="1500" b="0" dirty="0">
                          <a:solidFill>
                            <a:schemeClr val="tx1"/>
                          </a:solidFill>
                          <a:latin typeface="Work Sans" pitchFamily="2" charset="0"/>
                          <a:cs typeface="Poppins" panose="00000500000000000000" pitchFamily="2" charset="0"/>
                        </a:rPr>
                        <a:t>Es n</a:t>
                      </a:r>
                      <a:r>
                        <a:rPr lang="es-MX" sz="1500" dirty="0">
                          <a:solidFill>
                            <a:schemeClr val="tx1"/>
                          </a:solidFill>
                          <a:latin typeface="Work Sans" pitchFamily="2" charset="0"/>
                          <a:cs typeface="Poppins" panose="00000500000000000000" pitchFamily="2" charset="0"/>
                        </a:rPr>
                        <a:t>ecesario determinar su nivel de importancia y prioridad en relación con el proyecto. Esto puede hacerse utilizando la matriz de priorización (anexo de la herramienta) que tenga en cuenta la influencia de la parte interesada en el proyecto y su grado de interés en el mismo.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Caracterización de las partes interesadas: </a:t>
                      </a:r>
                      <a:r>
                        <a:rPr lang="es-MX" sz="1500" b="0" dirty="0">
                          <a:solidFill>
                            <a:schemeClr val="tx1"/>
                          </a:solidFill>
                          <a:latin typeface="Work Sans" pitchFamily="2" charset="0"/>
                          <a:cs typeface="Poppins" panose="00000500000000000000" pitchFamily="2" charset="0"/>
                        </a:rPr>
                        <a:t>U</a:t>
                      </a:r>
                      <a:r>
                        <a:rPr lang="es-MX" sz="1500" dirty="0">
                          <a:solidFill>
                            <a:schemeClr val="tx1"/>
                          </a:solidFill>
                          <a:latin typeface="Work Sans" pitchFamily="2" charset="0"/>
                          <a:cs typeface="Poppins" panose="00000500000000000000" pitchFamily="2" charset="0"/>
                        </a:rPr>
                        <a:t>na vez que se han priorizado las partes interesadas, es importante caracterizarlas en términos de sus necesidades y expectativas específicas. Esto puede ayudar a asegurar que se tomen en cuenta sus preocupaciones durante la planificación y ejecución del proyecto. Esto permitirá identificar cuáles son las partes interesadas más importantes y a las que se debe prestar mayor atención. Se pueden utilizar diferentes criterios para la clasificación, como su capacidad de influencia en el proyecto, su nivel de interés en el proyecto y su nivel de compromiso con el mismo.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Desarrollo de estrategias de gestión de las partes interesadas: </a:t>
                      </a:r>
                      <a:r>
                        <a:rPr lang="es-MX" sz="1500" b="0" kern="1200" dirty="0">
                          <a:solidFill>
                            <a:schemeClr val="tx1"/>
                          </a:solidFill>
                          <a:latin typeface="Work Sans" pitchFamily="2" charset="0"/>
                          <a:ea typeface="+mn-ea"/>
                          <a:cs typeface="Poppins" panose="00000500000000000000" pitchFamily="2" charset="0"/>
                        </a:rPr>
                        <a:t>Desarrollo de estrategias de gestión de las partes interesadas: Por último, es fundamental desarrollar estrategias de gestión que consideren las necesidades, intereses y expectativas de las partes interesadas. Esto implica establecer canales de comunicación efectivos, identificar soluciones para abordar sus preocupaciones y aplicar medidas para gestionar los riesgos asociados con las partes interesadas clave. Asimismo, es importante garantizar la ejecución de las actividades planificadas y la participación efectiva de las partes interesadas en el proyecto.</a:t>
                      </a:r>
                    </a:p>
                  </a:txBody>
                  <a:tcPr>
                    <a:solidFill>
                      <a:schemeClr val="bg1"/>
                    </a:solidFill>
                  </a:tcPr>
                </a:tc>
                <a:extLst>
                  <a:ext uri="{0D108BD9-81ED-4DB2-BD59-A6C34878D82A}">
                    <a16:rowId xmlns:a16="http://schemas.microsoft.com/office/drawing/2014/main" val="1148865646"/>
                  </a:ext>
                </a:extLst>
              </a:tr>
            </a:tbl>
          </a:graphicData>
        </a:graphic>
      </p:graphicFrame>
      <p:sp>
        <p:nvSpPr>
          <p:cNvPr id="9" name="CuadroTexto 8">
            <a:extLst>
              <a:ext uri="{FF2B5EF4-FFF2-40B4-BE49-F238E27FC236}">
                <a16:creationId xmlns:a16="http://schemas.microsoft.com/office/drawing/2014/main" id="{E2BA2305-44D3-DE6F-F8DC-3221B5EBA56D}"/>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3" action="ppaction://hlinksldjump"/>
            <a:extLst>
              <a:ext uri="{FF2B5EF4-FFF2-40B4-BE49-F238E27FC236}">
                <a16:creationId xmlns:a16="http://schemas.microsoft.com/office/drawing/2014/main" id="{AE234C8A-9295-ACEF-B211-D0A75721BE3A}"/>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F661E896-D578-0EEB-939B-4352C1FFC0B0}"/>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F40ECD29-D57E-475E-536B-19CFFB58484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7FEE7B5-5BD7-FACC-398C-4CBE2413D7A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B15D27C-6AC1-D824-171C-387B2E6BD93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62505CAD-DEED-AE23-746C-151EEEC533F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2B936DC-42ED-1E7F-2AF8-9189E3DDAB1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E35AD0F-07A4-4AEF-8626-8E159A29DD2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69CB181-EDF2-845C-41AA-B98293BCA89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96A58BC5-3B48-B1C4-7E8F-45F40AE865F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81288642-7B88-8225-4EB6-A3DBF0FECA4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62A18512-19F1-6825-5E93-B18F123CE63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4C0D3E83-7190-F11E-4685-B3E00C5FE14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16074CDD-322D-91D7-CAAC-90F02EC6A9C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4D253759-3C86-8B8E-D287-2033F562103A}"/>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35A0CA0B-9070-4B67-1ADE-FF465A6D6F7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02603577-5532-2D91-B8F5-71765C294C4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1C88299C-B06E-E7E7-8556-897250A1FF5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129EE57B-B6BE-89C6-3193-B9C0B575042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91529BBA-16AA-71A2-C0CD-673A8A6824FF}"/>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CB76818B-3082-444E-19CD-A067566B7A6A}"/>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A4792077-E20B-A612-EC50-C4A0B49BD42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83E5D212-AC7D-8404-6BD7-0E2126BC6D7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E48458A2-6165-DB22-5B19-D4DFFA28DDA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5D54FDAF-6E8E-41D6-D746-60BFF4AC5EA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483A37E1-52D5-C593-7A37-FE4069FDC32B}"/>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D5870301-0209-B583-39B7-995D72D3E6B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8C9EDF61-094C-522C-EA0B-B58EC8446DE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9041992D-2A6C-D2D4-8E17-10EAFB7A2930}"/>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EB1590D4-F908-B898-186A-B7620428A12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9B8E4063-9F3D-D2FC-B998-0F42955DC34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C5F91CC8-3DE5-DA3C-4F0A-4CCE189322E1}"/>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11AACC7E-BBC1-5A23-B43C-EEE645EEA98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D8A3E6DD-B827-C21F-2738-6BCD2E122DE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D8EDF27E-1B17-8C89-D8A3-1BB3D458841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95B1ADD8-6279-1656-848D-1A6F3EC7F20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32052564-22DB-6E1B-4F89-2E4D029093C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054DC3BA-C872-59CF-36B4-9FDFCBE9182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198E46F2-EE31-E37E-5823-246BD4D27F3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E6BE8448-5374-0470-080C-29890DD402F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7567CC3D-6329-21A6-AC1A-FDEC1CD5BCEE}"/>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11C596CB-EF6A-FE16-6F57-BD8F782E180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960B10F5-FA87-4D2F-4AC5-C51759493EA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4673E211-D7FB-D0D4-93F0-7BD014F1FE74}"/>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45782966-1CE9-8B0A-D7F6-B9CD6E95EC4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AB6170AD-B6F7-E5E8-ACB3-2E1DACC0BDF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3217ABEC-2F85-E199-304B-21F4FCD694B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011F0136-211C-2D5B-1994-A7D44E2E28F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FBEA4FE6-6CB5-884B-6483-7E270B2BD91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6520E469-C0DE-7EA6-3F1D-3059B81B23E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0C0F7A15-73FF-8564-55E7-1079769BE73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86975736-5F99-3EF7-2240-15E72EEC9EE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E9FD5C50-C512-7816-D172-08A5B4A4738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04E3152B-35FB-82A6-5C8B-E372A13F8EF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EAB9BB61-45EC-EEC2-E056-AE0F212ADAD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8D8F5810-C988-ECEE-FFD8-F28B1A65791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9756CBBD-BA6A-FA9B-D6E8-1F3FC61994CE}"/>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A72CBF72-EF0B-7931-1B1B-9EC274A2498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EE8AA87B-7C56-2503-B840-680C4D4E483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B7EAFA4F-B98F-921B-07B6-B4773453913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6B1933DA-EC82-6978-A46D-09A0725290C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DF5683A2-B92A-70D0-E9E5-F9F483D78C82}"/>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B4797962-91BC-58F8-A63B-A771CB774F7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93705967-5A29-200F-1D54-5306B581DC9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0DD31731-98D6-4F48-46D9-CFB141C0F349}"/>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D2ECEC9C-CC63-DCF3-97F2-4CED742068D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ACFAF0FC-C26B-F834-5F90-494F3D5936D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24ABCFD2-A684-187D-BC89-6799104A46D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5492E4CF-B8AD-A848-F568-F7C8A959FF6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2556A151-2C90-07DD-0194-81BADA2E757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8475402A-E9B5-10A1-55D5-B94127B77C3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B096635E-1C69-3463-B8E7-AE4DA987613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A2ADDA8F-F3FF-2CAD-3A58-A9D7ABB275A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CAAEE02D-8D78-10AC-D70B-E83D534A5FEB}"/>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077DF15D-3E22-3C05-AE3F-2063A86EC3F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7B1F49EE-2470-DDFC-C68A-EDB94F14106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19655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054982" y="167387"/>
            <a:ext cx="1069011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12: PROTOCOLO DE ACERCAMIENTO A GRUPOS O MINORÍAS ÉTNICAS</a:t>
            </a:r>
          </a:p>
        </p:txBody>
      </p:sp>
      <p:graphicFrame>
        <p:nvGraphicFramePr>
          <p:cNvPr id="2" name="Tabla 186">
            <a:extLst>
              <a:ext uri="{FF2B5EF4-FFF2-40B4-BE49-F238E27FC236}">
                <a16:creationId xmlns:a16="http://schemas.microsoft.com/office/drawing/2014/main" id="{00BA371A-42FC-E487-990A-B2892DB69FFF}"/>
              </a:ext>
            </a:extLst>
          </p:cNvPr>
          <p:cNvGraphicFramePr>
            <a:graphicFrameLocks noGrp="1"/>
          </p:cNvGraphicFramePr>
          <p:nvPr>
            <p:extLst>
              <p:ext uri="{D42A27DB-BD31-4B8C-83A1-F6EECF244321}">
                <p14:modId xmlns:p14="http://schemas.microsoft.com/office/powerpoint/2010/main" val="3316475611"/>
              </p:ext>
            </p:extLst>
          </p:nvPr>
        </p:nvGraphicFramePr>
        <p:xfrm>
          <a:off x="1418924" y="925835"/>
          <a:ext cx="13474801" cy="7483411"/>
        </p:xfrm>
        <a:graphic>
          <a:graphicData uri="http://schemas.openxmlformats.org/drawingml/2006/table">
            <a:tbl>
              <a:tblPr firstRow="1" bandRow="1">
                <a:tableStyleId>{5C22544A-7EE6-4342-B048-85BDC9FD1C3A}</a:tableStyleId>
              </a:tblPr>
              <a:tblGrid>
                <a:gridCol w="1750580">
                  <a:extLst>
                    <a:ext uri="{9D8B030D-6E8A-4147-A177-3AD203B41FA5}">
                      <a16:colId xmlns:a16="http://schemas.microsoft.com/office/drawing/2014/main" val="16991383"/>
                    </a:ext>
                  </a:extLst>
                </a:gridCol>
                <a:gridCol w="270718">
                  <a:extLst>
                    <a:ext uri="{9D8B030D-6E8A-4147-A177-3AD203B41FA5}">
                      <a16:colId xmlns:a16="http://schemas.microsoft.com/office/drawing/2014/main" val="2728602708"/>
                    </a:ext>
                  </a:extLst>
                </a:gridCol>
                <a:gridCol w="492716">
                  <a:extLst>
                    <a:ext uri="{9D8B030D-6E8A-4147-A177-3AD203B41FA5}">
                      <a16:colId xmlns:a16="http://schemas.microsoft.com/office/drawing/2014/main" val="3278031111"/>
                    </a:ext>
                  </a:extLst>
                </a:gridCol>
                <a:gridCol w="881871">
                  <a:extLst>
                    <a:ext uri="{9D8B030D-6E8A-4147-A177-3AD203B41FA5}">
                      <a16:colId xmlns:a16="http://schemas.microsoft.com/office/drawing/2014/main" val="534011960"/>
                    </a:ext>
                  </a:extLst>
                </a:gridCol>
                <a:gridCol w="1245835">
                  <a:extLst>
                    <a:ext uri="{9D8B030D-6E8A-4147-A177-3AD203B41FA5}">
                      <a16:colId xmlns:a16="http://schemas.microsoft.com/office/drawing/2014/main" val="39752029"/>
                    </a:ext>
                  </a:extLst>
                </a:gridCol>
                <a:gridCol w="270718">
                  <a:extLst>
                    <a:ext uri="{9D8B030D-6E8A-4147-A177-3AD203B41FA5}">
                      <a16:colId xmlns:a16="http://schemas.microsoft.com/office/drawing/2014/main" val="295305744"/>
                    </a:ext>
                  </a:extLst>
                </a:gridCol>
                <a:gridCol w="292146">
                  <a:extLst>
                    <a:ext uri="{9D8B030D-6E8A-4147-A177-3AD203B41FA5}">
                      <a16:colId xmlns:a16="http://schemas.microsoft.com/office/drawing/2014/main" val="1867438492"/>
                    </a:ext>
                  </a:extLst>
                </a:gridCol>
                <a:gridCol w="2006060">
                  <a:extLst>
                    <a:ext uri="{9D8B030D-6E8A-4147-A177-3AD203B41FA5}">
                      <a16:colId xmlns:a16="http://schemas.microsoft.com/office/drawing/2014/main" val="3079591464"/>
                    </a:ext>
                  </a:extLst>
                </a:gridCol>
                <a:gridCol w="492716">
                  <a:extLst>
                    <a:ext uri="{9D8B030D-6E8A-4147-A177-3AD203B41FA5}">
                      <a16:colId xmlns:a16="http://schemas.microsoft.com/office/drawing/2014/main" val="2799307641"/>
                    </a:ext>
                  </a:extLst>
                </a:gridCol>
                <a:gridCol w="1595336">
                  <a:extLst>
                    <a:ext uri="{9D8B030D-6E8A-4147-A177-3AD203B41FA5}">
                      <a16:colId xmlns:a16="http://schemas.microsoft.com/office/drawing/2014/main" val="3503928978"/>
                    </a:ext>
                  </a:extLst>
                </a:gridCol>
                <a:gridCol w="410722">
                  <a:extLst>
                    <a:ext uri="{9D8B030D-6E8A-4147-A177-3AD203B41FA5}">
                      <a16:colId xmlns:a16="http://schemas.microsoft.com/office/drawing/2014/main" val="1696865301"/>
                    </a:ext>
                  </a:extLst>
                </a:gridCol>
                <a:gridCol w="492716">
                  <a:extLst>
                    <a:ext uri="{9D8B030D-6E8A-4147-A177-3AD203B41FA5}">
                      <a16:colId xmlns:a16="http://schemas.microsoft.com/office/drawing/2014/main" val="2620423971"/>
                    </a:ext>
                  </a:extLst>
                </a:gridCol>
                <a:gridCol w="1184616">
                  <a:extLst>
                    <a:ext uri="{9D8B030D-6E8A-4147-A177-3AD203B41FA5}">
                      <a16:colId xmlns:a16="http://schemas.microsoft.com/office/drawing/2014/main" val="2294613099"/>
                    </a:ext>
                  </a:extLst>
                </a:gridCol>
                <a:gridCol w="821445">
                  <a:extLst>
                    <a:ext uri="{9D8B030D-6E8A-4147-A177-3AD203B41FA5}">
                      <a16:colId xmlns:a16="http://schemas.microsoft.com/office/drawing/2014/main" val="2451436622"/>
                    </a:ext>
                  </a:extLst>
                </a:gridCol>
                <a:gridCol w="492716">
                  <a:extLst>
                    <a:ext uri="{9D8B030D-6E8A-4147-A177-3AD203B41FA5}">
                      <a16:colId xmlns:a16="http://schemas.microsoft.com/office/drawing/2014/main" val="2325400302"/>
                    </a:ext>
                  </a:extLst>
                </a:gridCol>
                <a:gridCol w="773890">
                  <a:extLst>
                    <a:ext uri="{9D8B030D-6E8A-4147-A177-3AD203B41FA5}">
                      <a16:colId xmlns:a16="http://schemas.microsoft.com/office/drawing/2014/main" val="1126576565"/>
                    </a:ext>
                  </a:extLst>
                </a:gridCol>
              </a:tblGrid>
              <a:tr h="404029">
                <a:tc gridSpan="16">
                  <a:txBody>
                    <a:bodyPr/>
                    <a:lstStyle/>
                    <a:p>
                      <a:pPr algn="ctr"/>
                      <a:r>
                        <a:rPr lang="es-CO" sz="1890" dirty="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4401">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2070">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4401">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97539">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852206">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9753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2075404">
                <a:tc gridSpan="16">
                  <a:txBody>
                    <a:bodyPr/>
                    <a:lstStyle/>
                    <a:p>
                      <a:pPr algn="just"/>
                      <a:r>
                        <a:rPr lang="es-ES" sz="1500" dirty="0">
                          <a:latin typeface="Work Sans" pitchFamily="2" charset="0"/>
                          <a:cs typeface="Poppins" panose="00000500000000000000" pitchFamily="2" charset="0"/>
                        </a:rPr>
                        <a:t>Colombia es un país multiétnico y pluricultural y su propia Constitución Política protege la diversidad étnica y cultural mediante el reconocimiento del derecho a la igualdad y la obligación de promover las condiciones para que dicha igualdad sea real y efectiva. De acuerdo con los datos oficiales, los grupos étnicos que habitan en el territorio nacional son aquellas que comparten un origen, una historia y una lengua con sus características culturales y/o rasgos físicos comunes, que y de acuerdo con el DANE, mantienen su identidad a lo largo de la historia como sujetos colectivos. En Colombia se reconocen legalmente cuatro grupos étnicos: Indígenas, Afrocolombianos (negros, mulatos, palenqueros de San Basilio), Raizales del archipiélago de San Andrés y providencia y ROM o gitanos.  Es por lo anterior, que se ve necesario la herramienta acorde con un protocolo que también responda al marco normativo y constitucional, para que se reconozca los derechos de las comunidades que integran la diversidad étnica y cultural de la Nación Colombiana (artículo 7 Constitución Política de Colombia 1991) protegiendo sus riquezas culturales (artículo 8., ibid.).</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217364">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dirty="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Población objetivo</a:t>
                      </a:r>
                      <a:endParaRPr lang="es-CO" sz="1850">
                        <a:latin typeface="Poppins SemiBold"/>
                        <a:cs typeface="Poppins SemiBold"/>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¿Cuánto tiempo se necesita?</a:t>
                      </a:r>
                      <a:endParaRPr lang="es-CO" sz="1850">
                        <a:latin typeface="Poppins SemiBold"/>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2369006">
                <a:tc gridSpan="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panose="00000500000000000000" pitchFamily="2" charset="0"/>
                        </a:rPr>
                        <a:t>Fomentar la igualdad, el respeto y la inclusión de los grupos o minorías étnicas en el desarrollo de proyectos de infraestructura de transporte del INVÍAS, a partir de la aplicación de un conjunto de directrices que garanticen que sean escuchados y representados en las decisiones que les afectan, promoviendo su participación activa y su empoderamiento.</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ES" sz="1500" dirty="0">
                          <a:latin typeface="Work Sans" pitchFamily="2" charset="0"/>
                          <a:cs typeface="Poppins" panose="00000500000000000000" pitchFamily="2" charset="0"/>
                        </a:rPr>
                        <a:t>Indígenas, Afrocolombianos (negros, mulatos, palenqueros de San Basilio), Raizales del archipiélago de San Andrés y providencia y ROM o gitanos</a:t>
                      </a:r>
                      <a:endParaRPr lang="es-CO" sz="1500" b="0" kern="1200" dirty="0">
                        <a:solidFill>
                          <a:schemeClr val="tx1"/>
                        </a:solidFill>
                        <a:latin typeface="Work Sans" pitchFamily="2" charset="0"/>
                        <a:ea typeface="+mn-ea"/>
                        <a:cs typeface="Poppins" panose="00000500000000000000" pitchFamily="2" charset="0"/>
                      </a:endParaRPr>
                    </a:p>
                    <a:p>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ES" sz="1500" dirty="0">
                          <a:latin typeface="Work Sans" pitchFamily="2" charset="0"/>
                          <a:cs typeface="Poppins" panose="00000500000000000000" pitchFamily="2" charset="0"/>
                        </a:rPr>
                        <a:t>Aplicación de la herramienta adaptable a la necesidad o requisición. 40 min., sobre entornos participativos. </a:t>
                      </a:r>
                      <a:endParaRPr lang="es-CO" sz="1500" dirty="0">
                        <a:latin typeface="Work Sans"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bl>
          </a:graphicData>
        </a:graphic>
      </p:graphicFrame>
      <p:pic>
        <p:nvPicPr>
          <p:cNvPr id="5" name="Gráfico 75" descr="Escena de bosque con relleno sólido">
            <a:extLst>
              <a:ext uri="{FF2B5EF4-FFF2-40B4-BE49-F238E27FC236}">
                <a16:creationId xmlns:a16="http://schemas.microsoft.com/office/drawing/2014/main" id="{09DBE785-02F5-F4C6-98D1-6F41622A6A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92192" y="2395824"/>
            <a:ext cx="616278" cy="576000"/>
          </a:xfrm>
          <a:prstGeom prst="rect">
            <a:avLst/>
          </a:prstGeom>
        </p:spPr>
      </p:pic>
      <p:pic>
        <p:nvPicPr>
          <p:cNvPr id="6" name="Gráfico 76" descr="Grupo de personas con relleno sólido">
            <a:extLst>
              <a:ext uri="{FF2B5EF4-FFF2-40B4-BE49-F238E27FC236}">
                <a16:creationId xmlns:a16="http://schemas.microsoft.com/office/drawing/2014/main" id="{B05EA546-870F-CC14-EE16-C70E1DFE14F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31801" y="2379024"/>
            <a:ext cx="624776" cy="576000"/>
          </a:xfrm>
          <a:prstGeom prst="rect">
            <a:avLst/>
          </a:prstGeom>
        </p:spPr>
      </p:pic>
      <p:sp>
        <p:nvSpPr>
          <p:cNvPr id="7" name="object 18">
            <a:extLst>
              <a:ext uri="{FF2B5EF4-FFF2-40B4-BE49-F238E27FC236}">
                <a16:creationId xmlns:a16="http://schemas.microsoft.com/office/drawing/2014/main" id="{7206EB63-9713-1889-25C7-2A57D4AE9E43}"/>
              </a:ext>
            </a:extLst>
          </p:cNvPr>
          <p:cNvSpPr/>
          <p:nvPr/>
        </p:nvSpPr>
        <p:spPr>
          <a:xfrm>
            <a:off x="12007733" y="2441391"/>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8AF4A9D9-ADC4-D2FB-352A-B199C19AC5C0}"/>
              </a:ext>
            </a:extLst>
          </p:cNvPr>
          <p:cNvSpPr/>
          <p:nvPr/>
        </p:nvSpPr>
        <p:spPr>
          <a:xfrm>
            <a:off x="13802347" y="2495800"/>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B0D744AB-FF04-7342-0FD4-7FB48C765F4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95594" y="2309954"/>
            <a:ext cx="714139" cy="714139"/>
          </a:xfrm>
          <a:prstGeom prst="rect">
            <a:avLst/>
          </a:prstGeom>
        </p:spPr>
      </p:pic>
      <p:pic>
        <p:nvPicPr>
          <p:cNvPr id="22" name="Gráfico 21" descr="Single gear con relleno sólido">
            <a:extLst>
              <a:ext uri="{FF2B5EF4-FFF2-40B4-BE49-F238E27FC236}">
                <a16:creationId xmlns:a16="http://schemas.microsoft.com/office/drawing/2014/main" id="{59FA5242-7438-B03B-1226-99B2E3AE3BB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21206" y="2395824"/>
            <a:ext cx="576000" cy="576000"/>
          </a:xfrm>
          <a:prstGeom prst="rect">
            <a:avLst/>
          </a:prstGeom>
        </p:spPr>
      </p:pic>
      <p:pic>
        <p:nvPicPr>
          <p:cNvPr id="23" name="Gráfico 22" descr="Court con relleno sólido">
            <a:extLst>
              <a:ext uri="{FF2B5EF4-FFF2-40B4-BE49-F238E27FC236}">
                <a16:creationId xmlns:a16="http://schemas.microsoft.com/office/drawing/2014/main" id="{93B79012-E060-C452-DD44-CD2124D576D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21594" y="2379024"/>
            <a:ext cx="576000" cy="576000"/>
          </a:xfrm>
          <a:prstGeom prst="rect">
            <a:avLst/>
          </a:prstGeom>
        </p:spPr>
      </p:pic>
      <p:sp>
        <p:nvSpPr>
          <p:cNvPr id="24" name="CuadroTexto 23">
            <a:extLst>
              <a:ext uri="{FF2B5EF4-FFF2-40B4-BE49-F238E27FC236}">
                <a16:creationId xmlns:a16="http://schemas.microsoft.com/office/drawing/2014/main" id="{89314F38-797D-10CE-7555-CAB59A5C3B02}"/>
              </a:ext>
            </a:extLst>
          </p:cNvPr>
          <p:cNvSpPr txBox="1"/>
          <p:nvPr/>
        </p:nvSpPr>
        <p:spPr>
          <a:xfrm>
            <a:off x="15849600" y="905442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9BEC1DC9-8C2E-3410-4BB3-497A9C16FB50}"/>
              </a:ext>
            </a:extLst>
          </p:cNvPr>
          <p:cNvSpPr/>
          <p:nvPr/>
        </p:nvSpPr>
        <p:spPr>
          <a:xfrm>
            <a:off x="16365472" y="871372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7493CB98-31D9-FAF7-4A29-F6FBA13C8965}"/>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EF41EDAC-07FA-A51C-1173-F13399A7D37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6C4972EB-B60C-020D-F039-0D46AA18D16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F01FDF8-FB19-DCA9-4933-F147104286D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8EAB8EAC-C19E-5B0E-F708-83E2FC3C17C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0677330-5DF2-D909-B73E-FF24963009D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EBA61980-A9F2-2D3D-BC61-554F22993F8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DE1EDC5-27A4-CE78-AEF2-D44E56AFD3C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E5F73F54-E5BA-AA12-1F13-C923353C158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B58E03D-E7A8-A0D2-F6EC-72A1672C2D4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05460932-CF48-3295-22CC-FF661B3CF64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9BBEC85-DC84-1D13-7002-FF53ED7E9C5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FA4F600-130F-F434-04E9-539CD355882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D5FFFDD9-1CF7-AA90-30B9-5A6D0295D47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9AA76A07-22DB-B877-23EA-957FB41E90D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62A60125-7110-3126-C717-723A13E24B4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F8BD3765-65E3-C449-F498-C41773094DB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944C71AC-CCEA-4984-B530-DD27D2800F5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520A96BC-C221-BB3F-ACCD-0EAF5F832C75}"/>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759CD327-0CBA-47F6-C687-EB06159CC2FD}"/>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8480B6C3-1F28-D3B3-B91B-EFCC94EFD58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E4AB13B3-18CE-0ABD-11B0-0F9CF93C204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7D3A4B06-0A87-2431-5A40-63CB61B9513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6ED8FF0-0BD3-2D24-8E0E-1E4B8930E9F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67D9662D-9A06-5D99-53FC-4738E1984E3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C906511-88B9-E1DB-905A-EA545B979ED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58CE8F57-278B-0FB5-01C5-5CC48E12FAD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C83EBC94-C84D-FA08-F826-E307AE25C704}"/>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7270172-CCE9-ACC2-9FB1-665CE37B350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A41FD6D9-52E9-396E-0499-4E242FD4663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E3EF3410-2488-DB9E-03F3-6ECAC152AC3E}"/>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D7FC45D7-C6E4-9A20-53C0-C175ABF1DD2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094A66D0-7591-8280-A066-50B8F1BDEE6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1303C72-071D-1F4B-9FE5-7022787A297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66A47397-755D-0027-F3EA-0D75A3940E6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0926958-316D-25A1-D1A7-759E83D951D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5D50F44C-BFF1-80CF-314D-4A99D1CF2F7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191D6B3-BFB3-DA1A-C939-A6CC3C97068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12382E51-F484-16F3-7D16-FF9C5F2823E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D18FBE11-4FDE-E591-E671-84327430ACD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DB91C08-D6C6-0702-A6C7-4EEFBD1B498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883B719A-C818-2B13-36FE-E2AD39BDE41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B8082D0A-1E02-EEBB-075E-BDF9C7659F65}"/>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EE7BE69-42CD-326C-D2DC-621568CC4AF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A33E894-22CA-2AEE-40A0-22FBA7CE4AA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F44CF33-374F-C312-4380-73278D7A083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A8BB8DE8-AB9C-AA91-9955-8978E2AB616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C29FC054-AE74-BC1B-568F-E45B500D70D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8437AEF5-A2DD-72D9-D0E9-B4AD5DEAA0A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C649A41E-2411-BB69-A55D-6A8AFE782E2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48F9ED78-716D-C09F-7224-C3DA0635FA1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0064A25C-29DD-3478-6AE7-60B851AC114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CB29B4DC-CF6D-C305-B3A9-454D65DE5BD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33BAAC2F-38DF-67E3-CB72-9CE8A4D22FD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D59D7137-8F60-EC6F-1DE1-64445071A62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64294E28-5E9A-D87B-A3DA-ED1ED2A715F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CAED5844-ECFA-61AB-6AB9-5B41E060430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2E0E486A-F1EA-A444-3C49-BB2D7FE8F20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624B8CBE-B476-00D0-1CC2-EBB1F44C919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5C3AFB64-6BE3-EC1C-9F6E-D84626FE788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F925AFE0-844F-3D93-3703-10358DBA3E3E}"/>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AF70CF18-D2D8-1776-9203-45FAAF12C96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26882FEE-5372-F514-0EAF-48D65575A4A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AB66CF0F-B361-E604-0098-8A8D03782639}"/>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1DB486AE-E2B4-2677-5AAF-3232DBBFFEB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A503067A-A011-2C02-6FAF-59C49A23DAE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6F5F4957-A5E4-F2D9-CAAC-0E6EB341A97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BC197DE8-894D-B0A2-00E2-4D0958AFFEB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A7D1F90B-FEB3-31FD-44F4-D243915BF6F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393E7D4C-3AD7-8D9F-5461-222A508DF44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AB3729FE-FD30-2CCE-BCED-AC7C853227B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5FA95304-8EEC-235D-749C-F775914E630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F01EAD9A-FBE4-FAB0-BA0E-A7888CC8C543}"/>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2C879D5F-C35C-17B6-F907-03E18C6DE7A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C032DBBD-E851-4190-1BDA-97D325196AB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406940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2719404" y="187721"/>
            <a:ext cx="1087384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12: PROTOCOLO DE ACERCAMIENTO A GRUPOS O MINORÍAS ÉTNICAS</a:t>
            </a:r>
          </a:p>
        </p:txBody>
      </p:sp>
      <p:graphicFrame>
        <p:nvGraphicFramePr>
          <p:cNvPr id="4" name="Tabla 3">
            <a:extLst>
              <a:ext uri="{FF2B5EF4-FFF2-40B4-BE49-F238E27FC236}">
                <a16:creationId xmlns:a16="http://schemas.microsoft.com/office/drawing/2014/main" id="{A81906DF-B1CE-931F-5627-FE23CBCA6F78}"/>
              </a:ext>
            </a:extLst>
          </p:cNvPr>
          <p:cNvGraphicFramePr>
            <a:graphicFrameLocks noGrp="1"/>
          </p:cNvGraphicFramePr>
          <p:nvPr>
            <p:extLst>
              <p:ext uri="{D42A27DB-BD31-4B8C-83A1-F6EECF244321}">
                <p14:modId xmlns:p14="http://schemas.microsoft.com/office/powerpoint/2010/main" val="467715028"/>
              </p:ext>
            </p:extLst>
          </p:nvPr>
        </p:nvGraphicFramePr>
        <p:xfrm>
          <a:off x="1755526" y="841013"/>
          <a:ext cx="12801598" cy="7721598"/>
        </p:xfrm>
        <a:graphic>
          <a:graphicData uri="http://schemas.openxmlformats.org/drawingml/2006/table">
            <a:tbl>
              <a:tblPr firstRow="1" bandRow="1">
                <a:tableStyleId>{5C22544A-7EE6-4342-B048-85BDC9FD1C3A}</a:tableStyleId>
              </a:tblPr>
              <a:tblGrid>
                <a:gridCol w="12801598">
                  <a:extLst>
                    <a:ext uri="{9D8B030D-6E8A-4147-A177-3AD203B41FA5}">
                      <a16:colId xmlns:a16="http://schemas.microsoft.com/office/drawing/2014/main" val="3676430676"/>
                    </a:ext>
                  </a:extLst>
                </a:gridCol>
              </a:tblGrid>
              <a:tr h="419269">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M</a:t>
                      </a:r>
                      <a:r>
                        <a:rPr lang="es-CO" sz="1890" dirty="0" err="1">
                          <a:solidFill>
                            <a:schemeClr val="tx1"/>
                          </a:solidFill>
                          <a:latin typeface="Poppins SemiBold" panose="00000700000000000000" pitchFamily="2" charset="0"/>
                          <a:cs typeface="Poppins SemiBold" panose="00000700000000000000" pitchFamily="2" charset="0"/>
                        </a:rPr>
                        <a:t>ateriales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1727782">
                <a:tc>
                  <a:txBody>
                    <a:bodyPr/>
                    <a:lstStyle/>
                    <a:p>
                      <a:pPr marL="285750" indent="-285750" rtl="0" fontAlgn="base">
                        <a:buFont typeface="Arial" panose="020B0604020202020204" pitchFamily="34" charset="0"/>
                        <a:buChar char="•"/>
                      </a:pPr>
                      <a:r>
                        <a:rPr lang="es-ES" sz="1500" b="0" i="0" kern="1200">
                          <a:solidFill>
                            <a:schemeClr val="dk1"/>
                          </a:solidFill>
                          <a:effectLst/>
                          <a:latin typeface="Work Sans" pitchFamily="2" charset="0"/>
                          <a:ea typeface="+mn-ea"/>
                          <a:cs typeface="Poppins" panose="00000500000000000000" pitchFamily="2" charset="0"/>
                        </a:rPr>
                        <a:t>Descarga y diligencia el ANEXO_1 que encontrarás en la página del Ministerio del Interior y su Dirección de la Autoridad Nacional de Consulta Previa</a:t>
                      </a:r>
                      <a:r>
                        <a:rPr lang="es-CO" sz="1500" b="0" i="0" kern="1200" noProof="0">
                          <a:solidFill>
                            <a:schemeClr val="dk1"/>
                          </a:solidFill>
                          <a:effectLst/>
                          <a:latin typeface="Work Sans" pitchFamily="2" charset="0"/>
                          <a:ea typeface="+mn-ea"/>
                          <a:cs typeface="Poppins" panose="00000500000000000000" pitchFamily="2" charset="0"/>
                        </a:rPr>
                        <a:t>.</a:t>
                      </a:r>
                    </a:p>
                    <a:p>
                      <a:pPr marL="285750" indent="-285750" rtl="0" fontAlgn="base">
                        <a:buFont typeface="Arial" panose="020B0604020202020204" pitchFamily="34" charset="0"/>
                        <a:buChar char="•"/>
                      </a:pPr>
                      <a:r>
                        <a:rPr lang="en-US" sz="1500" b="0" i="0" kern="1200">
                          <a:solidFill>
                            <a:schemeClr val="dk1"/>
                          </a:solidFill>
                          <a:effectLst/>
                          <a:latin typeface="Work Sans" pitchFamily="2" charset="0"/>
                          <a:ea typeface="+mn-ea"/>
                          <a:cs typeface="Poppins" panose="00000500000000000000" pitchFamily="2" charset="0"/>
                        </a:rPr>
                        <a:t>​Volantes de convocatoria</a:t>
                      </a:r>
                      <a:r>
                        <a:rPr lang="es-CO" sz="1500" b="0" i="0" kern="1200" noProof="0">
                          <a:solidFill>
                            <a:schemeClr val="dk1"/>
                          </a:solidFill>
                          <a:effectLst/>
                          <a:latin typeface="Work Sans" pitchFamily="2" charset="0"/>
                          <a:ea typeface="+mn-ea"/>
                          <a:cs typeface="Poppins" panose="00000500000000000000" pitchFamily="2" charset="0"/>
                        </a:rPr>
                        <a:t> y concertaciones con los líderes tradicionales para extender invitaciones a espacios de encuentro (Involucramiento activo).</a:t>
                      </a:r>
                    </a:p>
                    <a:p>
                      <a:pPr marL="285750" indent="-285750" rtl="0" fontAlgn="base">
                        <a:buFont typeface="Arial" panose="020B0604020202020204" pitchFamily="34" charset="0"/>
                        <a:buChar char="•"/>
                      </a:pPr>
                      <a:r>
                        <a:rPr lang="es-ES" sz="1500" b="0" i="0" kern="1200">
                          <a:solidFill>
                            <a:schemeClr val="dk1"/>
                          </a:solidFill>
                          <a:effectLst/>
                          <a:latin typeface="Work Sans" pitchFamily="2" charset="0"/>
                          <a:ea typeface="+mn-ea"/>
                          <a:cs typeface="Poppins" panose="00000500000000000000" pitchFamily="2" charset="0"/>
                        </a:rPr>
                        <a:t>Directorio de actores de interés para el proyecto o </a:t>
                      </a:r>
                      <a:r>
                        <a:rPr lang="es-ES" sz="1500" b="0" i="1" kern="1200">
                          <a:solidFill>
                            <a:schemeClr val="dk1"/>
                          </a:solidFill>
                          <a:effectLst/>
                          <a:latin typeface="Work Sans" pitchFamily="2" charset="0"/>
                          <a:ea typeface="+mn-ea"/>
                          <a:cs typeface="Poppins" panose="00000500000000000000" pitchFamily="2" charset="0"/>
                        </a:rPr>
                        <a:t>identificación y seguimiento de actores </a:t>
                      </a:r>
                      <a:r>
                        <a:rPr lang="es-ES" sz="1500" b="0" i="0" kern="1200">
                          <a:solidFill>
                            <a:schemeClr val="dk1"/>
                          </a:solidFill>
                          <a:effectLst/>
                          <a:latin typeface="Work Sans" pitchFamily="2" charset="0"/>
                          <a:ea typeface="+mn-ea"/>
                          <a:cs typeface="Poppins" panose="00000500000000000000" pitchFamily="2" charset="0"/>
                        </a:rPr>
                        <a:t>debidamente diligenciado y actualizado.</a:t>
                      </a:r>
                      <a:r>
                        <a:rPr lang="en-US" sz="1500" b="0" i="0" kern="1200">
                          <a:solidFill>
                            <a:schemeClr val="dk1"/>
                          </a:solidFill>
                          <a:effectLst/>
                          <a:latin typeface="Work Sans" pitchFamily="2" charset="0"/>
                          <a:ea typeface="+mn-ea"/>
                          <a:cs typeface="Poppins" panose="00000500000000000000" pitchFamily="2" charset="0"/>
                        </a:rPr>
                        <a:t>​</a:t>
                      </a:r>
                    </a:p>
                    <a:p>
                      <a:pPr marL="285750" indent="-285750" rtl="0" fontAlgn="base">
                        <a:buFont typeface="Arial" panose="020B0604020202020204" pitchFamily="34" charset="0"/>
                        <a:buChar char="•"/>
                      </a:pPr>
                      <a:r>
                        <a:rPr lang="es-ES" sz="1500" b="0" i="0" kern="1200">
                          <a:solidFill>
                            <a:schemeClr val="dk1"/>
                          </a:solidFill>
                          <a:effectLst/>
                          <a:latin typeface="Work Sans" pitchFamily="2" charset="0"/>
                          <a:ea typeface="+mn-ea"/>
                          <a:cs typeface="Poppins" panose="00000500000000000000" pitchFamily="2" charset="0"/>
                        </a:rPr>
                        <a:t>GPS o app de geolocalización.</a:t>
                      </a:r>
                      <a:r>
                        <a:rPr lang="en-US" sz="1500" b="0" i="0" kern="1200">
                          <a:solidFill>
                            <a:schemeClr val="dk1"/>
                          </a:solidFill>
                          <a:effectLst/>
                          <a:latin typeface="Work Sans" pitchFamily="2" charset="0"/>
                          <a:ea typeface="+mn-ea"/>
                          <a:cs typeface="Poppins" panose="00000500000000000000" pitchFamily="2" charset="0"/>
                        </a:rPr>
                        <a:t>​</a:t>
                      </a:r>
                    </a:p>
                    <a:p>
                      <a:pPr marL="285750" indent="-285750" rtl="0" fontAlgn="base">
                        <a:buFont typeface="Arial" panose="020B0604020202020204" pitchFamily="34" charset="0"/>
                        <a:buChar char="•"/>
                      </a:pPr>
                      <a:r>
                        <a:rPr lang="es-ES" sz="1500" b="0" i="0" kern="1200">
                          <a:solidFill>
                            <a:schemeClr val="dk1"/>
                          </a:solidFill>
                          <a:effectLst/>
                          <a:latin typeface="Work Sans" pitchFamily="2" charset="0"/>
                          <a:ea typeface="+mn-ea"/>
                          <a:cs typeface="Poppins" panose="00000500000000000000" pitchFamily="2" charset="0"/>
                        </a:rPr>
                        <a:t>Registro fotográfico (incluir coordenadas y fecha)</a:t>
                      </a:r>
                      <a:r>
                        <a:rPr lang="en-US" sz="1500" b="0" i="0" kern="1200">
                          <a:solidFill>
                            <a:schemeClr val="dk1"/>
                          </a:solidFill>
                          <a:effectLst/>
                          <a:latin typeface="Work Sans" pitchFamily="2" charset="0"/>
                          <a:ea typeface="+mn-ea"/>
                          <a:cs typeface="Poppins" panose="00000500000000000000" pitchFamily="2" charset="0"/>
                        </a:rPr>
                        <a:t>​</a:t>
                      </a:r>
                    </a:p>
                    <a:p>
                      <a:pPr marL="285750" indent="-285750" rtl="0" fontAlgn="base">
                        <a:buFont typeface="Arial" panose="020B0604020202020204" pitchFamily="34" charset="0"/>
                        <a:buChar char="•"/>
                      </a:pPr>
                      <a:r>
                        <a:rPr lang="es-ES" sz="1500" b="0" i="0" kern="1200">
                          <a:solidFill>
                            <a:schemeClr val="dk1"/>
                          </a:solidFill>
                          <a:effectLst/>
                          <a:latin typeface="Work Sans" pitchFamily="2" charset="0"/>
                          <a:ea typeface="+mn-ea"/>
                          <a:cs typeface="Poppins" panose="00000500000000000000" pitchFamily="2" charset="0"/>
                        </a:rPr>
                        <a:t>Actas de ser necesario</a:t>
                      </a:r>
                    </a:p>
                  </a:txBody>
                  <a:tcPr>
                    <a:solidFill>
                      <a:schemeClr val="bg1"/>
                    </a:solidFill>
                  </a:tcPr>
                </a:tc>
                <a:extLst>
                  <a:ext uri="{0D108BD9-81ED-4DB2-BD59-A6C34878D82A}">
                    <a16:rowId xmlns:a16="http://schemas.microsoft.com/office/drawing/2014/main" val="1148865646"/>
                  </a:ext>
                </a:extLst>
              </a:tr>
              <a:tr h="46865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a:solidFill>
                            <a:schemeClr val="tx1"/>
                          </a:solidFill>
                          <a:latin typeface="Poppins SemiBold" panose="00000700000000000000" pitchFamily="2" charset="0"/>
                          <a:ea typeface="+mn-ea"/>
                          <a:cs typeface="Poppins SemiBold" panose="00000700000000000000" pitchFamily="2" charset="0"/>
                        </a:rPr>
                        <a:t>P</a:t>
                      </a:r>
                      <a:r>
                        <a:rPr lang="es-CO" sz="1890" b="1" kern="1200" err="1">
                          <a:solidFill>
                            <a:schemeClr val="tx1"/>
                          </a:solidFill>
                          <a:latin typeface="Poppins SemiBold" panose="00000700000000000000" pitchFamily="2" charset="0"/>
                          <a:ea typeface="+mn-ea"/>
                          <a:cs typeface="Poppins SemiBold" panose="00000700000000000000" pitchFamily="2" charset="0"/>
                        </a:rPr>
                        <a:t>rocedimientos</a:t>
                      </a: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1636152374"/>
                  </a:ext>
                </a:extLst>
              </a:tr>
              <a:tr h="4913433">
                <a:tc>
                  <a:txBody>
                    <a:bodyPr/>
                    <a:lstStyle/>
                    <a:p>
                      <a:pPr marL="0" marR="0" lvl="0" indent="0" algn="just" defTabSz="96012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CO" sz="1600" b="0" kern="1200" dirty="0">
                        <a:solidFill>
                          <a:schemeClr val="tx1"/>
                        </a:solidFill>
                        <a:latin typeface="Poppins" panose="00000500000000000000" pitchFamily="2" charset="0"/>
                        <a:ea typeface="+mn-ea"/>
                        <a:cs typeface="Poppins" panose="00000500000000000000" pitchFamily="2" charset="0"/>
                      </a:endParaRPr>
                    </a:p>
                  </a:txBody>
                  <a:tcPr>
                    <a:solidFill>
                      <a:schemeClr val="bg1"/>
                    </a:solidFill>
                  </a:tcPr>
                </a:tc>
                <a:extLst>
                  <a:ext uri="{0D108BD9-81ED-4DB2-BD59-A6C34878D82A}">
                    <a16:rowId xmlns:a16="http://schemas.microsoft.com/office/drawing/2014/main" val="506357801"/>
                  </a:ext>
                </a:extLst>
              </a:tr>
            </a:tbl>
          </a:graphicData>
        </a:graphic>
      </p:graphicFrame>
      <p:pic>
        <p:nvPicPr>
          <p:cNvPr id="5" name="Imagen 4" descr="Icono&#10;&#10;Descripción generada automáticamente">
            <a:extLst>
              <a:ext uri="{FF2B5EF4-FFF2-40B4-BE49-F238E27FC236}">
                <a16:creationId xmlns:a16="http://schemas.microsoft.com/office/drawing/2014/main" id="{29D9AB82-2525-31E3-A8C5-FDA47331EDDF}"/>
              </a:ext>
            </a:extLst>
          </p:cNvPr>
          <p:cNvPicPr>
            <a:picLocks noChangeAspect="1"/>
          </p:cNvPicPr>
          <p:nvPr/>
        </p:nvPicPr>
        <p:blipFill rotWithShape="1">
          <a:blip r:embed="rId3">
            <a:extLst>
              <a:ext uri="{28A0092B-C50C-407E-A947-70E740481C1C}">
                <a14:useLocalDpi xmlns:a14="http://schemas.microsoft.com/office/drawing/2010/main" val="0"/>
              </a:ext>
            </a:extLst>
          </a:blip>
          <a:srcRect t="22489" b="7092"/>
          <a:stretch/>
        </p:blipFill>
        <p:spPr>
          <a:xfrm>
            <a:off x="3398037" y="3670434"/>
            <a:ext cx="9516576" cy="5026116"/>
          </a:xfrm>
          <a:prstGeom prst="rect">
            <a:avLst/>
          </a:prstGeom>
        </p:spPr>
      </p:pic>
      <p:sp>
        <p:nvSpPr>
          <p:cNvPr id="6" name="CuadroTexto 5">
            <a:extLst>
              <a:ext uri="{FF2B5EF4-FFF2-40B4-BE49-F238E27FC236}">
                <a16:creationId xmlns:a16="http://schemas.microsoft.com/office/drawing/2014/main" id="{2C15483A-0B84-C5A7-E7F7-35ED533EAC6E}"/>
              </a:ext>
            </a:extLst>
          </p:cNvPr>
          <p:cNvSpPr txBox="1"/>
          <p:nvPr/>
        </p:nvSpPr>
        <p:spPr>
          <a:xfrm>
            <a:off x="15925800" y="910654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7E89F0F5-98DC-90D5-6CC8-7ABC27B1299B}"/>
              </a:ext>
            </a:extLst>
          </p:cNvPr>
          <p:cNvSpPr/>
          <p:nvPr/>
        </p:nvSpPr>
        <p:spPr>
          <a:xfrm>
            <a:off x="16441672" y="87875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8763866E-0528-4363-8B43-BCB3FE885775}"/>
              </a:ext>
            </a:extLst>
          </p:cNvPr>
          <p:cNvSpPr txBox="1"/>
          <p:nvPr/>
        </p:nvSpPr>
        <p:spPr>
          <a:xfrm>
            <a:off x="15007996" y="910654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C6855D82-9F25-0E8F-F2F0-BACA12F28B00}"/>
              </a:ext>
            </a:extLst>
          </p:cNvPr>
          <p:cNvSpPr/>
          <p:nvPr/>
        </p:nvSpPr>
        <p:spPr>
          <a:xfrm flipH="1">
            <a:off x="15487864" y="87875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B4313DEB-8082-85C4-7887-27755F00FEED}"/>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7F0EA58E-726C-D566-0396-2D0D6A3104F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C30555D-6AF3-C18F-262F-2DBDECD21AF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741A185-AD90-D3A5-6FE9-2249046D7A4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0AD69C6C-378A-3AA4-2CC7-471034F7A73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3A87F39-B730-7CE6-C43B-59864047722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918F484A-99EE-0911-9D0D-2FBBC325DD6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9D94EDE7-5EF5-9787-67B8-73C8B6D48CD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33B7C2B3-5CD7-4600-3BAA-CF204669528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919523B-A923-EBCB-A133-A9CC8A966C4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A0B2FA7-0340-61F1-EF37-DA37E48EE2F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390B8DB3-52C4-47E5-A439-47F5EE49243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554A590-783F-B033-EEEC-0D8D4CD8BB8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19ED925F-AB83-C244-9BA5-6DF4711E6A79}"/>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BFDD849-1048-5026-1B7A-F08CE14F895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B0297553-B9EE-320E-4940-3ABBD1DE684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A215A0D9-3284-0161-6EC0-773C2D53E4F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2ADB524-FB27-2CB2-1AE0-08A6E90296A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6312028-567C-539B-29D7-2E393A027EB3}"/>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E84C7EDF-4B36-790D-872E-5FEB987FAC6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16BC82F8-E354-E6C9-CCA2-3E335D5A4A74}"/>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599371C-D4F3-597D-70EA-53984FF5F0A0}"/>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CD284FC-D1A3-6160-69C7-F32DA65738E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250C819-0E04-A394-AB49-59CFBE681EFC}"/>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2194842A-C750-2227-1AC3-546E1005728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4A0CCF09-D119-FFB5-ACD9-B0ABE5EFCCD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2E059653-3A16-7C01-C2C8-B015A777E75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805C2669-9665-A149-BFAD-2280A6DF33B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21FC4BF3-99D0-0E22-B99F-AE0283C6B03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3515EC25-8C57-D0FE-0915-516D5EAA4B3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F635051-CE2A-76B4-89D9-A9CD496E9AE9}"/>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2C4E0EE9-AB71-E281-28E9-BF8F9F0B6A4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2586C59-75CF-1B3F-5F89-B66DBB6666C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8D0C5789-7D20-8723-E916-528B1A183F7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9FA9F76-E935-33C7-C6C9-73FA26F2087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EE2ADFE-9FB2-123B-38F9-A4C48F97820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7FC3EB8D-0CB9-A627-3370-F435AA411B3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DA4EBF62-D435-DA66-9CEB-98ED25FAFF2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8BC757B5-EA03-99CD-A3B6-F1DA4F727B8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FB6309DB-7519-ECFF-6CD4-4C2D3CF4D2E3}"/>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B4CC4C6A-7F4C-5FCA-D585-51C457A538D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72A4E546-6866-C2E3-BB1D-AB0234D6ADB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46AD6D48-688B-6623-367A-7F9F27A4D7C2}"/>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5393F33E-2B7E-5658-BF53-84539091F8A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B1E0710F-6F87-86F7-940C-38BEB1DEDEF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4C6AE047-4CD6-4EFB-E3D0-AAE88A304F5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27530F78-0607-DD6D-D01F-202DE686760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B9D14418-FDB3-D9DC-E83B-EC111BBC5E3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2F443548-B451-7C69-342B-C5C1ECC30EC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8A46CBEE-F720-D963-7365-D1688DDFC78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05DB6EE1-8FF5-28E8-E74A-2B80433D7FA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05CF1D1F-326C-2D1D-0673-E875C871926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D08FCA14-809F-A721-1DA5-5FEA31512FB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9745FADA-D823-ADB6-C6F8-08AF58DB5F6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019E3B38-4F63-CB29-7F37-61063AEF2B1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B835A3A7-9640-CD3A-DF1C-FF2638F303AC}"/>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414D6478-ACDC-8D66-D83A-C445A22F167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6B288329-7590-AD00-D1FC-6FBAC0B1FEC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9B0E58F1-31C7-7E90-75F0-D20288873D6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BC44AFBA-0305-3F62-9948-E2514EC7E71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EDD94C45-C6F8-F567-D360-9CD222204BD3}"/>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3607D50B-08F1-8DA1-3850-C979E41E349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FAE25267-F099-CB8F-5A12-80FF295262C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104E16BB-44BA-1888-0861-3C24A4EE9C56}"/>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5F2BEB4C-8C6E-A8E4-D26F-3EC6C213899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0A75989F-5021-D275-F7B3-6F05AE9B9D0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AFD48532-11F1-49A4-B0A8-EE49D4E2013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0E0C8A9D-BB0E-B1BD-39F3-7C1A86E3361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3619E408-EE6E-54E3-6864-D31C2C12AD8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FEDDF43D-59F9-40CE-7C80-B2E4A11AB32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FF2AD5DF-DDC4-9A05-6498-2C455F61287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86BF1037-4F72-E5DD-6F9C-45C53A343A7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63142D8C-E96C-1BBC-C746-52C5B2AD60C8}"/>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9967723B-5726-CF76-4517-EBF5B287399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11FF8545-EC19-DED2-7C2D-EBCEC720AC3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8835123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189341" y="122396"/>
            <a:ext cx="1069011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12: PROTOCOLO DE ACERCAMIENTO A GRUPOS O MINORÍAS ÉTNICAS</a:t>
            </a:r>
          </a:p>
        </p:txBody>
      </p:sp>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119006D3-D78F-A985-25E7-4DD1C0A42ED9}"/>
                  </a:ext>
                </a:extLst>
              </p:cNvPr>
              <p:cNvGraphicFramePr>
                <a:graphicFrameLocks noGrp="1"/>
              </p:cNvGraphicFramePr>
              <p:nvPr>
                <p:extLst>
                  <p:ext uri="{D42A27DB-BD31-4B8C-83A1-F6EECF244321}">
                    <p14:modId xmlns:p14="http://schemas.microsoft.com/office/powerpoint/2010/main" val="3743963204"/>
                  </p:ext>
                </p:extLst>
              </p:nvPr>
            </p:nvGraphicFramePr>
            <p:xfrm>
              <a:off x="1509139" y="796192"/>
              <a:ext cx="13474800" cy="734392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43350">
                    <a:tc>
                      <a:txBody>
                        <a:bodyPr/>
                        <a:lstStyle/>
                        <a:p>
                          <a:pPr algn="ctr"/>
                          <a:r>
                            <a:rPr lang="es-ES" sz="1890" dirty="0">
                              <a:solidFill>
                                <a:schemeClr val="tx1"/>
                              </a:solidFill>
                              <a:latin typeface="Poppins SemiBold"/>
                              <a:cs typeface="Poppins SemiBold"/>
                            </a:rPr>
                            <a:t>O</a:t>
                          </a:r>
                          <a:r>
                            <a:rPr lang="es-CO" sz="1890" dirty="0" err="1">
                              <a:solidFill>
                                <a:schemeClr val="tx1"/>
                              </a:solidFill>
                              <a:latin typeface="Poppins SemiBold"/>
                              <a:cs typeface="Poppins SemiBold"/>
                            </a:rPr>
                            <a:t>bservaciones</a:t>
                          </a:r>
                          <a:r>
                            <a:rPr lang="es-CO" sz="1890" dirty="0">
                              <a:solidFill>
                                <a:schemeClr val="tx1"/>
                              </a:solidFill>
                              <a:latin typeface="Poppins SemiBold"/>
                              <a:cs typeface="Poppins SemiBold"/>
                            </a:rPr>
                            <a:t> </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1577303">
                    <a:tc>
                      <a:txBody>
                        <a:bodyPr/>
                        <a:lstStyle/>
                        <a:p>
                          <a:pPr marL="285750" marR="0" lvl="0" indent="-285750" algn="just" rtl="0" eaLnBrk="1" fontAlgn="auto" latinLnBrk="0" hangingPunct="1">
                            <a:lnSpc>
                              <a:spcPct val="100000"/>
                            </a:lnSpc>
                            <a:spcBef>
                              <a:spcPts val="0"/>
                            </a:spcBef>
                            <a:spcAft>
                              <a:spcPts val="0"/>
                            </a:spcAft>
                            <a:buClrTx/>
                            <a:buSzTx/>
                            <a:buFont typeface="Arial" panose="020B0604020202020204" pitchFamily="34" charset="0"/>
                            <a:buChar char="•"/>
                          </a:pPr>
                          <a:r>
                            <a:rPr lang="es-ES" sz="1500" dirty="0">
                              <a:latin typeface="Work Sans" pitchFamily="2" charset="0"/>
                              <a:cs typeface="Poppins"/>
                            </a:rPr>
                            <a:t>En las etapas de Estudios y Diseños para proyectos no Licenciados, la Consultoría deberá conocer y aplicar el presente protocolo.</a:t>
                          </a:r>
                          <a:endParaRPr lang="es-ES" sz="1500" dirty="0">
                            <a:latin typeface="Work Sans" pitchFamily="2" charset="0"/>
                            <a:cs typeface="Poppins" panose="00000500000000000000" pitchFamily="2" charset="0"/>
                          </a:endParaRPr>
                        </a:p>
                        <a:p>
                          <a:pPr marL="285750" marR="0" lvl="0" indent="-285750" algn="just" rtl="0" eaLnBrk="1" fontAlgn="auto" latinLnBrk="0" hangingPunct="1">
                            <a:lnSpc>
                              <a:spcPct val="100000"/>
                            </a:lnSpc>
                            <a:spcBef>
                              <a:spcPts val="0"/>
                            </a:spcBef>
                            <a:spcAft>
                              <a:spcPts val="0"/>
                            </a:spcAft>
                            <a:buClrTx/>
                            <a:buSzTx/>
                            <a:buFont typeface="Arial" panose="020B0604020202020204" pitchFamily="34" charset="0"/>
                            <a:buChar char="•"/>
                          </a:pPr>
                          <a:r>
                            <a:rPr lang="es-ES" sz="1500" b="0" kern="1200" dirty="0">
                              <a:solidFill>
                                <a:schemeClr val="tx1"/>
                              </a:solidFill>
                              <a:latin typeface="Work Sans" pitchFamily="2" charset="0"/>
                              <a:ea typeface="+mn-ea"/>
                              <a:cs typeface="Poppins"/>
                            </a:rPr>
                            <a:t>Es importante que se desarrolle el trámite ante la DANCP paralelo a la caracterización de línea base para el estudio. En concordancia, lo ideal es que quien lo tramite sea la consultora con la aprobación de la interventoría y la autorización  del Instituto.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b="0" kern="1200" dirty="0">
                              <a:solidFill>
                                <a:schemeClr val="tx1"/>
                              </a:solidFill>
                              <a:latin typeface="Work Sans" pitchFamily="2" charset="0"/>
                              <a:ea typeface="+mn-ea"/>
                              <a:cs typeface="Poppins"/>
                            </a:rPr>
                            <a:t>Para complementar la información sobre la localización de territorios de comunidades étnicas se utilizará como insumo la información del Observatorio de Territorios Étnicos y Campesinos, en contraste con los puntos referenciados en campo. Esto se aportará a la consulta que se realice ante la DANCP.</a:t>
                          </a:r>
                          <a:endParaRPr lang="es-CO" sz="1500" dirty="0">
                            <a:solidFill>
                              <a:schemeClr val="tx1"/>
                            </a:solidFill>
                            <a:latin typeface="Work Sans" pitchFamily="2" charset="0"/>
                            <a:cs typeface="Poppins"/>
                          </a:endParaRPr>
                        </a:p>
                      </a:txBody>
                      <a:tcPr>
                        <a:solidFill>
                          <a:schemeClr val="bg1"/>
                        </a:solidFill>
                      </a:tcPr>
                    </a:tc>
                    <a:extLst>
                      <a:ext uri="{0D108BD9-81ED-4DB2-BD59-A6C34878D82A}">
                        <a16:rowId xmlns:a16="http://schemas.microsoft.com/office/drawing/2014/main" val="1148865646"/>
                      </a:ext>
                    </a:extLst>
                  </a:tr>
                  <a:tr h="34814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50" b="1" kern="1200">
                              <a:solidFill>
                                <a:schemeClr val="tx1"/>
                              </a:solidFill>
                              <a:latin typeface="Poppins SemiBold"/>
                              <a:ea typeface="+mn-ea"/>
                              <a:cs typeface="Poppins SemiBold"/>
                            </a:rPr>
                            <a:t>I</a:t>
                          </a:r>
                          <a:r>
                            <a:rPr lang="es-CO" sz="1850" b="1" kern="1200" err="1">
                              <a:solidFill>
                                <a:schemeClr val="tx1"/>
                              </a:solidFill>
                              <a:latin typeface="Poppins SemiBold"/>
                              <a:ea typeface="+mn-ea"/>
                              <a:cs typeface="Poppins SemiBold"/>
                            </a:rPr>
                            <a:t>ndicadores</a:t>
                          </a:r>
                          <a:endParaRPr lang="es-CO" sz="1850" b="1" kern="1200">
                            <a:solidFill>
                              <a:schemeClr val="tx1"/>
                            </a:solidFill>
                            <a:latin typeface="Poppins SemiBold"/>
                            <a:ea typeface="+mn-ea"/>
                            <a:cs typeface="Poppins SemiBold"/>
                          </a:endParaRPr>
                        </a:p>
                      </a:txBody>
                      <a:tcPr>
                        <a:solidFill>
                          <a:srgbClr val="FF941F"/>
                        </a:solidFill>
                      </a:tcPr>
                    </a:tc>
                    <a:extLst>
                      <a:ext uri="{0D108BD9-81ED-4DB2-BD59-A6C34878D82A}">
                        <a16:rowId xmlns:a16="http://schemas.microsoft.com/office/drawing/2014/main" val="1636152374"/>
                      </a:ext>
                    </a:extLst>
                  </a:tr>
                  <a:tr h="4949895">
                    <a:tc>
                      <a:txBody>
                        <a:bodyPr/>
                        <a:lstStyle/>
                        <a:p>
                          <a:pPr marL="0" marR="0" lvl="0" indent="0" algn="just" rtl="0" eaLnBrk="1" fontAlgn="auto" latinLnBrk="0" hangingPunct="1">
                            <a:lnSpc>
                              <a:spcPct val="100000"/>
                            </a:lnSpc>
                            <a:spcBef>
                              <a:spcPts val="0"/>
                            </a:spcBef>
                            <a:spcAft>
                              <a:spcPts val="0"/>
                            </a:spcAft>
                            <a:buClrTx/>
                            <a:buSzTx/>
                            <a:buFontTx/>
                            <a:buNone/>
                          </a:pPr>
                          <a:r>
                            <a:rPr lang="es-CO" sz="1500" dirty="0">
                              <a:solidFill>
                                <a:schemeClr val="tx1"/>
                              </a:solidFill>
                              <a:latin typeface="Work Sans" pitchFamily="2" charset="77"/>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r>
                            <a:rPr lang="es-CO" sz="1500" b="1" dirty="0">
                              <a:solidFill>
                                <a:schemeClr val="tx1"/>
                              </a:solidFill>
                              <a:latin typeface="Work Sans" pitchFamily="2" charset="77"/>
                              <a:cs typeface="Poppins" panose="00000500000000000000" pitchFamily="2" charset="0"/>
                            </a:rPr>
                            <a:t>1.Seguimiento avance correspondencia:</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dirty="0">
                              <a:solidFill>
                                <a:schemeClr val="tx1"/>
                              </a:solidFill>
                              <a:latin typeface="Work Sans" pitchFamily="2" charset="77"/>
                              <a:cs typeface="Poppins" panose="00000500000000000000" pitchFamily="2" charset="0"/>
                            </a:rPr>
                            <a:t>Plazo de respuesta de parte de DANCP – Ministerio del Interior (si supera el término establecido se debe reiterar las veces que sea necesario)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dirty="0">
                            <a:solidFill>
                              <a:schemeClr val="tx1"/>
                            </a:solidFill>
                            <a:latin typeface="Work Sans" pitchFamily="2" charset="77"/>
                            <a:cs typeface="Poppins" panose="00000500000000000000" pitchFamily="2" charset="0"/>
                          </a:endParaRPr>
                        </a:p>
                        <a:p>
                          <a:pPr marL="0" marR="0" lvl="0" indent="0" algn="just" rtl="0" eaLnBrk="1" fontAlgn="auto" latinLnBrk="0" hangingPunct="1">
                            <a:lnSpc>
                              <a:spcPct val="100000"/>
                            </a:lnSpc>
                            <a:spcBef>
                              <a:spcPts val="0"/>
                            </a:spcBef>
                            <a:spcAft>
                              <a:spcPts val="0"/>
                            </a:spcAft>
                            <a:buClrTx/>
                            <a:buSzTx/>
                            <a:buFont typeface="+mj-lt"/>
                            <a:buNone/>
                          </a:pPr>
                          <a:r>
                            <a:rPr lang="es-CO" sz="1500" b="1" dirty="0">
                              <a:solidFill>
                                <a:schemeClr val="tx1"/>
                              </a:solidFill>
                              <a:latin typeface="Work Sans" pitchFamily="2" charset="77"/>
                              <a:cs typeface="Poppins" panose="00000500000000000000" pitchFamily="2" charset="0"/>
                            </a:rPr>
                            <a:t>2. Indicador efectividad de convocatoria de actividades </a:t>
                          </a: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b="0" dirty="0" smtClean="0">
                                        <a:latin typeface="Work Sans" pitchFamily="2" charset="77"/>
                                        <a:ea typeface="Cambria Math" panose="02040503050406030204" pitchFamily="18" charset="0"/>
                                        <a:cs typeface="Poppins" panose="00000500000000000000" pitchFamily="2" charset="0"/>
                                      </a:rPr>
                                      <m:t>N</m:t>
                                    </m:r>
                                    <m:r>
                                      <m:rPr>
                                        <m:nor/>
                                      </m:rPr>
                                      <a:rPr lang="es-ES_tradnl" sz="1500" b="0" dirty="0" smtClean="0">
                                        <a:latin typeface="Work Sans" pitchFamily="2" charset="77"/>
                                        <a:ea typeface="Cambria Math" panose="02040503050406030204" pitchFamily="18" charset="0"/>
                                        <a:cs typeface="Poppins" panose="00000500000000000000" pitchFamily="2" charset="0"/>
                                      </a:rPr>
                                      <m:t>ú</m:t>
                                    </m:r>
                                    <m:r>
                                      <m:rPr>
                                        <m:nor/>
                                      </m:rPr>
                                      <a:rPr lang="es-ES_tradnl" sz="1500" b="0" dirty="0" smtClean="0">
                                        <a:latin typeface="Work Sans" pitchFamily="2" charset="77"/>
                                        <a:ea typeface="Cambria Math" panose="02040503050406030204" pitchFamily="18" charset="0"/>
                                        <a:cs typeface="Poppins" panose="00000500000000000000" pitchFamily="2" charset="0"/>
                                      </a:rPr>
                                      <m:t>mero</m:t>
                                    </m:r>
                                    <m:r>
                                      <m:rPr>
                                        <m:nor/>
                                      </m:rPr>
                                      <a:rPr lang="es-ES_tradnl" sz="1500" b="0" dirty="0" smtClean="0">
                                        <a:latin typeface="Work Sans" pitchFamily="2" charset="77"/>
                                        <a:ea typeface="Cambria Math" panose="02040503050406030204" pitchFamily="18" charset="0"/>
                                        <a:cs typeface="Poppins" panose="00000500000000000000" pitchFamily="2" charset="0"/>
                                      </a:rPr>
                                      <m:t> </m:t>
                                    </m:r>
                                    <m:r>
                                      <m:rPr>
                                        <m:nor/>
                                      </m:rPr>
                                      <a:rPr lang="es-ES_tradnl" sz="1500" b="0" dirty="0" smtClean="0">
                                        <a:latin typeface="Work Sans" pitchFamily="2" charset="77"/>
                                        <a:ea typeface="Cambria Math" panose="02040503050406030204" pitchFamily="18" charset="0"/>
                                        <a:cs typeface="Poppins" panose="00000500000000000000" pitchFamily="2" charset="0"/>
                                      </a:rPr>
                                      <m:t>de</m:t>
                                    </m:r>
                                    <m:r>
                                      <m:rPr>
                                        <m:nor/>
                                      </m:rPr>
                                      <a:rPr lang="es-ES_tradnl" sz="1500" b="0" dirty="0" smtClean="0">
                                        <a:latin typeface="Work Sans" pitchFamily="2" charset="77"/>
                                        <a:ea typeface="Cambria Math" panose="02040503050406030204" pitchFamily="18" charset="0"/>
                                        <a:cs typeface="Poppins" panose="00000500000000000000" pitchFamily="2" charset="0"/>
                                      </a:rPr>
                                      <m:t> </m:t>
                                    </m:r>
                                    <m:r>
                                      <m:rPr>
                                        <m:nor/>
                                      </m:rPr>
                                      <a:rPr lang="es-ES" sz="1500" b="0" i="0" dirty="0" smtClean="0">
                                        <a:latin typeface="Work Sans" pitchFamily="2" charset="77"/>
                                        <a:ea typeface="Cambria Math" panose="02040503050406030204" pitchFamily="18" charset="0"/>
                                        <a:cs typeface="Poppins" panose="00000500000000000000" pitchFamily="2" charset="0"/>
                                      </a:rPr>
                                      <m:t>asistentes</m:t>
                                    </m:r>
                                  </m:num>
                                  <m:den>
                                    <m:r>
                                      <m:rPr>
                                        <m:nor/>
                                      </m:rPr>
                                      <a:rPr lang="es-ES_tradnl" sz="1500" b="0" dirty="0" smtClean="0">
                                        <a:latin typeface="Work Sans" pitchFamily="2" charset="77"/>
                                        <a:ea typeface="Cambria Math" panose="02040503050406030204" pitchFamily="18" charset="0"/>
                                        <a:cs typeface="Poppins" panose="00000500000000000000" pitchFamily="2" charset="0"/>
                                      </a:rPr>
                                      <m:t>N</m:t>
                                    </m:r>
                                    <m:r>
                                      <m:rPr>
                                        <m:nor/>
                                      </m:rPr>
                                      <a:rPr lang="es-ES_tradnl" sz="1500" b="0" dirty="0" smtClean="0">
                                        <a:latin typeface="Work Sans" pitchFamily="2" charset="77"/>
                                        <a:ea typeface="Cambria Math" panose="02040503050406030204" pitchFamily="18" charset="0"/>
                                        <a:cs typeface="Poppins" panose="00000500000000000000" pitchFamily="2" charset="0"/>
                                      </a:rPr>
                                      <m:t>ú</m:t>
                                    </m:r>
                                    <m:r>
                                      <m:rPr>
                                        <m:nor/>
                                      </m:rPr>
                                      <a:rPr lang="es-ES_tradnl" sz="1500" b="0" dirty="0" smtClean="0">
                                        <a:latin typeface="Work Sans" pitchFamily="2" charset="77"/>
                                        <a:ea typeface="Cambria Math" panose="02040503050406030204" pitchFamily="18" charset="0"/>
                                        <a:cs typeface="Poppins" panose="00000500000000000000" pitchFamily="2" charset="0"/>
                                      </a:rPr>
                                      <m:t>mero</m:t>
                                    </m:r>
                                    <m:r>
                                      <m:rPr>
                                        <m:nor/>
                                      </m:rPr>
                                      <a:rPr lang="es-ES_tradnl" sz="1500" b="0" dirty="0" smtClean="0">
                                        <a:latin typeface="Work Sans" pitchFamily="2" charset="77"/>
                                        <a:ea typeface="Cambria Math" panose="02040503050406030204" pitchFamily="18" charset="0"/>
                                        <a:cs typeface="Poppins" panose="00000500000000000000" pitchFamily="2" charset="0"/>
                                      </a:rPr>
                                      <m:t> </m:t>
                                    </m:r>
                                    <m:r>
                                      <m:rPr>
                                        <m:nor/>
                                      </m:rPr>
                                      <a:rPr lang="es-ES_tradnl" sz="1500" b="0" dirty="0" smtClean="0">
                                        <a:latin typeface="Work Sans" pitchFamily="2" charset="77"/>
                                        <a:ea typeface="Cambria Math" panose="02040503050406030204" pitchFamily="18" charset="0"/>
                                        <a:cs typeface="Poppins" panose="00000500000000000000" pitchFamily="2" charset="0"/>
                                      </a:rPr>
                                      <m:t>de</m:t>
                                    </m:r>
                                    <m:r>
                                      <m:rPr>
                                        <m:nor/>
                                      </m:rPr>
                                      <a:rPr lang="es-ES_tradnl" sz="1500" b="0" dirty="0" smtClean="0">
                                        <a:latin typeface="Work Sans" pitchFamily="2" charset="77"/>
                                        <a:ea typeface="Cambria Math" panose="02040503050406030204" pitchFamily="18" charset="0"/>
                                        <a:cs typeface="Poppins" panose="00000500000000000000" pitchFamily="2" charset="0"/>
                                      </a:rPr>
                                      <m:t> </m:t>
                                    </m:r>
                                    <m:r>
                                      <m:rPr>
                                        <m:nor/>
                                      </m:rPr>
                                      <a:rPr lang="es-ES" sz="1500" b="0" i="0" dirty="0" smtClean="0">
                                        <a:latin typeface="Work Sans" pitchFamily="2" charset="77"/>
                                        <a:ea typeface="Cambria Math" panose="02040503050406030204" pitchFamily="18" charset="0"/>
                                        <a:cs typeface="Poppins" panose="00000500000000000000" pitchFamily="2" charset="0"/>
                                      </a:rPr>
                                      <m:t>personas</m:t>
                                    </m:r>
                                    <m:r>
                                      <m:rPr>
                                        <m:nor/>
                                      </m:rPr>
                                      <a:rPr lang="es-ES" sz="1500" b="0" i="0" dirty="0" smtClean="0">
                                        <a:latin typeface="Work Sans" pitchFamily="2" charset="77"/>
                                        <a:ea typeface="Cambria Math" panose="02040503050406030204" pitchFamily="18" charset="0"/>
                                        <a:cs typeface="Poppins" panose="00000500000000000000" pitchFamily="2" charset="0"/>
                                      </a:rPr>
                                      <m:t> </m:t>
                                    </m:r>
                                    <m:r>
                                      <m:rPr>
                                        <m:nor/>
                                      </m:rPr>
                                      <a:rPr lang="es-ES" sz="1500" b="0" i="0" dirty="0" smtClean="0">
                                        <a:latin typeface="Work Sans" pitchFamily="2" charset="77"/>
                                        <a:ea typeface="Cambria Math" panose="02040503050406030204" pitchFamily="18" charset="0"/>
                                        <a:cs typeface="Poppins" panose="00000500000000000000" pitchFamily="2" charset="0"/>
                                      </a:rPr>
                                      <m:t>convocadas</m:t>
                                    </m:r>
                                    <m:r>
                                      <m:rPr>
                                        <m:nor/>
                                      </m:rPr>
                                      <a:rPr lang="es-ES_tradnl" sz="1500" b="0" dirty="0" smtClean="0">
                                        <a:latin typeface="Work Sans" pitchFamily="2" charset="77"/>
                                        <a:ea typeface="Cambria Math" panose="02040503050406030204" pitchFamily="18" charset="0"/>
                                        <a:cs typeface="Poppins" panose="00000500000000000000" pitchFamily="2" charset="0"/>
                                      </a:rPr>
                                      <m:t> </m:t>
                                    </m:r>
                                  </m:den>
                                </m:f>
                                <m:r>
                                  <a:rPr lang="es-MX" sz="1500" b="0" i="1" dirty="0" smtClean="0">
                                    <a:latin typeface="Cambria Math" panose="02040503050406030204" pitchFamily="18" charset="0"/>
                                    <a:ea typeface="Cambria Math" panose="02040503050406030204" pitchFamily="18" charset="0"/>
                                    <a:cs typeface="Poppins" pitchFamily="2" charset="77"/>
                                  </a:rPr>
                                  <m:t>∗100</m:t>
                                </m:r>
                              </m:oMath>
                            </m:oMathPara>
                          </a14:m>
                          <a:endParaRPr lang="es-CO" sz="1500" b="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CO" sz="1500" b="1" dirty="0">
                            <a:solidFill>
                              <a:schemeClr val="tx1"/>
                            </a:solidFill>
                            <a:latin typeface="Work Sans" pitchFamily="2" charset="77"/>
                            <a:cs typeface="Poppins" panose="00000500000000000000" pitchFamily="2" charset="0"/>
                          </a:endParaRPr>
                        </a:p>
                        <a:p>
                          <a:pPr marL="0" marR="0" lvl="0" indent="0" algn="just" rtl="0" eaLnBrk="1" fontAlgn="auto" latinLnBrk="0" hangingPunct="1">
                            <a:lnSpc>
                              <a:spcPct val="100000"/>
                            </a:lnSpc>
                            <a:spcBef>
                              <a:spcPts val="0"/>
                            </a:spcBef>
                            <a:spcAft>
                              <a:spcPts val="0"/>
                            </a:spcAft>
                            <a:buClrTx/>
                            <a:buSzTx/>
                            <a:buFontTx/>
                            <a:buNone/>
                          </a:pPr>
                          <a:r>
                            <a:rPr lang="es-CO" sz="1500" b="1" dirty="0">
                              <a:solidFill>
                                <a:schemeClr val="tx1"/>
                              </a:solidFill>
                              <a:latin typeface="Work Sans" pitchFamily="2" charset="77"/>
                              <a:cs typeface="Poppins" panose="00000500000000000000" pitchFamily="2" charset="0"/>
                            </a:rPr>
                            <a:t>3. Indicador </a:t>
                          </a:r>
                          <a:r>
                            <a:rPr lang="es-ES" sz="1500" b="1" dirty="0">
                              <a:solidFill>
                                <a:schemeClr val="tx1"/>
                              </a:solidFill>
                              <a:latin typeface="Work Sans" pitchFamily="2" charset="77"/>
                              <a:cs typeface="Poppins" panose="00000500000000000000" pitchFamily="2" charset="0"/>
                            </a:rPr>
                            <a:t>de gestión</a:t>
                          </a:r>
                          <a:endParaRPr lang="es-CO" sz="1500" b="1" dirty="0">
                            <a:solidFill>
                              <a:schemeClr val="tx1"/>
                            </a:solidFill>
                            <a:latin typeface="Work Sans" pitchFamily="2" charset="77"/>
                            <a:cs typeface="Poppins" panose="00000500000000000000" pitchFamily="2" charset="0"/>
                          </a:endParaRPr>
                        </a:p>
                        <a:p>
                          <a:pPr marL="0" marR="0" lvl="0" indent="0" algn="just" rtl="0" eaLnBrk="1" fontAlgn="auto" latinLnBrk="0" hangingPunct="1">
                            <a:lnSpc>
                              <a:spcPct val="100000"/>
                            </a:lnSpc>
                            <a:spcBef>
                              <a:spcPts val="0"/>
                            </a:spcBef>
                            <a:spcAft>
                              <a:spcPts val="0"/>
                            </a:spcAft>
                            <a:buClrTx/>
                            <a:buSzTx/>
                            <a:buFontTx/>
                            <a:buNone/>
                          </a:pPr>
                          <a:endParaRPr lang="es-CO" sz="1500" b="1"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kern="1200" smtClean="0">
                                        <a:solidFill>
                                          <a:schemeClr val="dk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N</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ú</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mero</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de</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dk1"/>
                                        </a:solidFill>
                                        <a:latin typeface="Work Sans" pitchFamily="2" charset="77"/>
                                        <a:ea typeface="Cambria Math" panose="02040503050406030204" pitchFamily="18" charset="0"/>
                                        <a:cs typeface="Poppins" panose="00000500000000000000" pitchFamily="2" charset="0"/>
                                      </a:rPr>
                                      <m:t>actividades</m:t>
                                    </m:r>
                                    <m:r>
                                      <m:rPr>
                                        <m:nor/>
                                      </m:rPr>
                                      <a:rPr lang="es-ES"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dk1"/>
                                        </a:solidFill>
                                        <a:latin typeface="Work Sans" pitchFamily="2" charset="77"/>
                                        <a:ea typeface="Cambria Math" panose="02040503050406030204" pitchFamily="18" charset="0"/>
                                        <a:cs typeface="Poppins" panose="00000500000000000000" pitchFamily="2" charset="0"/>
                                      </a:rPr>
                                      <m:t>realizadas</m:t>
                                    </m:r>
                                  </m:num>
                                  <m:den>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N</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ú</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mero</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ES_tradnl" sz="1500" b="0" i="0" kern="1200" dirty="0" smtClean="0">
                                        <a:solidFill>
                                          <a:schemeClr val="dk1"/>
                                        </a:solidFill>
                                        <a:latin typeface="Work Sans" pitchFamily="2" charset="77"/>
                                        <a:ea typeface="Cambria Math" panose="02040503050406030204" pitchFamily="18" charset="0"/>
                                        <a:cs typeface="Poppins" panose="00000500000000000000" pitchFamily="2" charset="0"/>
                                      </a:rPr>
                                      <m:t>de</m:t>
                                    </m:r>
                                    <m:r>
                                      <m:rPr>
                                        <m:nor/>
                                      </m:rPr>
                                      <a:rPr lang="es-MX"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MX" sz="1500" b="0" i="0" kern="1200" dirty="0" smtClean="0">
                                        <a:solidFill>
                                          <a:schemeClr val="dk1"/>
                                        </a:solidFill>
                                        <a:latin typeface="Work Sans" pitchFamily="2" charset="77"/>
                                        <a:ea typeface="Cambria Math" panose="02040503050406030204" pitchFamily="18" charset="0"/>
                                        <a:cs typeface="Poppins" panose="00000500000000000000" pitchFamily="2" charset="0"/>
                                      </a:rPr>
                                      <m:t>actividades</m:t>
                                    </m:r>
                                    <m:r>
                                      <m:rPr>
                                        <m:nor/>
                                      </m:rPr>
                                      <a:rPr lang="es-MX" sz="1500" b="0" i="0" kern="1200" dirty="0" smtClean="0">
                                        <a:solidFill>
                                          <a:schemeClr val="dk1"/>
                                        </a:solidFill>
                                        <a:latin typeface="Work Sans" pitchFamily="2" charset="77"/>
                                        <a:ea typeface="Cambria Math" panose="02040503050406030204" pitchFamily="18" charset="0"/>
                                        <a:cs typeface="Poppins" panose="00000500000000000000" pitchFamily="2" charset="0"/>
                                      </a:rPr>
                                      <m:t> </m:t>
                                    </m:r>
                                    <m:r>
                                      <m:rPr>
                                        <m:nor/>
                                      </m:rPr>
                                      <a:rPr lang="es-MX" sz="1500" b="0" i="0" kern="1200" dirty="0" smtClean="0">
                                        <a:solidFill>
                                          <a:schemeClr val="dk1"/>
                                        </a:solidFill>
                                        <a:latin typeface="Work Sans" pitchFamily="2" charset="77"/>
                                        <a:ea typeface="Cambria Math" panose="02040503050406030204" pitchFamily="18" charset="0"/>
                                        <a:cs typeface="Poppins" panose="00000500000000000000" pitchFamily="2" charset="0"/>
                                      </a:rPr>
                                      <m:t>previstas</m:t>
                                    </m:r>
                                  </m:den>
                                </m:f>
                                <m:r>
                                  <a:rPr lang="es-MX" sz="1500" b="0" i="0" kern="1200" dirty="0" smtClean="0">
                                    <a:solidFill>
                                      <a:schemeClr val="dk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b="0" i="0" kern="1200" dirty="0">
                            <a:solidFill>
                              <a:schemeClr val="dk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b="1"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506357801"/>
                      </a:ext>
                    </a:extLst>
                  </a:tr>
                </a:tbl>
              </a:graphicData>
            </a:graphic>
          </p:graphicFrame>
        </mc:Choice>
        <mc:Fallback xmlns="">
          <p:graphicFrame>
            <p:nvGraphicFramePr>
              <p:cNvPr id="2" name="Tabla 1">
                <a:extLst>
                  <a:ext uri="{FF2B5EF4-FFF2-40B4-BE49-F238E27FC236}">
                    <a16:creationId xmlns:a16="http://schemas.microsoft.com/office/drawing/2014/main" id="{119006D3-D78F-A985-25E7-4DD1C0A42ED9}"/>
                  </a:ext>
                </a:extLst>
              </p:cNvPr>
              <p:cNvGraphicFramePr>
                <a:graphicFrameLocks noGrp="1"/>
              </p:cNvGraphicFramePr>
              <p:nvPr>
                <p:extLst>
                  <p:ext uri="{D42A27DB-BD31-4B8C-83A1-F6EECF244321}">
                    <p14:modId xmlns:p14="http://schemas.microsoft.com/office/powerpoint/2010/main" val="3743963204"/>
                  </p:ext>
                </p:extLst>
              </p:nvPr>
            </p:nvGraphicFramePr>
            <p:xfrm>
              <a:off x="1509139" y="796192"/>
              <a:ext cx="13474800" cy="734392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43350">
                    <a:tc>
                      <a:txBody>
                        <a:bodyPr/>
                        <a:lstStyle/>
                        <a:p>
                          <a:pPr algn="ctr"/>
                          <a:r>
                            <a:rPr lang="es-ES" sz="1890" dirty="0">
                              <a:solidFill>
                                <a:schemeClr val="tx1"/>
                              </a:solidFill>
                              <a:latin typeface="Poppins SemiBold"/>
                              <a:cs typeface="Poppins SemiBold"/>
                            </a:rPr>
                            <a:t>O</a:t>
                          </a:r>
                          <a:r>
                            <a:rPr lang="es-CO" sz="1890" dirty="0" err="1">
                              <a:solidFill>
                                <a:schemeClr val="tx1"/>
                              </a:solidFill>
                              <a:latin typeface="Poppins SemiBold"/>
                              <a:cs typeface="Poppins SemiBold"/>
                            </a:rPr>
                            <a:t>bservaciones</a:t>
                          </a:r>
                          <a:r>
                            <a:rPr lang="es-CO" sz="1890" dirty="0">
                              <a:solidFill>
                                <a:schemeClr val="tx1"/>
                              </a:solidFill>
                              <a:latin typeface="Poppins SemiBold"/>
                              <a:cs typeface="Poppins SemiBold"/>
                            </a:rPr>
                            <a:t> </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1577303">
                    <a:tc>
                      <a:txBody>
                        <a:bodyPr/>
                        <a:lstStyle/>
                        <a:p>
                          <a:pPr marL="285750" marR="0" lvl="0" indent="-285750" algn="just" rtl="0" eaLnBrk="1" fontAlgn="auto" latinLnBrk="0" hangingPunct="1">
                            <a:lnSpc>
                              <a:spcPct val="100000"/>
                            </a:lnSpc>
                            <a:spcBef>
                              <a:spcPts val="0"/>
                            </a:spcBef>
                            <a:spcAft>
                              <a:spcPts val="0"/>
                            </a:spcAft>
                            <a:buClrTx/>
                            <a:buSzTx/>
                            <a:buFont typeface="Arial" panose="020B0604020202020204" pitchFamily="34" charset="0"/>
                            <a:buChar char="•"/>
                          </a:pPr>
                          <a:r>
                            <a:rPr lang="es-ES" sz="1500" dirty="0">
                              <a:latin typeface="Work Sans" pitchFamily="2" charset="0"/>
                              <a:cs typeface="Poppins"/>
                            </a:rPr>
                            <a:t>En las etapas de Estudios y Diseños para proyectos no Licenciados, la Consultoría deberá conocer y aplicar el presente protocolo.</a:t>
                          </a:r>
                          <a:endParaRPr lang="es-ES" sz="1500" dirty="0">
                            <a:latin typeface="Work Sans" pitchFamily="2" charset="0"/>
                            <a:cs typeface="Poppins" panose="00000500000000000000" pitchFamily="2" charset="0"/>
                          </a:endParaRPr>
                        </a:p>
                        <a:p>
                          <a:pPr marL="285750" marR="0" lvl="0" indent="-285750" algn="just" rtl="0" eaLnBrk="1" fontAlgn="auto" latinLnBrk="0" hangingPunct="1">
                            <a:lnSpc>
                              <a:spcPct val="100000"/>
                            </a:lnSpc>
                            <a:spcBef>
                              <a:spcPts val="0"/>
                            </a:spcBef>
                            <a:spcAft>
                              <a:spcPts val="0"/>
                            </a:spcAft>
                            <a:buClrTx/>
                            <a:buSzTx/>
                            <a:buFont typeface="Arial" panose="020B0604020202020204" pitchFamily="34" charset="0"/>
                            <a:buChar char="•"/>
                          </a:pPr>
                          <a:r>
                            <a:rPr lang="es-ES" sz="1500" b="0" kern="1200" dirty="0">
                              <a:solidFill>
                                <a:schemeClr val="tx1"/>
                              </a:solidFill>
                              <a:latin typeface="Work Sans" pitchFamily="2" charset="0"/>
                              <a:ea typeface="+mn-ea"/>
                              <a:cs typeface="Poppins"/>
                            </a:rPr>
                            <a:t>Es importante que se desarrolle el trámite ante la DANCP paralelo a la caracterización de línea base para el estudio. En concordancia, lo ideal es que quien lo tramite sea la consultora con la aprobación de la interventoría y la autorización  del Instituto.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b="0" kern="1200" dirty="0">
                              <a:solidFill>
                                <a:schemeClr val="tx1"/>
                              </a:solidFill>
                              <a:latin typeface="Work Sans" pitchFamily="2" charset="0"/>
                              <a:ea typeface="+mn-ea"/>
                              <a:cs typeface="Poppins"/>
                            </a:rPr>
                            <a:t>Para complementar la información sobre la localización de territorios de comunidades étnicas se utilizará como insumo la información del Observatorio de Territorios Étnicos y Campesinos, en contraste con los puntos referenciados en campo. Esto se aportará a la consulta que se realice ante la DANCP.</a:t>
                          </a:r>
                          <a:endParaRPr lang="es-CO" sz="1500" dirty="0">
                            <a:solidFill>
                              <a:schemeClr val="tx1"/>
                            </a:solidFill>
                            <a:latin typeface="Work Sans" pitchFamily="2" charset="0"/>
                            <a:cs typeface="Poppins"/>
                          </a:endParaRPr>
                        </a:p>
                      </a:txBody>
                      <a:tcPr>
                        <a:solidFill>
                          <a:schemeClr val="bg1"/>
                        </a:solidFill>
                      </a:tcPr>
                    </a:tc>
                    <a:extLst>
                      <a:ext uri="{0D108BD9-81ED-4DB2-BD59-A6C34878D82A}">
                        <a16:rowId xmlns:a16="http://schemas.microsoft.com/office/drawing/2014/main" val="1148865646"/>
                      </a:ext>
                    </a:extLst>
                  </a:tr>
                  <a:tr h="37338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50" b="1" kern="1200">
                              <a:solidFill>
                                <a:schemeClr val="tx1"/>
                              </a:solidFill>
                              <a:latin typeface="Poppins SemiBold"/>
                              <a:ea typeface="+mn-ea"/>
                              <a:cs typeface="Poppins SemiBold"/>
                            </a:rPr>
                            <a:t>I</a:t>
                          </a:r>
                          <a:r>
                            <a:rPr lang="es-CO" sz="1850" b="1" kern="1200" err="1">
                              <a:solidFill>
                                <a:schemeClr val="tx1"/>
                              </a:solidFill>
                              <a:latin typeface="Poppins SemiBold"/>
                              <a:ea typeface="+mn-ea"/>
                              <a:cs typeface="Poppins SemiBold"/>
                            </a:rPr>
                            <a:t>ndicadores</a:t>
                          </a:r>
                          <a:endParaRPr lang="es-CO" sz="1850" b="1" kern="1200">
                            <a:solidFill>
                              <a:schemeClr val="tx1"/>
                            </a:solidFill>
                            <a:latin typeface="Poppins SemiBold"/>
                            <a:ea typeface="+mn-ea"/>
                            <a:cs typeface="Poppins SemiBold"/>
                          </a:endParaRPr>
                        </a:p>
                      </a:txBody>
                      <a:tcPr>
                        <a:solidFill>
                          <a:srgbClr val="FF941F"/>
                        </a:solidFill>
                      </a:tcPr>
                    </a:tc>
                    <a:extLst>
                      <a:ext uri="{0D108BD9-81ED-4DB2-BD59-A6C34878D82A}">
                        <a16:rowId xmlns:a16="http://schemas.microsoft.com/office/drawing/2014/main" val="1636152374"/>
                      </a:ext>
                    </a:extLst>
                  </a:tr>
                  <a:tr h="4949895">
                    <a:tc>
                      <a:txBody>
                        <a:bodyPr/>
                        <a:lstStyle/>
                        <a:p>
                          <a:endParaRPr lang="es-CO"/>
                        </a:p>
                      </a:txBody>
                      <a:tcPr>
                        <a:blipFill>
                          <a:blip r:embed="rId3"/>
                          <a:stretch>
                            <a:fillRect l="-45" t="-48462" r="-226" b="-246"/>
                          </a:stretch>
                        </a:blipFill>
                      </a:tcPr>
                    </a:tc>
                    <a:extLst>
                      <a:ext uri="{0D108BD9-81ED-4DB2-BD59-A6C34878D82A}">
                        <a16:rowId xmlns:a16="http://schemas.microsoft.com/office/drawing/2014/main" val="506357801"/>
                      </a:ext>
                    </a:extLst>
                  </a:tr>
                </a:tbl>
              </a:graphicData>
            </a:graphic>
          </p:graphicFrame>
        </mc:Fallback>
      </mc:AlternateContent>
      <p:sp>
        <p:nvSpPr>
          <p:cNvPr id="6" name="CuadroTexto 5">
            <a:extLst>
              <a:ext uri="{FF2B5EF4-FFF2-40B4-BE49-F238E27FC236}">
                <a16:creationId xmlns:a16="http://schemas.microsoft.com/office/drawing/2014/main" id="{8AAE9542-29AA-AF68-24C7-F4577917CC84}"/>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7" name="Flecha: a la derecha 6">
            <a:hlinkClick r:id="rId4" action="ppaction://hlinksldjump"/>
            <a:extLst>
              <a:ext uri="{FF2B5EF4-FFF2-40B4-BE49-F238E27FC236}">
                <a16:creationId xmlns:a16="http://schemas.microsoft.com/office/drawing/2014/main" id="{B297E48A-B36B-E373-5AD3-800C8108827B}"/>
              </a:ext>
            </a:extLst>
          </p:cNvPr>
          <p:cNvSpPr/>
          <p:nvPr/>
        </p:nvSpPr>
        <p:spPr>
          <a:xfrm flipH="1">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90EAEB3B-360A-22CC-2D1D-FD97C17901E9}"/>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BF02D65C-F171-C940-5DA3-AAA99C54248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69B2DD48-9D4C-8957-2B83-2803BCBCB21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06AB9A3-F434-81EB-A654-F0D1A22DBE5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998C9A9-88FF-1A11-7882-014F91144FB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C5B79BA-330E-F5DB-0717-500386F35B9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CCF5730-CF31-88AE-D098-6FD513016CF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06000AE2-CADA-E68A-72EB-C8A7AF5707D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74CB18C-DE51-7D6A-7248-F2E54DC7DF2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F24F34F2-6576-1F90-EB4F-CA7C18019F5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464CEC11-E8E6-4630-68B1-073E169517F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A00B0257-73EA-5F81-49EA-7DCE034EBC1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1BBD97FC-2143-CC5F-057C-9E4918CAFB9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22D03F3F-861A-CEC9-F8AF-001210C34CA7}"/>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F6D7DD7F-A049-CDD8-6628-6E38CE9DD0A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054D34CE-503C-22C7-2903-F87F03D549A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B959C87F-6349-7825-82F6-EEDA56F2922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F66D8488-61F9-30FC-BB54-DA58B1A19F3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108552E0-1FB6-9BA2-4B2E-111E9A3C6150}"/>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A464F82A-3B35-640C-8BF5-52967BCC0C4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1DD30FF-CE61-3989-7573-DAE481E2E4CE}"/>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77F380B6-63CA-C2DF-CC93-17EB52B7E881}"/>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33A904A8-A14C-73FE-D8F2-252D5365D123}"/>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9A45352D-61B3-3646-6BB1-A552100D8EC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1E5720D7-F3D9-A02B-4F3A-B397915D9E8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96D75E43-FDFB-4871-215A-20A654272EE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C883C82E-0C32-B8A1-03BB-486ABE0DCBB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4814B456-4222-96EA-1919-D22789486837}"/>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BDD8BD28-5ECF-5F86-36FA-5B8A14E009A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D08CBBFC-975E-C875-E554-8AA8FAAD6DB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DD71327F-FC69-6076-9A10-6B873E187482}"/>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CD44CF6C-DB00-8F47-11AD-2D905B9E43C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420CCAF3-5FFD-82F1-FA08-959F9C878C5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225B2C73-2E00-3ED6-3B98-2D358B28A1F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C3B70B56-8341-5A40-4EF3-DC1A6807B92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0FED3823-E4A7-CD0F-094B-C79AC76DE14F}"/>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B014B18E-BFE0-7FFB-45F5-EC2B1D474E1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30FC61B2-51DB-4EA0-9551-713F7A4AA72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44FF26A7-43FD-62AF-16C5-54AB9C3CEAB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41EA2853-3062-7B04-63B7-9DC3A521ABAF}"/>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7CB20F24-8989-97D8-6554-32C95735645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1F3F93F1-85B0-5F82-FDA4-D9A624B1B7C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0A671B87-582F-916D-4252-F161ACB05112}"/>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DDB879A2-C5E4-3B57-F7A4-AE65D47487B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9EBA8DAE-517A-21B5-92CD-B4431BF3AE3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CA423621-829A-F0F1-3A7F-6ADD424ACE4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1DB93218-DA67-808E-3E37-9B31007A3D4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1264C8AB-FB09-9E1C-7351-43B5E41599F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D38F8209-4FD4-0111-4604-7BBDBEA3BF9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4F6D895C-C2CB-B050-11CA-2C14DEC037A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15661F82-5B6D-E9CE-0470-291261529CF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E40CC47E-F119-31E5-FA45-5560015395A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AD7A0D16-9F05-8792-6BA1-A38520899D1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D1915341-2859-FDCF-DC65-508B57EC6CA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66DCF67E-E9B0-B391-1C0B-E66FD66844A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CDC3D3F2-C8C4-A662-B296-36C1919C997E}"/>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3314E7D2-A9BF-1BAE-DF6D-281E598CF44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A99541A6-5032-7626-BD65-7331B1E2FB8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7CE27BFE-F864-2652-64FF-23D6A690EF8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197E835F-0543-1144-6BE4-4F995C13B1E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6EAC8795-4A44-ECAB-62E6-885552C27BCE}"/>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4440C45C-3EE5-F81A-0D13-31073C9903E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400CAC10-BC90-2B4C-4029-036079E4B66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12BFA0A0-CDD6-A03C-EED7-F395EC6C01AC}"/>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FC6F1E67-4697-D916-7315-B363ACA2664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08F129A3-10F0-5B4A-728B-5D42A771EB6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42C9EEEA-7774-F420-AA19-8044DAEC57E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AB51836B-8EDF-6773-85CF-336745E094E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9FE68B07-51EF-677B-1137-1994EC2168A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D69624B4-8010-87AA-14DD-92859027265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AE9788DB-5917-7D10-CD55-ECC59E19658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673E5409-0BA1-1F91-524A-7D48187FDDC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22688989-B8EE-9B8C-AE28-F26B8C2C1CD3}"/>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14B9DA61-E190-4B9F-160D-A64622DDAAA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1703CFFC-BF3D-09A1-73C7-45E34678320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074261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Convenciones">
            <a:extLst>
              <a:ext uri="{FF2B5EF4-FFF2-40B4-BE49-F238E27FC236}">
                <a16:creationId xmlns:a16="http://schemas.microsoft.com/office/drawing/2014/main" id="{09883E54-8F88-033F-B520-C8D8EEBB7934}"/>
              </a:ext>
            </a:extLst>
          </p:cNvPr>
          <p:cNvSpPr/>
          <p:nvPr/>
        </p:nvSpPr>
        <p:spPr>
          <a:xfrm>
            <a:off x="2358127" y="2264169"/>
            <a:ext cx="2979108" cy="426104"/>
          </a:xfrm>
          <a:prstGeom prst="rect">
            <a:avLst/>
          </a:prstGeom>
          <a:solidFill>
            <a:srgbClr val="154A8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960">
                <a:solidFill>
                  <a:prstClr val="white"/>
                </a:solidFill>
                <a:latin typeface="Work Sans ExtraBold" panose="020B0604020202020204" pitchFamily="2" charset="0"/>
                <a:cs typeface="Poppins Black" panose="00000A00000000000000" pitchFamily="2" charset="0"/>
                <a:hlinkClick r:id="rId5" action="ppaction://hlinksldjump">
                  <a:extLst>
                    <a:ext uri="{A12FA001-AC4F-418D-AE19-62706E023703}">
                      <ahyp:hlinkClr xmlns:ahyp="http://schemas.microsoft.com/office/drawing/2018/hyperlinkcolor" val="tx"/>
                    </a:ext>
                  </a:extLst>
                </a:hlinkClick>
              </a:rPr>
              <a:t>CONVENCIONES</a:t>
            </a:r>
            <a:endParaRPr lang="es-MX" sz="2520">
              <a:solidFill>
                <a:prstClr val="white"/>
              </a:solidFill>
              <a:latin typeface="Work Sans ExtraBold" panose="020B0604020202020204" pitchFamily="2" charset="0"/>
              <a:cs typeface="Poppins Black" panose="00000A00000000000000" pitchFamily="2" charset="0"/>
            </a:endParaRPr>
          </a:p>
        </p:txBody>
      </p:sp>
      <p:sp>
        <p:nvSpPr>
          <p:cNvPr id="62" name="Ficha técnica">
            <a:extLst>
              <a:ext uri="{FF2B5EF4-FFF2-40B4-BE49-F238E27FC236}">
                <a16:creationId xmlns:a16="http://schemas.microsoft.com/office/drawing/2014/main" id="{BB32DBD5-47F1-A0C4-1BB3-6641274F94F9}"/>
              </a:ext>
            </a:extLst>
          </p:cNvPr>
          <p:cNvSpPr/>
          <p:nvPr/>
        </p:nvSpPr>
        <p:spPr>
          <a:xfrm>
            <a:off x="2358127" y="2692757"/>
            <a:ext cx="2979108" cy="426104"/>
          </a:xfrm>
          <a:prstGeom prst="rect">
            <a:avLst/>
          </a:prstGeom>
          <a:solidFill>
            <a:srgbClr val="154A8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r>
              <a:rPr lang="es-MX" sz="1960">
                <a:solidFill>
                  <a:prstClr val="white"/>
                </a:solidFill>
                <a:latin typeface="Work Sans ExtraBold" panose="020B0604020202020204" pitchFamily="2" charset="0"/>
                <a:cs typeface="Poppins Black" panose="00000A00000000000000" pitchFamily="2" charset="0"/>
                <a:hlinkClick r:id="rId6" action="ppaction://hlinksldjump">
                  <a:extLst>
                    <a:ext uri="{A12FA001-AC4F-418D-AE19-62706E023703}">
                      <ahyp:hlinkClr xmlns:ahyp="http://schemas.microsoft.com/office/drawing/2018/hyperlinkcolor" val="tx"/>
                    </a:ext>
                  </a:extLst>
                </a:hlinkClick>
              </a:rPr>
              <a:t>FICHA TÉCNICA</a:t>
            </a:r>
            <a:endParaRPr lang="es-MX" sz="2520">
              <a:solidFill>
                <a:prstClr val="white"/>
              </a:solidFill>
              <a:latin typeface="Work Sans ExtraBold" panose="020B0604020202020204" pitchFamily="2" charset="0"/>
              <a:cs typeface="Poppins Black" panose="00000A00000000000000" pitchFamily="2" charset="0"/>
            </a:endParaRPr>
          </a:p>
        </p:txBody>
      </p:sp>
      <p:sp>
        <p:nvSpPr>
          <p:cNvPr id="72" name="CuadroTexto 71">
            <a:extLst>
              <a:ext uri="{FF2B5EF4-FFF2-40B4-BE49-F238E27FC236}">
                <a16:creationId xmlns:a16="http://schemas.microsoft.com/office/drawing/2014/main" id="{C0106FAF-489B-C9D8-48F9-E5941A466442}"/>
              </a:ext>
            </a:extLst>
          </p:cNvPr>
          <p:cNvSpPr txBox="1"/>
          <p:nvPr/>
        </p:nvSpPr>
        <p:spPr>
          <a:xfrm>
            <a:off x="3048000" y="4240811"/>
            <a:ext cx="5390147" cy="2419124"/>
          </a:xfrm>
          <a:prstGeom prst="rect">
            <a:avLst/>
          </a:prstGeom>
          <a:noFill/>
        </p:spPr>
        <p:txBody>
          <a:bodyPr wrap="square" rtlCol="0">
            <a:spAutoFit/>
          </a:bodyPr>
          <a:lstStyle/>
          <a:p>
            <a:pPr algn="r" defTabSz="1280096"/>
            <a:r>
              <a:rPr lang="es-MX" sz="2520" dirty="0">
                <a:latin typeface="Work Sans" pitchFamily="2" charset="77"/>
                <a:cs typeface="Poppins" panose="00000500000000000000" pitchFamily="2" charset="0"/>
              </a:rPr>
              <a:t>Antes de empezar el viaje al interior de la caja de herramientas, es importante que conozcas algunos puntos que te ayudarán a utilizarla con mejores resultados.</a:t>
            </a:r>
            <a:endParaRPr lang="es-CO" sz="2520" dirty="0">
              <a:latin typeface="Work Sans" pitchFamily="2" charset="77"/>
              <a:cs typeface="Poppins" panose="00000500000000000000" pitchFamily="2" charset="0"/>
            </a:endParaRPr>
          </a:p>
        </p:txBody>
      </p:sp>
      <p:pic>
        <p:nvPicPr>
          <p:cNvPr id="22" name="Audio 1 Recomendaciones">
            <a:hlinkClick r:id="" action="ppaction://media"/>
            <a:extLst>
              <a:ext uri="{FF2B5EF4-FFF2-40B4-BE49-F238E27FC236}">
                <a16:creationId xmlns:a16="http://schemas.microsoft.com/office/drawing/2014/main" id="{EC9A85A4-4CED-0068-CB23-F21CAB4FC39D}"/>
              </a:ext>
            </a:extLst>
          </p:cNvPr>
          <p:cNvPicPr>
            <a:picLocks noChangeAspect="1"/>
          </p:cNvPicPr>
          <p:nvPr>
            <a:audioFile r:link="rId1"/>
            <p:extLst>
              <p:ext uri="{DAA4B4D4-6D71-4841-9C94-3DE7FCFB9230}">
                <p14:media xmlns:p14="http://schemas.microsoft.com/office/powerpoint/2010/main" r:embed="rId2">
                  <p14:trim st="2681"/>
                </p14:media>
              </p:ext>
            </p:extLst>
          </p:nvPr>
        </p:nvPicPr>
        <p:blipFill>
          <a:blip r:embed="rId7"/>
          <a:stretch>
            <a:fillRect/>
          </a:stretch>
        </p:blipFill>
        <p:spPr>
          <a:xfrm>
            <a:off x="13715854" y="4837637"/>
            <a:ext cx="812800" cy="812800"/>
          </a:xfrm>
          <a:prstGeom prst="rect">
            <a:avLst/>
          </a:prstGeom>
        </p:spPr>
      </p:pic>
      <p:sp>
        <p:nvSpPr>
          <p:cNvPr id="23" name="Rectángulo 22">
            <a:extLst>
              <a:ext uri="{FF2B5EF4-FFF2-40B4-BE49-F238E27FC236}">
                <a16:creationId xmlns:a16="http://schemas.microsoft.com/office/drawing/2014/main" id="{57339193-2DD2-97F5-AC89-A60D0EBE155E}"/>
              </a:ext>
            </a:extLst>
          </p:cNvPr>
          <p:cNvSpPr/>
          <p:nvPr/>
        </p:nvSpPr>
        <p:spPr>
          <a:xfrm>
            <a:off x="4609829" y="72462"/>
            <a:ext cx="8534401"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ctr" defTabSz="1280096"/>
            <a:r>
              <a:rPr lang="es-ES" sz="5333" b="1" dirty="0">
                <a:ln w="0"/>
                <a:latin typeface="Poppins" pitchFamily="2" charset="77"/>
                <a:cs typeface="Poppins" pitchFamily="2" charset="77"/>
              </a:rPr>
              <a:t>RECOMENDACIONES</a:t>
            </a:r>
            <a:endParaRPr lang="en-US" sz="5333" b="1" dirty="0">
              <a:latin typeface="Poppins" pitchFamily="2" charset="77"/>
              <a:cs typeface="Poppins" pitchFamily="2" charset="77"/>
            </a:endParaRPr>
          </a:p>
        </p:txBody>
      </p:sp>
      <p:sp>
        <p:nvSpPr>
          <p:cNvPr id="127" name="Forma libre: forma 60">
            <a:extLst>
              <a:ext uri="{FF2B5EF4-FFF2-40B4-BE49-F238E27FC236}">
                <a16:creationId xmlns:a16="http://schemas.microsoft.com/office/drawing/2014/main" id="{5F2AC00E-0373-42AD-0303-2FBEFC0DF7DA}"/>
              </a:ext>
            </a:extLst>
          </p:cNvPr>
          <p:cNvSpPr/>
          <p:nvPr/>
        </p:nvSpPr>
        <p:spPr>
          <a:xfrm rot="16200000">
            <a:off x="-4050899" y="4047770"/>
            <a:ext cx="9603379" cy="1503482"/>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17337200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17337200 w 40705200"/>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0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10377714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7540057 w 8723096"/>
              <a:gd name="connsiteY0" fmla="*/ 1088133 h 1088133"/>
              <a:gd name="connsiteX1" fmla="*/ 6174086 w 8723096"/>
              <a:gd name="connsiteY1" fmla="*/ 1015561 h 1088133"/>
              <a:gd name="connsiteX2" fmla="*/ 5510127 w 8723096"/>
              <a:gd name="connsiteY2" fmla="*/ 628786 h 1088133"/>
              <a:gd name="connsiteX3" fmla="*/ 4888928 w 8723096"/>
              <a:gd name="connsiteY3" fmla="*/ 1015561 h 1088133"/>
              <a:gd name="connsiteX4" fmla="*/ 580571 w 8723096"/>
              <a:gd name="connsiteY4" fmla="*/ 1015561 h 1088133"/>
              <a:gd name="connsiteX5" fmla="*/ 0 w 8723096"/>
              <a:gd name="connsiteY5" fmla="*/ 145143 h 1088133"/>
              <a:gd name="connsiteX6" fmla="*/ 7612628 w 8723096"/>
              <a:gd name="connsiteY6" fmla="*/ 0 h 1088133"/>
              <a:gd name="connsiteX7" fmla="*/ 7540057 w 8723096"/>
              <a:gd name="connsiteY7" fmla="*/ 1088133 h 1088133"/>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612628 w 8714718"/>
              <a:gd name="connsiteY6" fmla="*/ 0 h 1045995"/>
              <a:gd name="connsiteX7" fmla="*/ 7476849 w 8714718"/>
              <a:gd name="connsiteY7" fmla="*/ 1045995 h 1045995"/>
              <a:gd name="connsiteX0" fmla="*/ 7476849 w 8714718"/>
              <a:gd name="connsiteY0" fmla="*/ 900852 h 900852"/>
              <a:gd name="connsiteX1" fmla="*/ 6174086 w 8714718"/>
              <a:gd name="connsiteY1" fmla="*/ 870418 h 900852"/>
              <a:gd name="connsiteX2" fmla="*/ 5510127 w 8714718"/>
              <a:gd name="connsiteY2" fmla="*/ 483643 h 900852"/>
              <a:gd name="connsiteX3" fmla="*/ 4888928 w 8714718"/>
              <a:gd name="connsiteY3" fmla="*/ 870418 h 900852"/>
              <a:gd name="connsiteX4" fmla="*/ 580571 w 8714718"/>
              <a:gd name="connsiteY4" fmla="*/ 870418 h 900852"/>
              <a:gd name="connsiteX5" fmla="*/ 0 w 8714718"/>
              <a:gd name="connsiteY5" fmla="*/ 0 h 900852"/>
              <a:gd name="connsiteX6" fmla="*/ 7275522 w 8714718"/>
              <a:gd name="connsiteY6" fmla="*/ 44479 h 900852"/>
              <a:gd name="connsiteX7" fmla="*/ 7476849 w 8714718"/>
              <a:gd name="connsiteY7" fmla="*/ 900852 h 900852"/>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507284 w 8714718"/>
              <a:gd name="connsiteY6" fmla="*/ 0 h 1045995"/>
              <a:gd name="connsiteX7" fmla="*/ 7476849 w 8714718"/>
              <a:gd name="connsiteY7" fmla="*/ 1045995 h 104599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938419 w 8145853"/>
              <a:gd name="connsiteY6" fmla="*/ 2340 h 1048335"/>
              <a:gd name="connsiteX7" fmla="*/ 6907984 w 8145853"/>
              <a:gd name="connsiteY7" fmla="*/ 1048335 h 104833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884270 w 8145853"/>
              <a:gd name="connsiteY6" fmla="*/ 2340 h 1048335"/>
              <a:gd name="connsiteX7" fmla="*/ 6907984 w 8145853"/>
              <a:gd name="connsiteY7" fmla="*/ 1048335 h 1048335"/>
              <a:gd name="connsiteX0" fmla="*/ 6885756 w 8142920"/>
              <a:gd name="connsiteY0" fmla="*/ 1069512 h 1069512"/>
              <a:gd name="connsiteX1" fmla="*/ 5605221 w 8142920"/>
              <a:gd name="connsiteY1" fmla="*/ 1017901 h 1069512"/>
              <a:gd name="connsiteX2" fmla="*/ 4941262 w 8142920"/>
              <a:gd name="connsiteY2" fmla="*/ 631126 h 1069512"/>
              <a:gd name="connsiteX3" fmla="*/ 4320063 w 8142920"/>
              <a:gd name="connsiteY3" fmla="*/ 1017901 h 1069512"/>
              <a:gd name="connsiteX4" fmla="*/ 11706 w 8142920"/>
              <a:gd name="connsiteY4" fmla="*/ 1017901 h 1069512"/>
              <a:gd name="connsiteX5" fmla="*/ 0 w 8142920"/>
              <a:gd name="connsiteY5" fmla="*/ 0 h 1069512"/>
              <a:gd name="connsiteX6" fmla="*/ 6884270 w 8142920"/>
              <a:gd name="connsiteY6" fmla="*/ 2340 h 1069512"/>
              <a:gd name="connsiteX7" fmla="*/ 6885756 w 8142920"/>
              <a:gd name="connsiteY7" fmla="*/ 1069512 h 1069512"/>
              <a:gd name="connsiteX0" fmla="*/ 6863527 w 6885396"/>
              <a:gd name="connsiteY0" fmla="*/ 1027159 h 1027159"/>
              <a:gd name="connsiteX1" fmla="*/ 5605221 w 6885396"/>
              <a:gd name="connsiteY1" fmla="*/ 1017901 h 1027159"/>
              <a:gd name="connsiteX2" fmla="*/ 4941262 w 6885396"/>
              <a:gd name="connsiteY2" fmla="*/ 631126 h 1027159"/>
              <a:gd name="connsiteX3" fmla="*/ 4320063 w 6885396"/>
              <a:gd name="connsiteY3" fmla="*/ 1017901 h 1027159"/>
              <a:gd name="connsiteX4" fmla="*/ 11706 w 6885396"/>
              <a:gd name="connsiteY4" fmla="*/ 1017901 h 1027159"/>
              <a:gd name="connsiteX5" fmla="*/ 0 w 6885396"/>
              <a:gd name="connsiteY5" fmla="*/ 0 h 1027159"/>
              <a:gd name="connsiteX6" fmla="*/ 6884270 w 6885396"/>
              <a:gd name="connsiteY6" fmla="*/ 2340 h 1027159"/>
              <a:gd name="connsiteX7" fmla="*/ 6863527 w 6885396"/>
              <a:gd name="connsiteY7" fmla="*/ 1027159 h 1027159"/>
              <a:gd name="connsiteX0" fmla="*/ 6885757 w 6886737"/>
              <a:gd name="connsiteY0" fmla="*/ 1027159 h 1027159"/>
              <a:gd name="connsiteX1" fmla="*/ 5605221 w 6886737"/>
              <a:gd name="connsiteY1" fmla="*/ 1017901 h 1027159"/>
              <a:gd name="connsiteX2" fmla="*/ 4941262 w 6886737"/>
              <a:gd name="connsiteY2" fmla="*/ 631126 h 1027159"/>
              <a:gd name="connsiteX3" fmla="*/ 4320063 w 6886737"/>
              <a:gd name="connsiteY3" fmla="*/ 1017901 h 1027159"/>
              <a:gd name="connsiteX4" fmla="*/ 11706 w 6886737"/>
              <a:gd name="connsiteY4" fmla="*/ 1017901 h 1027159"/>
              <a:gd name="connsiteX5" fmla="*/ 0 w 6886737"/>
              <a:gd name="connsiteY5" fmla="*/ 0 h 1027159"/>
              <a:gd name="connsiteX6" fmla="*/ 6884270 w 6886737"/>
              <a:gd name="connsiteY6" fmla="*/ 2340 h 1027159"/>
              <a:gd name="connsiteX7" fmla="*/ 6885757 w 6886737"/>
              <a:gd name="connsiteY7" fmla="*/ 1027159 h 102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6737" h="1027159">
                <a:moveTo>
                  <a:pt x="6885757" y="1027159"/>
                </a:moveTo>
                <a:lnTo>
                  <a:pt x="5605221" y="1017901"/>
                </a:lnTo>
                <a:cubicBezTo>
                  <a:pt x="5382212" y="1042287"/>
                  <a:pt x="5404600" y="633241"/>
                  <a:pt x="4941262" y="631126"/>
                </a:cubicBezTo>
                <a:cubicBezTo>
                  <a:pt x="4477924" y="629011"/>
                  <a:pt x="4575665" y="1016250"/>
                  <a:pt x="4320063" y="1017901"/>
                </a:cubicBezTo>
                <a:lnTo>
                  <a:pt x="11706" y="1017901"/>
                </a:lnTo>
                <a:lnTo>
                  <a:pt x="0" y="0"/>
                </a:lnTo>
                <a:lnTo>
                  <a:pt x="6884270" y="2340"/>
                </a:lnTo>
                <a:cubicBezTo>
                  <a:pt x="6892175" y="351005"/>
                  <a:pt x="6877852" y="678494"/>
                  <a:pt x="6885757" y="1027159"/>
                </a:cubicBezTo>
                <a:close/>
              </a:path>
            </a:pathLst>
          </a:custGeom>
          <a:solidFill>
            <a:srgbClr val="154A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1" name="Grupo 4">
            <a:extLst>
              <a:ext uri="{FF2B5EF4-FFF2-40B4-BE49-F238E27FC236}">
                <a16:creationId xmlns:a16="http://schemas.microsoft.com/office/drawing/2014/main" id="{03040ED3-E5A1-200D-0DE1-AA924CB4005F}"/>
              </a:ext>
            </a:extLst>
          </p:cNvPr>
          <p:cNvGrpSpPr/>
          <p:nvPr/>
        </p:nvGrpSpPr>
        <p:grpSpPr>
          <a:xfrm>
            <a:off x="1021908" y="2174985"/>
            <a:ext cx="1149120" cy="1149120"/>
            <a:chOff x="3177144" y="1346133"/>
            <a:chExt cx="820800" cy="820800"/>
          </a:xfrm>
        </p:grpSpPr>
        <p:sp>
          <p:nvSpPr>
            <p:cNvPr id="129" name="Elipse 5">
              <a:hlinkClick r:id="rId8" action="ppaction://hlinksldjump"/>
              <a:extLst>
                <a:ext uri="{FF2B5EF4-FFF2-40B4-BE49-F238E27FC236}">
                  <a16:creationId xmlns:a16="http://schemas.microsoft.com/office/drawing/2014/main" id="{89394F9C-28DE-E156-8400-11D5389CDDA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30" name="Google Shape;13057;p104">
              <a:extLst>
                <a:ext uri="{FF2B5EF4-FFF2-40B4-BE49-F238E27FC236}">
                  <a16:creationId xmlns:a16="http://schemas.microsoft.com/office/drawing/2014/main" id="{E8ADC08C-938D-229A-0580-54BECF8F6D2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31" name="Google Shape;13058;p104">
                <a:extLst>
                  <a:ext uri="{FF2B5EF4-FFF2-40B4-BE49-F238E27FC236}">
                    <a16:creationId xmlns:a16="http://schemas.microsoft.com/office/drawing/2014/main" id="{65B224AC-0A24-06D5-87D7-8F49CEA2FD2F}"/>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3059;p104">
                <a:extLst>
                  <a:ext uri="{FF2B5EF4-FFF2-40B4-BE49-F238E27FC236}">
                    <a16:creationId xmlns:a16="http://schemas.microsoft.com/office/drawing/2014/main" id="{5C75B626-1D0D-ED90-E9EE-FED7932BFCD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3060;p104">
                <a:extLst>
                  <a:ext uri="{FF2B5EF4-FFF2-40B4-BE49-F238E27FC236}">
                    <a16:creationId xmlns:a16="http://schemas.microsoft.com/office/drawing/2014/main" id="{A4BF4172-461D-39AB-6F0F-DD3BCB68C9A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3061;p104">
                <a:extLst>
                  <a:ext uri="{FF2B5EF4-FFF2-40B4-BE49-F238E27FC236}">
                    <a16:creationId xmlns:a16="http://schemas.microsoft.com/office/drawing/2014/main" id="{5D724439-A7B2-CB6B-E709-DED5897FBD5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5" name="Google Shape;13062;p104">
                <a:extLst>
                  <a:ext uri="{FF2B5EF4-FFF2-40B4-BE49-F238E27FC236}">
                    <a16:creationId xmlns:a16="http://schemas.microsoft.com/office/drawing/2014/main" id="{A5D494DC-633F-AE65-0709-9CF247A79CC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6" name="Google Shape;13063;p104">
                <a:extLst>
                  <a:ext uri="{FF2B5EF4-FFF2-40B4-BE49-F238E27FC236}">
                    <a16:creationId xmlns:a16="http://schemas.microsoft.com/office/drawing/2014/main" id="{EFE1375B-B65D-6297-CF13-FA5424818DBB}"/>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7" name="Google Shape;13064;p104">
                <a:extLst>
                  <a:ext uri="{FF2B5EF4-FFF2-40B4-BE49-F238E27FC236}">
                    <a16:creationId xmlns:a16="http://schemas.microsoft.com/office/drawing/2014/main" id="{7E6EACB4-0699-A905-47CB-671737E724B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8" name="Google Shape;13065;p104">
                <a:extLst>
                  <a:ext uri="{FF2B5EF4-FFF2-40B4-BE49-F238E27FC236}">
                    <a16:creationId xmlns:a16="http://schemas.microsoft.com/office/drawing/2014/main" id="{BF24461A-E9E2-A869-6D75-C62C059D34F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9" name="Google Shape;13066;p104">
                <a:extLst>
                  <a:ext uri="{FF2B5EF4-FFF2-40B4-BE49-F238E27FC236}">
                    <a16:creationId xmlns:a16="http://schemas.microsoft.com/office/drawing/2014/main" id="{F90284BE-6098-878B-D9A8-022430FE63A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0" name="Google Shape;13067;p104">
                <a:extLst>
                  <a:ext uri="{FF2B5EF4-FFF2-40B4-BE49-F238E27FC236}">
                    <a16:creationId xmlns:a16="http://schemas.microsoft.com/office/drawing/2014/main" id="{CA56762E-749A-347D-05AC-86CAB8E8C9C0}"/>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149" name="Imagen 54" descr="Imagen que contiene firmar, calle, palo, alimentos&#10;&#10;Descripción generada automáticamente">
            <a:hlinkClick r:id="rId9" action="ppaction://hlinksldjump"/>
            <a:extLst>
              <a:ext uri="{FF2B5EF4-FFF2-40B4-BE49-F238E27FC236}">
                <a16:creationId xmlns:a16="http://schemas.microsoft.com/office/drawing/2014/main" id="{FAEB7763-C163-5E2C-2419-5C2583775A1B}"/>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1077508" y="2332578"/>
            <a:ext cx="543104" cy="624569"/>
          </a:xfrm>
          <a:prstGeom prst="rect">
            <a:avLst/>
          </a:prstGeom>
        </p:spPr>
      </p:pic>
      <p:pic>
        <p:nvPicPr>
          <p:cNvPr id="175" name="Imagen 42" descr="Imagen que contiene dibujo, luz, alimentos&#10;&#10;Descripción generada automáticamente">
            <a:hlinkClick r:id="rId11" action="ppaction://hlinksldjump"/>
            <a:extLst>
              <a:ext uri="{FF2B5EF4-FFF2-40B4-BE49-F238E27FC236}">
                <a16:creationId xmlns:a16="http://schemas.microsoft.com/office/drawing/2014/main" id="{3BC369D6-AF74-0D6F-8094-2DEF401B5D1C}"/>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297700" y="3698708"/>
            <a:ext cx="690517" cy="690517"/>
          </a:xfrm>
          <a:prstGeom prst="rect">
            <a:avLst/>
          </a:prstGeom>
        </p:spPr>
      </p:pic>
      <p:pic>
        <p:nvPicPr>
          <p:cNvPr id="177" name="Imagen 43" descr="Imagen que contiene Icono&#10;&#10;Descripción generada automáticamente">
            <a:hlinkClick r:id="rId13" action="ppaction://hlinksldjump"/>
            <a:extLst>
              <a:ext uri="{FF2B5EF4-FFF2-40B4-BE49-F238E27FC236}">
                <a16:creationId xmlns:a16="http://schemas.microsoft.com/office/drawing/2014/main" id="{090E54FE-9E46-5872-A0CF-24DAB02F1A49}"/>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179" name="Imagen 44" descr="Icono&#10;&#10;Descripción generada automáticamente">
            <a:hlinkClick r:id="rId15" action="ppaction://hlinksldjump"/>
            <a:extLst>
              <a:ext uri="{FF2B5EF4-FFF2-40B4-BE49-F238E27FC236}">
                <a16:creationId xmlns:a16="http://schemas.microsoft.com/office/drawing/2014/main" id="{B9A3AE1E-B690-50DA-AFDA-A8917607A8B1}"/>
              </a:ext>
            </a:extLst>
          </p:cNvPr>
          <p:cNvPicPr>
            <a:picLocks noChangeAspect="1"/>
          </p:cNvPicPr>
          <p:nvPr/>
        </p:nvPicPr>
        <p:blipFill>
          <a:blip r:embed="rId16">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185" name="Google Shape;11648;p101">
            <a:hlinkClick r:id="rId17" action="ppaction://hlinksldjump"/>
            <a:extLst>
              <a:ext uri="{FF2B5EF4-FFF2-40B4-BE49-F238E27FC236}">
                <a16:creationId xmlns:a16="http://schemas.microsoft.com/office/drawing/2014/main" id="{1E597BE0-F92D-0981-4381-494EC947AC94}"/>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87" name="Imagen 173" descr="Icono&#10;&#10;Descripción generada automáticamente">
            <a:hlinkClick r:id="rId18" action="ppaction://hlinksldjump"/>
            <a:extLst>
              <a:ext uri="{FF2B5EF4-FFF2-40B4-BE49-F238E27FC236}">
                <a16:creationId xmlns:a16="http://schemas.microsoft.com/office/drawing/2014/main" id="{F1E32294-7FC6-7010-0D51-B66460870878}"/>
              </a:ext>
            </a:extLst>
          </p:cNvPr>
          <p:cNvPicPr>
            <a:picLocks noChangeAspect="1"/>
          </p:cNvPicPr>
          <p:nvPr/>
        </p:nvPicPr>
        <p:blipFill>
          <a:blip r:embed="rId19">
            <a:biLevel thresh="25000"/>
            <a:extLst>
              <a:ext uri="{28A0092B-C50C-407E-A947-70E740481C1C}">
                <a14:useLocalDpi xmlns:a14="http://schemas.microsoft.com/office/drawing/2010/main" val="0"/>
              </a:ext>
            </a:extLst>
          </a:blip>
          <a:stretch>
            <a:fillRect/>
          </a:stretch>
        </p:blipFill>
        <p:spPr>
          <a:xfrm>
            <a:off x="346165" y="925356"/>
            <a:ext cx="620691" cy="527585"/>
          </a:xfrm>
          <a:prstGeom prst="rect">
            <a:avLst/>
          </a:prstGeom>
        </p:spPr>
      </p:pic>
      <p:pic>
        <p:nvPicPr>
          <p:cNvPr id="5" name="Imagen 4">
            <a:extLst>
              <a:ext uri="{FF2B5EF4-FFF2-40B4-BE49-F238E27FC236}">
                <a16:creationId xmlns:a16="http://schemas.microsoft.com/office/drawing/2014/main" id="{DDF14DB3-A25B-5868-5B60-6462FEFEDCCA}"/>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rot="5400000">
            <a:off x="7270750" y="2292350"/>
            <a:ext cx="7581900" cy="5054600"/>
          </a:xfrm>
          <a:prstGeom prst="rect">
            <a:avLst/>
          </a:prstGeom>
          <a:noFill/>
          <a:ln>
            <a:noFill/>
          </a:ln>
        </p:spPr>
        <p:style>
          <a:lnRef idx="0">
            <a:scrgbClr r="0" g="0" b="0"/>
          </a:lnRef>
          <a:fillRef idx="0">
            <a:scrgbClr r="0" g="0" b="0"/>
          </a:fillRef>
          <a:effectRef idx="0">
            <a:scrgbClr r="0" g="0" b="0"/>
          </a:effectRef>
          <a:fontRef idx="minor">
            <a:schemeClr val="dk1"/>
          </a:fontRef>
        </p:style>
      </p:pic>
    </p:spTree>
    <p:extLst>
      <p:ext uri="{BB962C8B-B14F-4D97-AF65-F5344CB8AC3E}">
        <p14:creationId xmlns:p14="http://schemas.microsoft.com/office/powerpoint/2010/main" val="42929726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2295" fill="hold"/>
                                        <p:tgtEl>
                                          <p:spTgt spid="2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2"/>
                </p:tgtEl>
              </p:cMediaNode>
            </p:audio>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604202" y="174368"/>
            <a:ext cx="997011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13: PROTOCOLO DE INTERLOCUCIÓN CON LOS ACTORES DEL AI</a:t>
            </a:r>
          </a:p>
        </p:txBody>
      </p:sp>
      <p:graphicFrame>
        <p:nvGraphicFramePr>
          <p:cNvPr id="4" name="Tabla 186">
            <a:extLst>
              <a:ext uri="{FF2B5EF4-FFF2-40B4-BE49-F238E27FC236}">
                <a16:creationId xmlns:a16="http://schemas.microsoft.com/office/drawing/2014/main" id="{2B3CF4C2-7B7D-FA1C-C959-CA0423652746}"/>
              </a:ext>
            </a:extLst>
          </p:cNvPr>
          <p:cNvGraphicFramePr>
            <a:graphicFrameLocks noGrp="1"/>
          </p:cNvGraphicFramePr>
          <p:nvPr>
            <p:extLst>
              <p:ext uri="{D42A27DB-BD31-4B8C-83A1-F6EECF244321}">
                <p14:modId xmlns:p14="http://schemas.microsoft.com/office/powerpoint/2010/main" val="1750719949"/>
              </p:ext>
            </p:extLst>
          </p:nvPr>
        </p:nvGraphicFramePr>
        <p:xfrm>
          <a:off x="2114189" y="913168"/>
          <a:ext cx="12801601" cy="7696195"/>
        </p:xfrm>
        <a:graphic>
          <a:graphicData uri="http://schemas.openxmlformats.org/drawingml/2006/table">
            <a:tbl>
              <a:tblPr firstRow="1" bandRow="1">
                <a:tableStyleId>{5C22544A-7EE6-4342-B048-85BDC9FD1C3A}</a:tableStyleId>
              </a:tblPr>
              <a:tblGrid>
                <a:gridCol w="1673889">
                  <a:extLst>
                    <a:ext uri="{9D8B030D-6E8A-4147-A177-3AD203B41FA5}">
                      <a16:colId xmlns:a16="http://schemas.microsoft.com/office/drawing/2014/main" val="16991383"/>
                    </a:ext>
                  </a:extLst>
                </a:gridCol>
                <a:gridCol w="244285">
                  <a:extLst>
                    <a:ext uri="{9D8B030D-6E8A-4147-A177-3AD203B41FA5}">
                      <a16:colId xmlns:a16="http://schemas.microsoft.com/office/drawing/2014/main" val="2728602708"/>
                    </a:ext>
                  </a:extLst>
                </a:gridCol>
                <a:gridCol w="471131">
                  <a:extLst>
                    <a:ext uri="{9D8B030D-6E8A-4147-A177-3AD203B41FA5}">
                      <a16:colId xmlns:a16="http://schemas.microsoft.com/office/drawing/2014/main" val="3278031111"/>
                    </a:ext>
                  </a:extLst>
                </a:gridCol>
                <a:gridCol w="843238">
                  <a:extLst>
                    <a:ext uri="{9D8B030D-6E8A-4147-A177-3AD203B41FA5}">
                      <a16:colId xmlns:a16="http://schemas.microsoft.com/office/drawing/2014/main" val="534011960"/>
                    </a:ext>
                  </a:extLst>
                </a:gridCol>
                <a:gridCol w="1191255">
                  <a:extLst>
                    <a:ext uri="{9D8B030D-6E8A-4147-A177-3AD203B41FA5}">
                      <a16:colId xmlns:a16="http://schemas.microsoft.com/office/drawing/2014/main" val="39752029"/>
                    </a:ext>
                  </a:extLst>
                </a:gridCol>
                <a:gridCol w="469905">
                  <a:extLst>
                    <a:ext uri="{9D8B030D-6E8A-4147-A177-3AD203B41FA5}">
                      <a16:colId xmlns:a16="http://schemas.microsoft.com/office/drawing/2014/main" val="295305744"/>
                    </a:ext>
                  </a:extLst>
                </a:gridCol>
                <a:gridCol w="775577">
                  <a:extLst>
                    <a:ext uri="{9D8B030D-6E8A-4147-A177-3AD203B41FA5}">
                      <a16:colId xmlns:a16="http://schemas.microsoft.com/office/drawing/2014/main" val="3079591464"/>
                    </a:ext>
                  </a:extLst>
                </a:gridCol>
                <a:gridCol w="1142595">
                  <a:extLst>
                    <a:ext uri="{9D8B030D-6E8A-4147-A177-3AD203B41FA5}">
                      <a16:colId xmlns:a16="http://schemas.microsoft.com/office/drawing/2014/main" val="3852865142"/>
                    </a:ext>
                  </a:extLst>
                </a:gridCol>
                <a:gridCol w="471131">
                  <a:extLst>
                    <a:ext uri="{9D8B030D-6E8A-4147-A177-3AD203B41FA5}">
                      <a16:colId xmlns:a16="http://schemas.microsoft.com/office/drawing/2014/main" val="2799307641"/>
                    </a:ext>
                  </a:extLst>
                </a:gridCol>
                <a:gridCol w="1525444">
                  <a:extLst>
                    <a:ext uri="{9D8B030D-6E8A-4147-A177-3AD203B41FA5}">
                      <a16:colId xmlns:a16="http://schemas.microsoft.com/office/drawing/2014/main" val="3503928978"/>
                    </a:ext>
                  </a:extLst>
                </a:gridCol>
                <a:gridCol w="392729">
                  <a:extLst>
                    <a:ext uri="{9D8B030D-6E8A-4147-A177-3AD203B41FA5}">
                      <a16:colId xmlns:a16="http://schemas.microsoft.com/office/drawing/2014/main" val="1696865301"/>
                    </a:ext>
                  </a:extLst>
                </a:gridCol>
                <a:gridCol w="471131">
                  <a:extLst>
                    <a:ext uri="{9D8B030D-6E8A-4147-A177-3AD203B41FA5}">
                      <a16:colId xmlns:a16="http://schemas.microsoft.com/office/drawing/2014/main" val="2620423971"/>
                    </a:ext>
                  </a:extLst>
                </a:gridCol>
                <a:gridCol w="1132716">
                  <a:extLst>
                    <a:ext uri="{9D8B030D-6E8A-4147-A177-3AD203B41FA5}">
                      <a16:colId xmlns:a16="http://schemas.microsoft.com/office/drawing/2014/main" val="2294613099"/>
                    </a:ext>
                  </a:extLst>
                </a:gridCol>
                <a:gridCol w="785457">
                  <a:extLst>
                    <a:ext uri="{9D8B030D-6E8A-4147-A177-3AD203B41FA5}">
                      <a16:colId xmlns:a16="http://schemas.microsoft.com/office/drawing/2014/main" val="2451436622"/>
                    </a:ext>
                  </a:extLst>
                </a:gridCol>
                <a:gridCol w="471131">
                  <a:extLst>
                    <a:ext uri="{9D8B030D-6E8A-4147-A177-3AD203B41FA5}">
                      <a16:colId xmlns:a16="http://schemas.microsoft.com/office/drawing/2014/main" val="2325400302"/>
                    </a:ext>
                  </a:extLst>
                </a:gridCol>
                <a:gridCol w="739987">
                  <a:extLst>
                    <a:ext uri="{9D8B030D-6E8A-4147-A177-3AD203B41FA5}">
                      <a16:colId xmlns:a16="http://schemas.microsoft.com/office/drawing/2014/main" val="1126576565"/>
                    </a:ext>
                  </a:extLst>
                </a:gridCol>
              </a:tblGrid>
              <a:tr h="371770">
                <a:tc gridSpan="16">
                  <a:txBody>
                    <a:bodyPr/>
                    <a:lstStyle/>
                    <a:p>
                      <a:pPr algn="ctr"/>
                      <a:r>
                        <a:rPr lang="es-CO" sz="1890" dirty="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68749">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pPr marL="0" marR="0" lvl="0" indent="0" algn="r" rtl="0" eaLnBrk="1" fontAlgn="auto" latinLnBrk="0" hangingPunct="1">
                        <a:lnSpc>
                          <a:spcPct val="100000"/>
                        </a:lnSpc>
                        <a:spcBef>
                          <a:spcPts val="0"/>
                        </a:spcBef>
                        <a:spcAft>
                          <a:spcPts val="0"/>
                        </a:spcAft>
                        <a:buClrTx/>
                        <a:buSzTx/>
                        <a:buFontTx/>
                        <a:buNone/>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lnL w="9525" cap="flat" cmpd="sng" algn="ctr">
                      <a:solidFill>
                        <a:srgbClr val="FF941F"/>
                      </a:solidFill>
                      <a:prstDash val="solid"/>
                      <a:round/>
                      <a:headEnd type="none" w="med" len="med"/>
                      <a:tailEnd type="none" w="med" len="med"/>
                    </a:ln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ES_tradnl"/>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65798">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50" b="1" kern="1200">
                        <a:solidFill>
                          <a:schemeClr val="tx1"/>
                        </a:solidFill>
                        <a:latin typeface="Poppins SemiBold"/>
                        <a:ea typeface="+mn-ea"/>
                        <a:cs typeface="Poppins SemiBold"/>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FF941F"/>
                    </a:solidFill>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20252">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gridSpan="2">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cs typeface="Poppins"/>
                      </a:endParaRPr>
                    </a:p>
                  </a:txBody>
                  <a:tcPr anchor="ctr">
                    <a:solidFill>
                      <a:schemeClr val="bg1">
                        <a:alpha val="20000"/>
                      </a:schemeClr>
                    </a:solidFill>
                  </a:tcPr>
                </a:tc>
                <a:tc hMerge="1">
                  <a:txBody>
                    <a:bodyPr/>
                    <a:lstStyle/>
                    <a:p>
                      <a:endParaRPr lang="es-CO">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6579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lnT w="12700" cap="flat" cmpd="sng" algn="ctr">
                      <a:solidFill>
                        <a:schemeClr val="bg1"/>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2105203">
                <a:tc gridSpan="16">
                  <a:txBody>
                    <a:bodyPr/>
                    <a:lstStyle/>
                    <a:p>
                      <a:pPr marL="285750" marR="0" lvl="0" indent="-285750" algn="l" rtl="0" eaLnBrk="1" fontAlgn="auto" latinLnBrk="0" hangingPunct="1">
                        <a:lnSpc>
                          <a:spcPct val="100000"/>
                        </a:lnSpc>
                        <a:spcBef>
                          <a:spcPts val="0"/>
                        </a:spcBef>
                        <a:spcAft>
                          <a:spcPts val="0"/>
                        </a:spcAft>
                        <a:buClrTx/>
                        <a:buSzTx/>
                        <a:buFont typeface="Arial" panose="020B0604020202020204" pitchFamily="34" charset="0"/>
                        <a:buChar char="•"/>
                      </a:pPr>
                      <a:r>
                        <a:rPr lang="es-ES" sz="1500" b="0" kern="1200" dirty="0">
                          <a:solidFill>
                            <a:schemeClr val="tx1"/>
                          </a:solidFill>
                          <a:latin typeface="Work Sans" pitchFamily="2" charset="0"/>
                          <a:ea typeface="+mn-ea"/>
                          <a:cs typeface="Poppins" panose="00000500000000000000" pitchFamily="2" charset="0"/>
                        </a:rPr>
                        <a:t>El Protocolo de Interlocución con los Actores del Área de Influencia, se establece como una herramientas facilitadora y de recomendación dirigida a las y los profesionales relacionados durante la ejecución, etapas y fases del proyecto,</a:t>
                      </a:r>
                      <a:r>
                        <a:rPr lang="es-ES" sz="1500" b="0" kern="1200" dirty="0">
                          <a:solidFill>
                            <a:srgbClr val="FF0000"/>
                          </a:solidFill>
                          <a:latin typeface="Work Sans" pitchFamily="2" charset="0"/>
                          <a:ea typeface="+mn-ea"/>
                          <a:cs typeface="Poppins" panose="00000500000000000000" pitchFamily="2" charset="0"/>
                        </a:rPr>
                        <a:t> </a:t>
                      </a:r>
                      <a:r>
                        <a:rPr lang="es-ES" sz="1500" b="0" kern="1200" dirty="0">
                          <a:solidFill>
                            <a:schemeClr val="tx1"/>
                          </a:solidFill>
                          <a:latin typeface="Work Sans" pitchFamily="2" charset="0"/>
                          <a:ea typeface="+mn-ea"/>
                          <a:cs typeface="Poppins" panose="00000500000000000000" pitchFamily="2" charset="0"/>
                        </a:rPr>
                        <a:t>para</a:t>
                      </a:r>
                      <a:r>
                        <a:rPr lang="es-ES" sz="1500" b="0" kern="1200" dirty="0">
                          <a:solidFill>
                            <a:srgbClr val="FF0000"/>
                          </a:solidFill>
                          <a:latin typeface="Work Sans" pitchFamily="2" charset="0"/>
                          <a:ea typeface="+mn-ea"/>
                          <a:cs typeface="Poppins" panose="00000500000000000000" pitchFamily="2" charset="0"/>
                        </a:rPr>
                        <a:t> </a:t>
                      </a:r>
                      <a:r>
                        <a:rPr lang="es-ES" sz="1500" b="0" kern="1200" dirty="0">
                          <a:solidFill>
                            <a:schemeClr val="tx1"/>
                          </a:solidFill>
                          <a:latin typeface="Work Sans" pitchFamily="2" charset="0"/>
                          <a:ea typeface="+mn-ea"/>
                          <a:cs typeface="Poppins" panose="00000500000000000000" pitchFamily="2" charset="0"/>
                        </a:rPr>
                        <a:t>mantener las buenas relaciones y comunicación asertiva con los actores de interés para el proyecto (propietarios, líderes, vocales de control, representantes y administradores locales (alcaldías, concejos)), que integren el AI delimitada por existencia de unidades territoriales y/o de competencia regional.</a:t>
                      </a:r>
                    </a:p>
                    <a:p>
                      <a:pPr marL="285750" marR="0" lvl="0" indent="-285750" algn="l" rtl="0" eaLnBrk="1" fontAlgn="auto" latinLnBrk="0" hangingPunct="1">
                        <a:lnSpc>
                          <a:spcPct val="100000"/>
                        </a:lnSpc>
                        <a:spcBef>
                          <a:spcPts val="0"/>
                        </a:spcBef>
                        <a:spcAft>
                          <a:spcPts val="0"/>
                        </a:spcAft>
                        <a:buClrTx/>
                        <a:buSzTx/>
                        <a:buFont typeface="Arial" panose="020B0604020202020204" pitchFamily="34" charset="0"/>
                        <a:buChar char="•"/>
                      </a:pPr>
                      <a:r>
                        <a:rPr lang="es-ES" sz="1500" b="0" kern="1200" dirty="0">
                          <a:solidFill>
                            <a:schemeClr val="tx1"/>
                          </a:solidFill>
                          <a:latin typeface="Work Sans" pitchFamily="2" charset="0"/>
                          <a:ea typeface="+mn-ea"/>
                          <a:cs typeface="Poppins" panose="00000500000000000000" pitchFamily="2" charset="0"/>
                        </a:rPr>
                        <a:t>Con el</a:t>
                      </a:r>
                      <a:r>
                        <a:rPr lang="es-ES" sz="1500" b="0" strike="sngStrike" kern="1200" dirty="0">
                          <a:solidFill>
                            <a:schemeClr val="bg1"/>
                          </a:solidFill>
                          <a:latin typeface="Work Sans" pitchFamily="2" charset="0"/>
                          <a:ea typeface="+mn-ea"/>
                          <a:cs typeface="Poppins" panose="00000500000000000000" pitchFamily="2" charset="0"/>
                        </a:rPr>
                        <a:t> </a:t>
                      </a:r>
                      <a:r>
                        <a:rPr lang="es-ES" sz="1500" b="0" kern="1200" dirty="0">
                          <a:solidFill>
                            <a:schemeClr val="tx1"/>
                          </a:solidFill>
                          <a:latin typeface="Work Sans" pitchFamily="2" charset="0"/>
                          <a:ea typeface="+mn-ea"/>
                          <a:cs typeface="Poppins" panose="00000500000000000000" pitchFamily="2" charset="0"/>
                        </a:rPr>
                        <a:t>Protocolo de Interlocución con los Actores del Área de Influencia, los gestores sociales y profesionales del proyecto, podrán asumir habilidades, actitudes y valores de relacionamiento tanto con las comunidades, actores administrativos locales/regionales y vocales de control, disminuyendo el grado de interés y poder que pueda desarrollar el actor y que afecte el proyecto en sus etapas de ejecución. </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42012">
                <a:tc gridSpan="7">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r>
                        <a:rPr lang="es-CO" sz="1850" b="1" kern="1200">
                          <a:solidFill>
                            <a:schemeClr val="tx1"/>
                          </a:solidFill>
                          <a:latin typeface="Poppins SemiBold"/>
                          <a:ea typeface="+mn-ea"/>
                          <a:cs typeface="Poppins SemiBold"/>
                        </a:rPr>
                        <a:t>Población objetivo</a:t>
                      </a:r>
                      <a:endParaRPr lang="es-ES_tradnl"/>
                    </a:p>
                  </a:txBody>
                  <a:tcPr anchor="ctr">
                    <a:solidFill>
                      <a:srgbClr val="FF941F"/>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¿Cuánto tiempo se necesita?</a:t>
                      </a:r>
                      <a:endParaRPr lang="es-CO" sz="1850">
                        <a:latin typeface="Poppins SemiBold"/>
                        <a:cs typeface="Poppins SemiBold"/>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657287">
                <a:tc gridSpan="7">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ES" sz="1500" b="0" i="0" kern="1200">
                          <a:solidFill>
                            <a:schemeClr val="dk1"/>
                          </a:solidFill>
                          <a:effectLst/>
                          <a:latin typeface="Work Sans" pitchFamily="2" charset="0"/>
                          <a:ea typeface="+mn-ea"/>
                          <a:cs typeface="Poppins" panose="00000500000000000000" pitchFamily="2" charset="0"/>
                        </a:rPr>
                        <a:t>Establecer un marco de comunicación efectiva, participativa y transparente entre el INVÍAS y los actores del área de influencia de los proyectos de infraestructura de transporte, de tal manera que las necesidades y preocupaciones de cada territorio sean consideradas durante la planeación, diseño y ejecución de las obras.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kern="120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r>
                        <a:rPr lang="es-ES" sz="1500" b="0" i="0" kern="1200">
                          <a:solidFill>
                            <a:schemeClr val="dk1"/>
                          </a:solidFill>
                          <a:effectLst/>
                          <a:latin typeface="Work Sans" pitchFamily="2" charset="0"/>
                          <a:ea typeface="+mn-ea"/>
                          <a:cs typeface="Poppins" panose="00000500000000000000" pitchFamily="2" charset="0"/>
                        </a:rPr>
                        <a:t>Propietarios, lideres, vocales de control, representantes de las comunidades, integrantes de las juntas de acción comunal y/o local, actores de interés local y regional. </a:t>
                      </a:r>
                      <a:endParaRPr lang="es-ES_tradnl"/>
                    </a:p>
                  </a:txBody>
                  <a:tcPr>
                    <a:solidFill>
                      <a:schemeClr val="bg1"/>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ES" sz="1500">
                          <a:latin typeface="Work Sans" pitchFamily="2" charset="0"/>
                          <a:cs typeface="Poppins" panose="00000500000000000000" pitchFamily="2" charset="0"/>
                        </a:rPr>
                        <a:t>Aplicación de la herramienta adaptable a la necesidad o requisición. 40 min., sobre entornos participativos</a:t>
                      </a:r>
                      <a:r>
                        <a:rPr lang="es-ES" sz="1500">
                          <a:latin typeface="Work Sans" pitchFamily="2" charset="0"/>
                        </a:rPr>
                        <a:t>. </a:t>
                      </a:r>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5833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sz="14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76053601"/>
                  </a:ext>
                </a:extLst>
              </a:tr>
              <a:tr h="580147">
                <a:tc gridSpan="16">
                  <a:txBody>
                    <a:bodyPr/>
                    <a:lstStyle/>
                    <a:p>
                      <a:pPr marL="285750" indent="-285750" rtl="0" fontAlgn="base">
                        <a:buFont typeface="Arial" panose="020B0604020202020204" pitchFamily="34" charset="0"/>
                        <a:buChar char="•"/>
                      </a:pPr>
                      <a:r>
                        <a:rPr lang="es-ES" sz="1500" b="0" i="0" kern="1200" dirty="0" err="1">
                          <a:solidFill>
                            <a:schemeClr val="dk1"/>
                          </a:solidFill>
                          <a:effectLst/>
                          <a:latin typeface="Work Sans" pitchFamily="2" charset="0"/>
                          <a:ea typeface="+mn-ea"/>
                          <a:cs typeface="Poppins" panose="00000500000000000000" pitchFamily="2" charset="0"/>
                        </a:rPr>
                        <a:t>Stakeholder</a:t>
                      </a:r>
                      <a:r>
                        <a:rPr lang="es-ES" sz="1500" b="0" i="0" kern="1200" dirty="0">
                          <a:solidFill>
                            <a:schemeClr val="dk1"/>
                          </a:solidFill>
                          <a:effectLst/>
                          <a:latin typeface="Work Sans" pitchFamily="2" charset="0"/>
                          <a:ea typeface="+mn-ea"/>
                          <a:cs typeface="Poppins" panose="00000500000000000000" pitchFamily="2" charset="0"/>
                        </a:rPr>
                        <a:t> básico, con el directorio de actores actualizado.</a:t>
                      </a:r>
                      <a:r>
                        <a:rPr lang="en-US" sz="1500" b="0" i="0" kern="1200" dirty="0">
                          <a:solidFill>
                            <a:schemeClr val="dk1"/>
                          </a:solidFill>
                          <a:effectLst/>
                          <a:latin typeface="Work Sans" pitchFamily="2" charset="0"/>
                          <a:ea typeface="+mn-ea"/>
                          <a:cs typeface="Poppins" panose="00000500000000000000" pitchFamily="2" charset="0"/>
                        </a:rPr>
                        <a:t>​ </a:t>
                      </a:r>
                    </a:p>
                    <a:p>
                      <a:pPr marL="285750" indent="-285750" rtl="0" fontAlgn="base">
                        <a:buFont typeface="Arial" panose="020B0604020202020204" pitchFamily="34" charset="0"/>
                        <a:buChar char="•"/>
                      </a:pPr>
                      <a:r>
                        <a:rPr lang="en-US" sz="1500" b="0" i="0" kern="1200" dirty="0" err="1">
                          <a:solidFill>
                            <a:schemeClr val="dk1"/>
                          </a:solidFill>
                          <a:effectLst/>
                          <a:latin typeface="Work Sans" pitchFamily="2" charset="0"/>
                          <a:ea typeface="+mn-ea"/>
                          <a:cs typeface="Poppins" panose="00000500000000000000" pitchFamily="2" charset="0"/>
                        </a:rPr>
                        <a:t>Reconocimiento</a:t>
                      </a:r>
                      <a:r>
                        <a:rPr lang="en-US" sz="1500" b="0" i="0" kern="1200" dirty="0">
                          <a:solidFill>
                            <a:schemeClr val="dk1"/>
                          </a:solidFill>
                          <a:effectLst/>
                          <a:latin typeface="Work Sans" pitchFamily="2" charset="0"/>
                          <a:ea typeface="+mn-ea"/>
                          <a:cs typeface="Poppins" panose="00000500000000000000" pitchFamily="2" charset="0"/>
                        </a:rPr>
                        <a:t> de </a:t>
                      </a:r>
                      <a:r>
                        <a:rPr lang="en-US" sz="1500" b="0" i="0" kern="1200" dirty="0" err="1">
                          <a:solidFill>
                            <a:schemeClr val="dk1"/>
                          </a:solidFill>
                          <a:effectLst/>
                          <a:latin typeface="Work Sans" pitchFamily="2" charset="0"/>
                          <a:ea typeface="+mn-ea"/>
                          <a:cs typeface="Poppins" panose="00000500000000000000" pitchFamily="2" charset="0"/>
                        </a:rPr>
                        <a:t>actores</a:t>
                      </a:r>
                      <a:r>
                        <a:rPr lang="en-US" sz="1500" b="0" i="0" kern="1200" dirty="0">
                          <a:solidFill>
                            <a:schemeClr val="dk1"/>
                          </a:solidFill>
                          <a:effectLst/>
                          <a:latin typeface="Work Sans" pitchFamily="2" charset="0"/>
                          <a:ea typeface="+mn-ea"/>
                          <a:cs typeface="Poppins" panose="00000500000000000000" pitchFamily="2" charset="0"/>
                        </a:rPr>
                        <a:t> de </a:t>
                      </a:r>
                      <a:r>
                        <a:rPr lang="es-CO" sz="1500" b="0" i="0" kern="1200" noProof="0" dirty="0">
                          <a:solidFill>
                            <a:schemeClr val="dk1"/>
                          </a:solidFill>
                          <a:effectLst/>
                          <a:latin typeface="Work Sans" pitchFamily="2" charset="0"/>
                          <a:ea typeface="+mn-ea"/>
                          <a:cs typeface="Poppins" panose="00000500000000000000" pitchFamily="2" charset="0"/>
                        </a:rPr>
                        <a:t>interés</a:t>
                      </a:r>
                      <a:r>
                        <a:rPr lang="en-US" sz="1500" b="0" i="0" kern="1200" dirty="0">
                          <a:solidFill>
                            <a:schemeClr val="dk1"/>
                          </a:solidFill>
                          <a:effectLst/>
                          <a:latin typeface="Work Sans" pitchFamily="2" charset="0"/>
                          <a:ea typeface="+mn-ea"/>
                          <a:cs typeface="Poppins" panose="00000500000000000000" pitchFamily="2" charset="0"/>
                        </a:rPr>
                        <a:t> territorial local y/o regional</a:t>
                      </a:r>
                      <a:endParaRPr lang="es-CO" sz="1500" b="0" i="0" kern="1200" dirty="0">
                        <a:solidFill>
                          <a:schemeClr val="dk1"/>
                        </a:solidFill>
                        <a:effectLst/>
                        <a:latin typeface="Work Sans" pitchFamily="2" charset="0"/>
                        <a:ea typeface="+mn-ea"/>
                        <a:cs typeface="+mn-cs"/>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ES_tradnl"/>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1617499"/>
                  </a:ext>
                </a:extLst>
              </a:tr>
            </a:tbl>
          </a:graphicData>
        </a:graphic>
      </p:graphicFrame>
      <p:pic>
        <p:nvPicPr>
          <p:cNvPr id="5" name="Gráfico 75" descr="Escena de bosque con relleno sólido">
            <a:extLst>
              <a:ext uri="{FF2B5EF4-FFF2-40B4-BE49-F238E27FC236}">
                <a16:creationId xmlns:a16="http://schemas.microsoft.com/office/drawing/2014/main" id="{7A55141C-9D5D-A4DD-0537-16B12F5A7F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984255" y="2225363"/>
            <a:ext cx="616278" cy="576000"/>
          </a:xfrm>
          <a:prstGeom prst="rect">
            <a:avLst/>
          </a:prstGeom>
        </p:spPr>
      </p:pic>
      <p:pic>
        <p:nvPicPr>
          <p:cNvPr id="6" name="Gráfico 76" descr="Grupo de personas con relleno sólido">
            <a:extLst>
              <a:ext uri="{FF2B5EF4-FFF2-40B4-BE49-F238E27FC236}">
                <a16:creationId xmlns:a16="http://schemas.microsoft.com/office/drawing/2014/main" id="{0355F8F1-EB6D-C5CA-E438-0DCE836C4BA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23864" y="2208563"/>
            <a:ext cx="624776" cy="576000"/>
          </a:xfrm>
          <a:prstGeom prst="rect">
            <a:avLst/>
          </a:prstGeom>
        </p:spPr>
      </p:pic>
      <p:sp>
        <p:nvSpPr>
          <p:cNvPr id="7" name="object 18">
            <a:extLst>
              <a:ext uri="{FF2B5EF4-FFF2-40B4-BE49-F238E27FC236}">
                <a16:creationId xmlns:a16="http://schemas.microsoft.com/office/drawing/2014/main" id="{76822D0E-115C-DB12-1530-29CEFBEED906}"/>
              </a:ext>
            </a:extLst>
          </p:cNvPr>
          <p:cNvSpPr/>
          <p:nvPr/>
        </p:nvSpPr>
        <p:spPr>
          <a:xfrm>
            <a:off x="12499796" y="2270930"/>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0DA7638B-1BA2-44AD-8DAA-920594E9E4D2}"/>
              </a:ext>
            </a:extLst>
          </p:cNvPr>
          <p:cNvSpPr/>
          <p:nvPr/>
        </p:nvSpPr>
        <p:spPr>
          <a:xfrm>
            <a:off x="14294410" y="2325339"/>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27512562-3F34-4B52-6222-0C887F8E0AA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7657" y="2139493"/>
            <a:ext cx="714139" cy="714139"/>
          </a:xfrm>
          <a:prstGeom prst="rect">
            <a:avLst/>
          </a:prstGeom>
        </p:spPr>
      </p:pic>
      <p:pic>
        <p:nvPicPr>
          <p:cNvPr id="22" name="Gráfico 21" descr="Single gear con relleno sólido">
            <a:extLst>
              <a:ext uri="{FF2B5EF4-FFF2-40B4-BE49-F238E27FC236}">
                <a16:creationId xmlns:a16="http://schemas.microsoft.com/office/drawing/2014/main" id="{BFC96819-67AE-E98F-1A2F-385987184CA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513269" y="2225363"/>
            <a:ext cx="576000" cy="576000"/>
          </a:xfrm>
          <a:prstGeom prst="rect">
            <a:avLst/>
          </a:prstGeom>
        </p:spPr>
      </p:pic>
      <p:pic>
        <p:nvPicPr>
          <p:cNvPr id="23" name="Gráfico 22" descr="Court con relleno sólido">
            <a:extLst>
              <a:ext uri="{FF2B5EF4-FFF2-40B4-BE49-F238E27FC236}">
                <a16:creationId xmlns:a16="http://schemas.microsoft.com/office/drawing/2014/main" id="{2A61FCA0-038F-89BE-EEA8-F9D01AF1B83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13657" y="2208563"/>
            <a:ext cx="576000" cy="576000"/>
          </a:xfrm>
          <a:prstGeom prst="rect">
            <a:avLst/>
          </a:prstGeom>
        </p:spPr>
      </p:pic>
      <p:sp>
        <p:nvSpPr>
          <p:cNvPr id="24" name="CuadroTexto 23">
            <a:extLst>
              <a:ext uri="{FF2B5EF4-FFF2-40B4-BE49-F238E27FC236}">
                <a16:creationId xmlns:a16="http://schemas.microsoft.com/office/drawing/2014/main" id="{744EECAA-D02E-8948-62BB-68F43F3DBDDB}"/>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4D69B590-DBA7-5F46-7AE7-0A14F9CB0FE5}"/>
              </a:ext>
            </a:extLst>
          </p:cNvPr>
          <p:cNvSpPr/>
          <p:nvPr/>
        </p:nvSpPr>
        <p:spPr>
          <a:xfrm>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0026DD0D-2237-BF8C-A5C8-F6CB278582AC}"/>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29D8945A-B5DB-9D09-F3E7-5B26D9034D1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A1B1904-1211-7633-7121-BCB57CF4587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792DF87-4D41-4E8C-F25C-2F9A9D4400F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FF37CBDB-107E-0023-A982-8124FF51563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A0DA3102-3D51-066D-04D0-2506451BD73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9DF6086-2C20-727D-E6F7-00B0F1B00BD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06CD1F57-A7CA-21DC-A8DF-0B6741E8286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7CBDD2CD-14D5-7E44-700C-3C3C3FEDA32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AD7EAA6-1699-408B-550A-FCEA72F81A0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6F95F296-AEFE-683D-9983-C7E0DCEFEF3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232CB8F-2756-3EB7-0B50-00D7CB33518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5047514-EF98-D467-BF6B-CA3CECF3FA2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B1BF338-2769-FA29-E76B-FB95B27E7B4B}"/>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57CDCF5-AE4D-21D6-CD8D-EFBF8DE5606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034310D-DD1D-F370-AEB7-3D892663A45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C7CA680-41DC-67C7-1A0B-1EB5E4AAD8E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F4A1856E-211B-CBBB-4761-5843AEC043C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16FD400A-C541-FC22-C77D-C27500339FAD}"/>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757D0F4C-6B3B-0D73-B36B-2C9E7CA3CC8F}"/>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7192DA4-FB86-7353-1602-CDBC749A85E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6EC45C5B-4C0D-E872-416C-00815334C070}"/>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77AA6306-502C-D2EC-7A0C-B6A0D1DED72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DB47AF40-14A8-1F28-8C3B-A41832B7D344}"/>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A351C5C-D8FE-74B7-F50F-C256EB46C4C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CBDD43EF-70EB-5695-0FAE-69B6AF2712C4}"/>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1ACD0F31-A828-B4BE-C862-974A9E2068F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D3AE724D-FAA7-830A-DDD6-AC20AE18BED8}"/>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678582F7-40B4-221D-A415-0F1120332A8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977A65EF-A793-2A57-8BCD-D7B2D07AC55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9B286FF-1A95-F69D-4C95-05C76D2E55E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E886F573-4914-2305-31EB-C13D4628FD3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D6E127B9-8AFE-947C-ED98-BF4DEE65710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079703D-D17A-8DD1-B08D-0C5D0BA382E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21448823-F3AB-29A5-404A-FD08DF2E099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0CDFD7E-97D5-3E78-66EB-A015BE97A9F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5F30AB20-3A1C-6D91-741F-AE76DEF63B8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43B49707-F019-5302-306C-6B17D65FE86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DFE40895-AE45-7C35-5CE6-50D76D28128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829CCEED-B04B-E1B3-49B9-9282F982699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BC2A8946-F2D4-5E9E-F8A9-5E7DF832F6E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1F6EE746-0333-9352-3476-3B45E7E2616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F0D40CB-9143-B15B-E57F-57B6EC0921A4}"/>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9A6A1EC5-A7F1-D1FE-DF36-3E2D36289A8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A77DB056-5F7A-7345-1825-FB2D3DF776D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2770384-A51F-3FF7-68A7-1FA2D914F36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0E3AAA50-8F19-DA02-873E-D75C1408CAF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89E20175-3018-D4B2-A6CB-B45A6FCACAC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8CD9C3E8-D648-27E2-EE51-66E7F163995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546CA530-8D35-DC6E-C504-F9449B56AA4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D9F2877B-86DE-E810-A3B6-0193BCADFF7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7E071C2D-64C5-B083-B1C7-FF1650F642B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D8C1FD61-4B46-ADA0-27B9-04051F2E1BF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301F2689-212E-0A65-CF45-C4F3D1E15EE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830C93CA-D4A9-C5DC-B3E5-68D6B761B05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DB4258FA-2C3A-21F2-6EA7-9792E8E9055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964FED2A-5A9C-8A87-4C80-0C3830D5987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63C7608F-A725-B16C-BA84-A9F99219DE0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CB6B9F52-EBBB-F154-1DD4-DBE8B265101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C5CCC333-0A50-D7A5-2D27-C2BD4095731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6225DD07-5988-1E1B-591E-3E67CD9A9E0B}"/>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B5B04F1A-D0CA-4FC0-81F9-6648C3BA779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7C787C9C-885A-548B-5F09-8B8856F09B0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25441CF5-1A76-8378-0D7C-7D3076D5E656}"/>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5F5628C3-D795-02EA-BD99-CEC15A13936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8ACC2FD2-0A83-7638-CFD8-1E16FF9EBDC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0AA578B2-A5F6-94FC-6CC3-12AF95D7596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CD2C5A84-DFF3-F553-86BF-2A31BF295AC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DBB2E965-E264-382B-1F2B-5DD999083AB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DBAB072C-1B55-5FDC-C0EC-EE378FE970D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183D45AE-2A61-1EEE-E53F-E0D9547E25C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268D9FFA-3472-2BBE-994C-075E0682D84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F8685539-17CC-51DA-6A47-B2D954ECFB49}"/>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A05D31D1-8DBA-E4CB-82F9-29BF6AE0A40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394CA781-DC64-07AF-5683-85D9081859C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1355323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414981" y="157593"/>
            <a:ext cx="997011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13: PROTOCOLO DE INTERLOCUCIÓN CON LOS ACTORES DEL AI</a:t>
            </a:r>
          </a:p>
        </p:txBody>
      </p:sp>
      <p:graphicFrame>
        <p:nvGraphicFramePr>
          <p:cNvPr id="2" name="Tabla 1">
            <a:extLst>
              <a:ext uri="{FF2B5EF4-FFF2-40B4-BE49-F238E27FC236}">
                <a16:creationId xmlns:a16="http://schemas.microsoft.com/office/drawing/2014/main" id="{2B47DD2C-98C9-87A4-96DE-EAA0AE90CD12}"/>
              </a:ext>
            </a:extLst>
          </p:cNvPr>
          <p:cNvGraphicFramePr>
            <a:graphicFrameLocks noGrp="1"/>
          </p:cNvGraphicFramePr>
          <p:nvPr>
            <p:extLst>
              <p:ext uri="{D42A27DB-BD31-4B8C-83A1-F6EECF244321}">
                <p14:modId xmlns:p14="http://schemas.microsoft.com/office/powerpoint/2010/main" val="1707153610"/>
              </p:ext>
            </p:extLst>
          </p:nvPr>
        </p:nvGraphicFramePr>
        <p:xfrm>
          <a:off x="1596289" y="884310"/>
          <a:ext cx="13474800" cy="656263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2759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dirty="0">
                          <a:solidFill>
                            <a:schemeClr val="tx1"/>
                          </a:solidFill>
                          <a:latin typeface="Poppins SemiBold" panose="00000700000000000000" pitchFamily="2" charset="0"/>
                          <a:ea typeface="+mn-ea"/>
                          <a:cs typeface="Poppins SemiBold" panose="00000700000000000000" pitchFamily="2" charset="0"/>
                        </a:rPr>
                        <a:t>P</a:t>
                      </a:r>
                      <a:r>
                        <a:rPr lang="es-CO" sz="1890" b="1" kern="1200" dirty="0" err="1">
                          <a:solidFill>
                            <a:schemeClr val="tx1"/>
                          </a:solidFill>
                          <a:latin typeface="Poppins SemiBold" panose="00000700000000000000" pitchFamily="2" charset="0"/>
                          <a:ea typeface="+mn-ea"/>
                          <a:cs typeface="Poppins SemiBold" panose="00000700000000000000" pitchFamily="2" charset="0"/>
                        </a:rPr>
                        <a:t>rocedimiento</a:t>
                      </a: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rgbClr val="FF941F"/>
                    </a:solidFill>
                  </a:tcPr>
                </a:tc>
                <a:extLst>
                  <a:ext uri="{0D108BD9-81ED-4DB2-BD59-A6C34878D82A}">
                    <a16:rowId xmlns:a16="http://schemas.microsoft.com/office/drawing/2014/main" val="1636152374"/>
                  </a:ext>
                </a:extLst>
              </a:tr>
              <a:tr h="3791866">
                <a:tc>
                  <a:txBody>
                    <a:bodyPr/>
                    <a:lstStyle/>
                    <a:p>
                      <a:pPr algn="l"/>
                      <a:r>
                        <a:rPr lang="es-MX" sz="1500" b="0" i="0" dirty="0">
                          <a:effectLst/>
                          <a:latin typeface="Work Sans" pitchFamily="2" charset="0"/>
                          <a:cs typeface="Poppins" panose="00000500000000000000" pitchFamily="2" charset="0"/>
                        </a:rPr>
                        <a:t>A continuación, se presenta el paso a paso para la implementación del protocolo de interlocución con actores del área de influencia del proyecto:</a:t>
                      </a:r>
                    </a:p>
                    <a:p>
                      <a:pPr algn="l"/>
                      <a:endParaRPr lang="es-MX" sz="1500" b="0" i="0" dirty="0">
                        <a:effectLst/>
                        <a:latin typeface="Work Sans" pitchFamily="2" charset="0"/>
                        <a:cs typeface="Poppins" panose="00000500000000000000" pitchFamily="2" charset="0"/>
                      </a:endParaRPr>
                    </a:p>
                    <a:p>
                      <a:pPr>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Identificar a los actores relevantes:</a:t>
                      </a:r>
                      <a:r>
                        <a:rPr lang="es-MX" sz="1500" b="0" i="0" dirty="0">
                          <a:effectLst/>
                          <a:latin typeface="Work Sans" pitchFamily="2" charset="0"/>
                          <a:cs typeface="Poppins" panose="00000500000000000000" pitchFamily="2" charset="0"/>
                        </a:rPr>
                        <a:t> Utiliza la herramienta de esta caja titulada como “</a:t>
                      </a:r>
                      <a:r>
                        <a:rPr lang="es-MX" sz="1500" b="0" i="0" dirty="0">
                          <a:effectLst/>
                          <a:latin typeface="Work Sans" pitchFamily="2" charset="0"/>
                          <a:cs typeface="Poppins" panose="00000500000000000000" pitchFamily="2" charset="0"/>
                          <a:hlinkClick r:id="rId3" action="ppaction://hlinksldjump"/>
                        </a:rPr>
                        <a:t>PROTOCOLO DE IDENTIFICACIÓN, CARACTERIZACIÓN Y MANEJO DE PARTES INTERESADAS</a:t>
                      </a:r>
                      <a:r>
                        <a:rPr lang="es-MX" sz="1500" b="0" i="0" dirty="0">
                          <a:effectLst/>
                          <a:latin typeface="Work Sans" pitchFamily="2" charset="0"/>
                          <a:cs typeface="Poppins" panose="00000500000000000000" pitchFamily="2" charset="0"/>
                        </a:rPr>
                        <a:t>”, con el fin de realizar un análisis previo para identificar a los actores relevantes que puedan verse afectados por el proyecto de infraestructura de transporte, como por ejemplo comunidades locales, empresas, grupos ambientalistas, autoridades gubernamentales, entre otros.</a:t>
                      </a:r>
                    </a:p>
                    <a:p>
                      <a:pPr>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Planificar el proceso de interlocución:</a:t>
                      </a:r>
                      <a:r>
                        <a:rPr lang="es-MX" sz="1500" b="0" i="0" dirty="0">
                          <a:effectLst/>
                          <a:latin typeface="Work Sans" pitchFamily="2" charset="0"/>
                          <a:cs typeface="Poppins" panose="00000500000000000000" pitchFamily="2" charset="0"/>
                        </a:rPr>
                        <a:t> Una vez identificados los actores, se debe planificar el proceso de interlocución, definiendo objetivos claros, plazos y las personas responsables de liderar el proceso de co</a:t>
                      </a:r>
                      <a:r>
                        <a:rPr lang="es-MX" sz="1500" dirty="0">
                          <a:latin typeface="Work Sans" pitchFamily="2" charset="0"/>
                          <a:cs typeface="Poppins" panose="00000500000000000000" pitchFamily="2" charset="0"/>
                        </a:rPr>
                        <a:t>municación.</a:t>
                      </a:r>
                    </a:p>
                    <a:p>
                      <a:pPr algn="l">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Diseñar el mensaje: </a:t>
                      </a:r>
                      <a:r>
                        <a:rPr lang="es-MX" sz="1500" b="0" i="0" dirty="0">
                          <a:effectLst/>
                          <a:latin typeface="Work Sans" pitchFamily="2" charset="0"/>
                          <a:cs typeface="Poppins" panose="00000500000000000000" pitchFamily="2" charset="0"/>
                        </a:rPr>
                        <a:t>Es fundamental diseñar un mensaje claro, preciso y coherente, que permita explicar los objetivos y beneficios del proyecto, así como las posibles consecuencias negativas y las medidas adoptadas para mitigarlas.</a:t>
                      </a:r>
                    </a:p>
                    <a:p>
                      <a:pPr algn="l">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Definir los canales de comunicación:</a:t>
                      </a:r>
                      <a:r>
                        <a:rPr lang="es-MX" sz="1500" b="0" i="0" dirty="0">
                          <a:effectLst/>
                          <a:latin typeface="Work Sans" pitchFamily="2" charset="0"/>
                          <a:cs typeface="Poppins" panose="00000500000000000000" pitchFamily="2" charset="0"/>
                        </a:rPr>
                        <a:t> Se deben establecer los canales de comunicación a través de los cuales se realizará la interlocución, que pueden ser reuniones presenciales, videoconferencias, correo electrónico, redes sociales, entre otros. Puedes ayudarte del Protocolo de atención por canales del INVÍAS (anexo a esta herramienta).</a:t>
                      </a:r>
                    </a:p>
                    <a:p>
                      <a:pPr algn="l">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Realizar reuniones con los actores relevantes: </a:t>
                      </a:r>
                      <a:r>
                        <a:rPr lang="es-MX" sz="1500" b="0" i="0" dirty="0">
                          <a:effectLst/>
                          <a:latin typeface="Work Sans" pitchFamily="2" charset="0"/>
                          <a:cs typeface="Poppins" panose="00000500000000000000" pitchFamily="2" charset="0"/>
                        </a:rPr>
                        <a:t>Se deben realizar reuniones con los actores relevantes para presentarles el proyecto, escuchar sus opiniones, inquietudes y sugerencias, y responder sus preguntas.</a:t>
                      </a:r>
                    </a:p>
                    <a:p>
                      <a:pPr algn="l">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Realizar un seguimiento:</a:t>
                      </a:r>
                      <a:r>
                        <a:rPr lang="es-MX" sz="1500" b="0" i="0" dirty="0">
                          <a:effectLst/>
                          <a:latin typeface="Work Sans" pitchFamily="2" charset="0"/>
                          <a:cs typeface="Poppins" panose="00000500000000000000" pitchFamily="2" charset="0"/>
                        </a:rPr>
                        <a:t> Es importante realizar un seguimiento constante para mantener informados a los actores relevantes sobre el avance del proyecto, y tomar en cuenta sus comentarios y sugerencias para hacer ajustes o mejoras en el proyecto si es necesario.</a:t>
                      </a:r>
                    </a:p>
                    <a:p>
                      <a:pPr algn="l">
                        <a:buFont typeface="+mj-lt"/>
                        <a:buAutoNum type="arabicPeriod"/>
                      </a:pPr>
                      <a:endParaRPr lang="es-MX" sz="1500" b="0" i="0" dirty="0">
                        <a:effectLst/>
                        <a:latin typeface="Work Sans" pitchFamily="2" charset="0"/>
                        <a:cs typeface="Poppins" panose="00000500000000000000" pitchFamily="2" charset="0"/>
                      </a:endParaRPr>
                    </a:p>
                    <a:p>
                      <a:pPr algn="l">
                        <a:buFont typeface="+mj-lt"/>
                        <a:buAutoNum type="arabicPeriod"/>
                      </a:pPr>
                      <a:r>
                        <a:rPr lang="es-MX" sz="1500" b="0" i="0" dirty="0">
                          <a:effectLst/>
                          <a:latin typeface="Work Sans" pitchFamily="2" charset="0"/>
                          <a:cs typeface="Poppins" panose="00000500000000000000" pitchFamily="2" charset="0"/>
                        </a:rPr>
                        <a:t> </a:t>
                      </a:r>
                      <a:r>
                        <a:rPr lang="es-MX" sz="1500" b="1" i="0" dirty="0">
                          <a:effectLst/>
                          <a:latin typeface="Work Sans" pitchFamily="2" charset="0"/>
                          <a:cs typeface="Poppins" panose="00000500000000000000" pitchFamily="2" charset="0"/>
                        </a:rPr>
                        <a:t>Realizar evaluaciones periódicas:</a:t>
                      </a:r>
                      <a:r>
                        <a:rPr lang="es-MX" sz="1500" b="0" i="0" dirty="0">
                          <a:effectLst/>
                          <a:latin typeface="Work Sans" pitchFamily="2" charset="0"/>
                          <a:cs typeface="Poppins" panose="00000500000000000000" pitchFamily="2" charset="0"/>
                        </a:rPr>
                        <a:t> Es recomendable realizar evaluaciones periódicas para revisar el proceso de interlocución y hacer los ajustes necesarios para mejorar la comunicación con los actores relevantes.</a:t>
                      </a:r>
                    </a:p>
                  </a:txBody>
                  <a:tcPr>
                    <a:solidFill>
                      <a:schemeClr val="bg1"/>
                    </a:solidFill>
                  </a:tcPr>
                </a:tc>
                <a:extLst>
                  <a:ext uri="{0D108BD9-81ED-4DB2-BD59-A6C34878D82A}">
                    <a16:rowId xmlns:a16="http://schemas.microsoft.com/office/drawing/2014/main" val="506357801"/>
                  </a:ext>
                </a:extLst>
              </a:tr>
            </a:tbl>
          </a:graphicData>
        </a:graphic>
      </p:graphicFrame>
      <p:sp>
        <p:nvSpPr>
          <p:cNvPr id="5" name="CuadroTexto 4">
            <a:extLst>
              <a:ext uri="{FF2B5EF4-FFF2-40B4-BE49-F238E27FC236}">
                <a16:creationId xmlns:a16="http://schemas.microsoft.com/office/drawing/2014/main" id="{6D15B627-1101-6329-67D3-A85CB92055FD}"/>
              </a:ext>
            </a:extLst>
          </p:cNvPr>
          <p:cNvSpPr txBox="1"/>
          <p:nvPr/>
        </p:nvSpPr>
        <p:spPr>
          <a:xfrm>
            <a:off x="15849600" y="910941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4" action="ppaction://hlinksldjump"/>
            <a:extLst>
              <a:ext uri="{FF2B5EF4-FFF2-40B4-BE49-F238E27FC236}">
                <a16:creationId xmlns:a16="http://schemas.microsoft.com/office/drawing/2014/main" id="{5CE8446E-C7DD-8697-0010-6C013C186D77}"/>
              </a:ext>
            </a:extLst>
          </p:cNvPr>
          <p:cNvSpPr/>
          <p:nvPr/>
        </p:nvSpPr>
        <p:spPr>
          <a:xfrm>
            <a:off x="16365472" y="879040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53E47222-BAF6-E496-08BD-676CBBBBD486}"/>
              </a:ext>
            </a:extLst>
          </p:cNvPr>
          <p:cNvSpPr txBox="1"/>
          <p:nvPr/>
        </p:nvSpPr>
        <p:spPr>
          <a:xfrm>
            <a:off x="14931796" y="910941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5" action="ppaction://hlinksldjump"/>
            <a:extLst>
              <a:ext uri="{FF2B5EF4-FFF2-40B4-BE49-F238E27FC236}">
                <a16:creationId xmlns:a16="http://schemas.microsoft.com/office/drawing/2014/main" id="{F7AADDCC-FD0A-B42D-1899-228E95B3C1ED}"/>
              </a:ext>
            </a:extLst>
          </p:cNvPr>
          <p:cNvSpPr/>
          <p:nvPr/>
        </p:nvSpPr>
        <p:spPr>
          <a:xfrm flipH="1">
            <a:off x="15411664" y="879040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DF1EFE27-9E87-554D-9AAB-A51E27B17A42}"/>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3FC8D4F3-463E-277C-6E50-4C58435876E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543E6282-FCFB-5781-5F22-D6F5298DA95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32272337-DEE5-0BD7-69F8-A83F528AC17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D2AEB18-6630-A82F-CE88-19C40F44CEB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5EB5DD6A-86FD-4491-F5FF-1D398DCCFBCB}"/>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B557462-E40E-31DD-55ED-A6BF611A28B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E5C5FA6-5BBC-9477-691B-9612E177A45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A153D418-34BD-BA55-68B1-B596AA096EC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7779938-BD66-7D1B-6D1F-5195D7918E0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D2F3A0E0-CE2D-23F5-45FF-220E1F5154F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52ECFEB1-FAA6-C8CB-7D06-FF1559B5E98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AEE54A7F-8378-84D8-7CDE-A525B2D5EDB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ADB0CCB0-17A0-B6AB-7709-27CBB3262652}"/>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7652BA67-F913-3B6D-D163-051A458DB14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9F9DD811-B7AA-F453-3CA2-5D3E1B56740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E8EE82A0-D831-EB88-9332-0E59DB8CE7B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8D8AF705-684A-BD7E-FA95-264222AA459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32DB366-591C-D5DE-8290-F87196029B76}"/>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3949B42B-AE5E-1D6B-9DF5-826E83BF888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6650F5E-8063-73FE-1BBF-5C56F419CF1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7CE9A65-360B-B931-BDBF-88EB775AD7C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8DE8C475-D1A3-8430-B52A-595480769FC9}"/>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4FDEEF3-3876-DB47-5A70-EDC77C69371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0E602607-A479-A623-B0C6-90BEA9588FD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FDF9F83C-EF03-B2EE-2821-DA20CA794D3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D656B36C-4F0F-7F24-F65D-1DAB8D2F523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1E4D9E96-F2A8-DE64-F971-1F65F338A113}"/>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F9B37CCA-D776-722F-F1D4-97F9FF98666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6C2FEB4B-C93D-4B66-EDA2-1DA1E235E7B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E451920-8299-6AA7-1CE6-D85CC573E60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903708EB-8F69-CC0B-FB40-B1A1A278C3A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D441959A-EA7A-F7A6-9C40-7440EC715B3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8C9AEF07-9DEF-FCDE-76D0-37DBFDC0B4F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7A250AB-F9E6-6708-80FC-55BCE719480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A92A5B78-1CA8-C7AA-63E3-F7355AFB405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A59FEB4F-B2B4-5636-4E78-A4B55E61E9C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635E58FC-DE0C-2D32-FEF2-5F5ACFCA263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477C8902-BAB5-5D94-8F69-AF917C6EEB1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F81E8EAD-8A96-0A4A-84C3-179F9D022DE1}"/>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B15A623F-2881-F30E-F918-0B2BB1443CE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FE0D1933-FCEF-D67C-0ACA-3BC2EAF68DC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FBCCD1B5-349D-6FC0-7F3B-165AF622EDDF}"/>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7CCC02F9-B055-43BF-FA3E-B4BC6219D5C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82E8EDC2-C501-E32D-0820-3EF838C59C9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3B38E646-39BF-3B30-08A7-86B8BB3ACFE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9911613B-437F-F285-C477-B109A3EEEC7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8C63BEFA-2466-D2FF-B1F6-E14DD11428A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8F3869FB-5623-73AA-7B85-522D1BE9DC9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9B9C1DB8-3F6D-0C60-01D8-0E44810F660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7E4F838A-4C6C-E087-CD48-44503F75C72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EAF95B26-1839-B5F8-0C66-7F5CEDB38D7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18A2EB37-3E62-18B4-BA00-3CA3E127ED2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2DE4A2E8-ABD7-1C15-627F-F583BD49ABC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1921724B-4BF2-8AA3-B1BF-E2FC0852FEA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7D5A0ED4-55EF-B847-0E0C-D20A085A614C}"/>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B23BE432-F1F8-CA0B-E528-49A5A382B95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82E3310E-EF98-3037-4A8D-7199F57221F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7" action="ppaction://hlinksldjump" tooltip="Bienvenida"/>
                <a:extLst>
                  <a:ext uri="{FF2B5EF4-FFF2-40B4-BE49-F238E27FC236}">
                    <a16:creationId xmlns:a16="http://schemas.microsoft.com/office/drawing/2014/main" id="{7278B0CE-04AB-B90C-FC79-AB79A556E53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B7643500-10F2-7499-B533-A725DFA140E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A3732486-F4FB-1B07-F1AF-CC8FD9FD9F3E}"/>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42D5D7EB-46B4-C50D-4E2D-4C764447A81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9" action="ppaction://hlinksldjump" tooltip="Énfasis"/>
              <a:extLst>
                <a:ext uri="{FF2B5EF4-FFF2-40B4-BE49-F238E27FC236}">
                  <a16:creationId xmlns:a16="http://schemas.microsoft.com/office/drawing/2014/main" id="{A0DD029F-9954-5BD6-35F2-7D488FBB921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B5EEE767-6606-A72F-802D-3278ED787976}"/>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7627C9C4-C35F-92F6-B514-83941F630E8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A5CC3CBD-ECF8-5631-4697-04575311E38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D4D99691-8935-F16C-0D35-06D57BA594A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09308C50-3C70-BF72-756F-BAB7A31C3F5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E061350B-7E58-868E-7E8F-AFBDC2EFBA7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10" action="ppaction://hlinksldjump" tooltip="Enfoques de trabajo"/>
                <a:extLst>
                  <a:ext uri="{FF2B5EF4-FFF2-40B4-BE49-F238E27FC236}">
                    <a16:creationId xmlns:a16="http://schemas.microsoft.com/office/drawing/2014/main" id="{F4A1AAFA-986A-45B9-EF0C-57A18E6360A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288335E6-6F73-9364-1363-A4728ABFD83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B6B5A47C-8F7C-1948-4F82-4A16235F71D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768EF646-E43B-737C-C286-088B27E4CCAC}"/>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04BABC07-3A1A-A9FC-783D-67787218040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1" action="ppaction://hlinksldjump" tooltip="Categorías"/>
              <a:extLst>
                <a:ext uri="{FF2B5EF4-FFF2-40B4-BE49-F238E27FC236}">
                  <a16:creationId xmlns:a16="http://schemas.microsoft.com/office/drawing/2014/main" id="{8BC99504-25F9-9606-BFDE-F5954BEE430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172884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414981" y="174363"/>
            <a:ext cx="997011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13: PROTOCOLO DE INTERLOCUCIÓN CON LOS ACTORES DEL AI</a:t>
            </a:r>
          </a:p>
        </p:txBody>
      </p:sp>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B1C6E3DF-1EB8-352E-93A7-6FC4D2837C87}"/>
                  </a:ext>
                </a:extLst>
              </p:cNvPr>
              <p:cNvGraphicFramePr>
                <a:graphicFrameLocks noGrp="1"/>
              </p:cNvGraphicFramePr>
              <p:nvPr>
                <p:extLst>
                  <p:ext uri="{D42A27DB-BD31-4B8C-83A1-F6EECF244321}">
                    <p14:modId xmlns:p14="http://schemas.microsoft.com/office/powerpoint/2010/main" val="842193850"/>
                  </p:ext>
                </p:extLst>
              </p:nvPr>
            </p:nvGraphicFramePr>
            <p:xfrm>
              <a:off x="1529938" y="1066800"/>
              <a:ext cx="13474800" cy="602863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0480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859080">
                    <a:tc>
                      <a:txBody>
                        <a:bodyPr/>
                        <a:lstStyle/>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dirty="0">
                              <a:solidFill>
                                <a:schemeClr val="tx1"/>
                              </a:solidFill>
                              <a:latin typeface="Work Sans" pitchFamily="2" charset="0"/>
                              <a:ea typeface="+mn-ea"/>
                              <a:cs typeface="Poppins SemiBold" panose="00000700000000000000" pitchFamily="2" charset="0"/>
                            </a:rPr>
                            <a:t>Es preciso que los profesionales de la interventoría y contratistas de obra tengan la claridad de que la herramienta de “Protocolo de identificación, caracterización y manejo de partes interesadas” es fundamental al momento de identificar, actualizar y sistematizar por grupos de actores relevantes. </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dirty="0">
                              <a:solidFill>
                                <a:schemeClr val="tx1"/>
                              </a:solidFill>
                              <a:latin typeface="Work Sans" pitchFamily="2" charset="0"/>
                              <a:ea typeface="+mn-ea"/>
                              <a:cs typeface="Poppins SemiBold" panose="00000700000000000000" pitchFamily="2" charset="0"/>
                            </a:rPr>
                            <a:t>Es participativo y asertivo mantener al tanto a la comunidad incluida en el área de influencia, de los medios locales de comunicación (perifoneo, emisoras y periódicos) que pueden ser utilizados a fin de que las comunidades estén relacionadas con el proyecto y sean conocedoras de su proceso y fases. </a:t>
                          </a:r>
                        </a:p>
                        <a:p>
                          <a:pPr marL="0" marR="0" lvl="0" indent="0" algn="ctr" defTabSz="960120" rtl="0" eaLnBrk="1" fontAlgn="auto" latinLnBrk="0" hangingPunct="1">
                            <a:lnSpc>
                              <a:spcPct val="100000"/>
                            </a:lnSpc>
                            <a:spcBef>
                              <a:spcPts val="0"/>
                            </a:spcBef>
                            <a:spcAft>
                              <a:spcPts val="0"/>
                            </a:spcAft>
                            <a:buClrTx/>
                            <a:buSzTx/>
                            <a:buFontTx/>
                            <a:buNone/>
                            <a:tabLst/>
                            <a:defRPr/>
                          </a:pPr>
                          <a:endParaRPr lang="es-ES"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r h="473943">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0" dirty="0">
                              <a:solidFill>
                                <a:schemeClr val="tx1"/>
                              </a:solidFill>
                              <a:latin typeface="Poppins SemiBold" panose="00000700000000000000" pitchFamily="2" charset="0"/>
                              <a:cs typeface="Poppins SemiBold" panose="00000700000000000000" pitchFamily="2" charset="0"/>
                            </a:rPr>
                            <a:t>Indicadores</a:t>
                          </a:r>
                          <a:endParaRPr lang="es-CO" sz="1890" b="0" dirty="0">
                            <a:solidFill>
                              <a:schemeClr val="tx1"/>
                            </a:solidFill>
                            <a:latin typeface="Poppins SemiBold" panose="00000700000000000000" pitchFamily="2" charset="0"/>
                            <a:cs typeface="Poppins SemiBold" panose="00000700000000000000" pitchFamily="2" charset="0"/>
                          </a:endParaRPr>
                        </a:p>
                      </a:txBody>
                      <a:tcPr>
                        <a:solidFill>
                          <a:srgbClr val="FF941F"/>
                        </a:solidFill>
                      </a:tcPr>
                    </a:tc>
                    <a:extLst>
                      <a:ext uri="{0D108BD9-81ED-4DB2-BD59-A6C34878D82A}">
                        <a16:rowId xmlns:a16="http://schemas.microsoft.com/office/drawing/2014/main" val="1647584320"/>
                      </a:ext>
                    </a:extLst>
                  </a:tr>
                  <a:tr h="3316133">
                    <a:tc>
                      <a:txBody>
                        <a:bodyPr/>
                        <a:lstStyle/>
                        <a:p>
                          <a:pPr marL="342900" marR="0" lvl="0" indent="-342900" algn="just" defTabSz="960120" rtl="0" eaLnBrk="1" fontAlgn="auto" latinLnBrk="0" hangingPunct="1">
                            <a:lnSpc>
                              <a:spcPct val="100000"/>
                            </a:lnSpc>
                            <a:spcBef>
                              <a:spcPts val="0"/>
                            </a:spcBef>
                            <a:spcAft>
                              <a:spcPts val="0"/>
                            </a:spcAft>
                            <a:buClrTx/>
                            <a:buSzTx/>
                            <a:buFont typeface="+mj-lt"/>
                            <a:buAutoNum type="arabicPeriod"/>
                            <a:tabLst/>
                            <a:defRPr/>
                          </a:pPr>
                          <a:r>
                            <a:rPr lang="es-ES" sz="1500" b="1" kern="1200" dirty="0">
                              <a:solidFill>
                                <a:schemeClr val="tx1"/>
                              </a:solidFill>
                              <a:latin typeface="Work Sans" pitchFamily="2" charset="0"/>
                              <a:ea typeface="+mn-ea"/>
                              <a:cs typeface="Poppins" panose="00000500000000000000" pitchFamily="2" charset="0"/>
                            </a:rPr>
                            <a:t>Indicador de efectividad </a:t>
                          </a: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ES"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b="0" dirty="0" smtClean="0">
                                        <a:latin typeface="Work Sans" pitchFamily="2" charset="0"/>
                                        <a:ea typeface="Cambria Math" panose="02040503050406030204" pitchFamily="18" charset="0"/>
                                        <a:cs typeface="Poppins" pitchFamily="2" charset="77"/>
                                      </a:rPr>
                                      <m:t>Total</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personas</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que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asisten</m:t>
                                    </m:r>
                                    <m:r>
                                      <m:rPr>
                                        <m:nor/>
                                      </m:rPr>
                                      <a:rPr lang="es-ES_tradnl" sz="1500" b="0" dirty="0" smtClean="0">
                                        <a:latin typeface="Work Sans" pitchFamily="2" charset="0"/>
                                        <a:ea typeface="Cambria Math" panose="02040503050406030204" pitchFamily="18" charset="0"/>
                                        <a:cs typeface="Poppins" pitchFamily="2" charset="77"/>
                                      </a:rPr>
                                      <m:t>  </m:t>
                                    </m:r>
                                  </m:num>
                                  <m:den>
                                    <m:r>
                                      <m:rPr>
                                        <m:nor/>
                                      </m:rPr>
                                      <a:rPr lang="es-ES_tradnl" sz="1500" b="0" dirty="0" smtClean="0">
                                        <a:latin typeface="Work Sans" pitchFamily="2" charset="0"/>
                                        <a:ea typeface="Cambria Math" panose="02040503050406030204" pitchFamily="18" charset="0"/>
                                        <a:cs typeface="Poppins" pitchFamily="2" charset="77"/>
                                      </a:rPr>
                                      <m:t>N</m:t>
                                    </m:r>
                                    <m:r>
                                      <m:rPr>
                                        <m:nor/>
                                      </m:rPr>
                                      <a:rPr lang="es-ES_tradnl" sz="1500" b="0" dirty="0" smtClean="0">
                                        <a:latin typeface="Work Sans" pitchFamily="2" charset="0"/>
                                        <a:ea typeface="Cambria Math" panose="02040503050406030204" pitchFamily="18" charset="0"/>
                                        <a:cs typeface="Poppins" pitchFamily="2" charset="77"/>
                                      </a:rPr>
                                      <m:t>ú</m:t>
                                    </m:r>
                                    <m:r>
                                      <m:rPr>
                                        <m:nor/>
                                      </m:rPr>
                                      <a:rPr lang="es-ES_tradnl" sz="1500" b="0" dirty="0" smtClean="0">
                                        <a:latin typeface="Work Sans" pitchFamily="2" charset="0"/>
                                        <a:ea typeface="Cambria Math" panose="02040503050406030204" pitchFamily="18" charset="0"/>
                                        <a:cs typeface="Poppins" pitchFamily="2" charset="77"/>
                                      </a:rPr>
                                      <m:t>mero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actividades</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realizadas</m:t>
                                    </m:r>
                                    <m:r>
                                      <m:rPr>
                                        <m:nor/>
                                      </m:rPr>
                                      <a:rPr lang="es-ES_tradnl" sz="1500" b="0" dirty="0" smtClean="0">
                                        <a:latin typeface="Work Sans" pitchFamily="2" charset="0"/>
                                        <a:ea typeface="Cambria Math" panose="02040503050406030204" pitchFamily="18" charset="0"/>
                                        <a:cs typeface="Poppins" pitchFamily="2" charset="77"/>
                                      </a:rPr>
                                      <m:t>  </m:t>
                                    </m:r>
                                  </m:den>
                                </m:f>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ES" sz="1500" b="0" kern="1200" dirty="0">
                            <a:solidFill>
                              <a:schemeClr val="tx1"/>
                            </a:solidFill>
                            <a:latin typeface="Work Sans" pitchFamily="2" charset="0"/>
                            <a:ea typeface="Cambria Math" panose="02040503050406030204" pitchFamily="18" charset="0"/>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 typeface="+mj-lt"/>
                            <a:buAutoNum type="arabicPeriod"/>
                            <a:tabLst/>
                            <a:defRPr/>
                          </a:pPr>
                          <a:endParaRPr lang="es-ES" sz="1500" b="1" kern="1200" dirty="0">
                            <a:solidFill>
                              <a:schemeClr val="tx1"/>
                            </a:solidFill>
                            <a:latin typeface="Work Sans" pitchFamily="2" charset="0"/>
                            <a:ea typeface="+mn-ea"/>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 typeface="+mj-lt"/>
                            <a:buAutoNum type="arabicPeriod" startAt="2"/>
                            <a:tabLst/>
                            <a:defRPr/>
                          </a:pPr>
                          <a:r>
                            <a:rPr lang="es-ES" sz="1500" b="1" kern="1200" dirty="0">
                              <a:solidFill>
                                <a:schemeClr val="tx1"/>
                              </a:solidFill>
                              <a:latin typeface="Work Sans" pitchFamily="2" charset="0"/>
                              <a:ea typeface="+mn-ea"/>
                              <a:cs typeface="Poppins" panose="00000500000000000000" pitchFamily="2" charset="0"/>
                            </a:rPr>
                            <a:t>Indicador  inclusión interés por parte de propietarios</a:t>
                          </a:r>
                        </a:p>
                        <a:p>
                          <a:pPr marL="0" marR="0" lvl="0" indent="0" algn="just" defTabSz="960120" rtl="0" eaLnBrk="1" fontAlgn="auto" latinLnBrk="0" hangingPunct="1">
                            <a:lnSpc>
                              <a:spcPct val="100000"/>
                            </a:lnSpc>
                            <a:spcBef>
                              <a:spcPts val="0"/>
                            </a:spcBef>
                            <a:spcAft>
                              <a:spcPts val="0"/>
                            </a:spcAft>
                            <a:buClrTx/>
                            <a:buSzTx/>
                            <a:buFont typeface="+mj-lt"/>
                            <a:buNone/>
                            <a:tabLst/>
                            <a:defRPr/>
                          </a:pPr>
                          <a:r>
                            <a:rPr lang="es-ES" sz="1500" b="0" kern="1200" dirty="0">
                              <a:solidFill>
                                <a:schemeClr val="tx1"/>
                              </a:solidFill>
                              <a:latin typeface="Work Sans" pitchFamily="2" charset="0"/>
                              <a:ea typeface="+mn-ea"/>
                              <a:cs typeface="Poppins" panose="00000500000000000000" pitchFamily="2" charset="0"/>
                            </a:rPr>
                            <a:t>Ten en cuenta que los propietarios de predios, en la mayoría de las ocasiones y sin importar su localización espacial o su tipo de propiedad, él o ella no habita en el predio. Por lo que se recomienda que el indicador se genere a partir del relacionamiento con administradores o por vía telefónica directamente con los propietarios. </a:t>
                          </a: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ES" sz="1500" b="1"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ES"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b="0" dirty="0" smtClean="0">
                                        <a:latin typeface="Work Sans" pitchFamily="2" charset="0"/>
                                        <a:ea typeface="Cambria Math" panose="02040503050406030204" pitchFamily="18" charset="0"/>
                                        <a:cs typeface="Poppins" pitchFamily="2" charset="77"/>
                                      </a:rPr>
                                      <m:t>Total</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personas</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identificada</m:t>
                                    </m:r>
                                    <m:r>
                                      <m:rPr>
                                        <m:nor/>
                                      </m:rPr>
                                      <a:rPr lang="es-MX" sz="1500" b="0" i="0" dirty="0" smtClean="0">
                                        <a:latin typeface="Work Sans" pitchFamily="2" charset="0"/>
                                        <a:ea typeface="Cambria Math" panose="02040503050406030204" pitchFamily="18" charset="0"/>
                                        <a:cs typeface="Poppins" pitchFamily="2" charset="77"/>
                                      </a:rPr>
                                      <m:t>s</m:t>
                                    </m:r>
                                    <m:r>
                                      <m:rPr>
                                        <m:nor/>
                                      </m:rPr>
                                      <a:rPr lang="es-ES_tradnl" sz="1500" b="0" dirty="0" smtClean="0">
                                        <a:latin typeface="Work Sans" pitchFamily="2" charset="0"/>
                                        <a:ea typeface="Cambria Math" panose="02040503050406030204" pitchFamily="18" charset="0"/>
                                        <a:cs typeface="Poppins" pitchFamily="2" charset="77"/>
                                      </a:rPr>
                                      <m:t> </m:t>
                                    </m:r>
                                  </m:num>
                                  <m:den>
                                    <m:r>
                                      <m:rPr>
                                        <m:nor/>
                                      </m:rPr>
                                      <a:rPr lang="es-ES_tradnl" sz="1500" b="0" dirty="0" smtClean="0">
                                        <a:latin typeface="Work Sans" pitchFamily="2" charset="0"/>
                                        <a:ea typeface="Cambria Math" panose="02040503050406030204" pitchFamily="18" charset="0"/>
                                        <a:cs typeface="Poppins" pitchFamily="2" charset="77"/>
                                      </a:rPr>
                                      <m:t>N</m:t>
                                    </m:r>
                                    <m:r>
                                      <m:rPr>
                                        <m:nor/>
                                      </m:rPr>
                                      <a:rPr lang="es-ES_tradnl" sz="1500" b="0" dirty="0" smtClean="0">
                                        <a:latin typeface="Work Sans" pitchFamily="2" charset="0"/>
                                        <a:ea typeface="Cambria Math" panose="02040503050406030204" pitchFamily="18" charset="0"/>
                                        <a:cs typeface="Poppins" pitchFamily="2" charset="77"/>
                                      </a:rPr>
                                      <m:t>ú</m:t>
                                    </m:r>
                                    <m:r>
                                      <m:rPr>
                                        <m:nor/>
                                      </m:rPr>
                                      <a:rPr lang="es-ES_tradnl" sz="1500" b="0" dirty="0" smtClean="0">
                                        <a:latin typeface="Work Sans" pitchFamily="2" charset="0"/>
                                        <a:ea typeface="Cambria Math" panose="02040503050406030204" pitchFamily="18" charset="0"/>
                                        <a:cs typeface="Poppins" pitchFamily="2" charset="77"/>
                                      </a:rPr>
                                      <m:t>mero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actas</m:t>
                                    </m:r>
                                  </m:den>
                                </m:f>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ES" sz="1500" b="0" kern="1200" dirty="0">
                            <a:solidFill>
                              <a:schemeClr val="tx1"/>
                            </a:solidFill>
                            <a:latin typeface="Work Sans" pitchFamily="2" charset="0"/>
                            <a:ea typeface="Cambria Math" panose="02040503050406030204" pitchFamily="18" charset="0"/>
                            <a:cs typeface="Poppins" panose="00000500000000000000" pitchFamily="2" charset="0"/>
                          </a:endParaRP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MX" sz="1500" b="0"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427268032"/>
                      </a:ext>
                    </a:extLst>
                  </a:tr>
                </a:tbl>
              </a:graphicData>
            </a:graphic>
          </p:graphicFrame>
        </mc:Choice>
        <mc:Fallback xmlns="">
          <p:graphicFrame>
            <p:nvGraphicFramePr>
              <p:cNvPr id="4" name="Tabla 3">
                <a:extLst>
                  <a:ext uri="{FF2B5EF4-FFF2-40B4-BE49-F238E27FC236}">
                    <a16:creationId xmlns:a16="http://schemas.microsoft.com/office/drawing/2014/main" id="{B1C6E3DF-1EB8-352E-93A7-6FC4D2837C87}"/>
                  </a:ext>
                </a:extLst>
              </p:cNvPr>
              <p:cNvGraphicFramePr>
                <a:graphicFrameLocks noGrp="1"/>
              </p:cNvGraphicFramePr>
              <p:nvPr>
                <p:extLst>
                  <p:ext uri="{D42A27DB-BD31-4B8C-83A1-F6EECF244321}">
                    <p14:modId xmlns:p14="http://schemas.microsoft.com/office/powerpoint/2010/main" val="842193850"/>
                  </p:ext>
                </p:extLst>
              </p:nvPr>
            </p:nvGraphicFramePr>
            <p:xfrm>
              <a:off x="1529938" y="1066800"/>
              <a:ext cx="13474800" cy="6028632"/>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1859080">
                    <a:tc>
                      <a:txBody>
                        <a:bodyPr/>
                        <a:lstStyle/>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dirty="0">
                              <a:solidFill>
                                <a:schemeClr val="tx1"/>
                              </a:solidFill>
                              <a:latin typeface="Work Sans" pitchFamily="2" charset="0"/>
                              <a:ea typeface="+mn-ea"/>
                              <a:cs typeface="Poppins SemiBold" panose="00000700000000000000" pitchFamily="2" charset="0"/>
                            </a:rPr>
                            <a:t>Es preciso que los profesionales de la interventoría y contratistas de obra tengan la claridad de que la herramienta de “Protocolo de identificación, caracterización y manejo de partes interesadas” es fundamental al momento de identificar, actualizar y sistematizar por grupos de actores relevantes. </a:t>
                          </a:r>
                        </a:p>
                        <a:p>
                          <a:pPr marL="171450" marR="0" lvl="0" indent="-1714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dirty="0">
                              <a:solidFill>
                                <a:schemeClr val="tx1"/>
                              </a:solidFill>
                              <a:latin typeface="Work Sans" pitchFamily="2" charset="0"/>
                              <a:ea typeface="+mn-ea"/>
                              <a:cs typeface="Poppins SemiBold" panose="00000700000000000000" pitchFamily="2" charset="0"/>
                            </a:rPr>
                            <a:t>Es participativo y asertivo mantener al tanto a la comunidad incluida en el área de influencia, de los medios locales de comunicación (perifoneo, emisoras y periódicos) que pueden ser utilizados a fin de que las comunidades estén relacionadas con el proyecto y sean conocedoras de su proceso y fases. </a:t>
                          </a:r>
                        </a:p>
                        <a:p>
                          <a:pPr marL="0" marR="0" lvl="0" indent="0" algn="ctr" defTabSz="960120" rtl="0" eaLnBrk="1" fontAlgn="auto" latinLnBrk="0" hangingPunct="1">
                            <a:lnSpc>
                              <a:spcPct val="100000"/>
                            </a:lnSpc>
                            <a:spcBef>
                              <a:spcPts val="0"/>
                            </a:spcBef>
                            <a:spcAft>
                              <a:spcPts val="0"/>
                            </a:spcAft>
                            <a:buClrTx/>
                            <a:buSzTx/>
                            <a:buFontTx/>
                            <a:buNone/>
                            <a:tabLst/>
                            <a:defRPr/>
                          </a:pPr>
                          <a:endParaRPr lang="es-ES"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r h="473943">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0" dirty="0">
                              <a:solidFill>
                                <a:schemeClr val="tx1"/>
                              </a:solidFill>
                              <a:latin typeface="Poppins SemiBold" panose="00000700000000000000" pitchFamily="2" charset="0"/>
                              <a:cs typeface="Poppins SemiBold" panose="00000700000000000000" pitchFamily="2" charset="0"/>
                            </a:rPr>
                            <a:t>Indicadores</a:t>
                          </a:r>
                          <a:endParaRPr lang="es-CO" sz="1890" b="0" dirty="0">
                            <a:solidFill>
                              <a:schemeClr val="tx1"/>
                            </a:solidFill>
                            <a:latin typeface="Poppins SemiBold" panose="00000700000000000000" pitchFamily="2" charset="0"/>
                            <a:cs typeface="Poppins SemiBold" panose="00000700000000000000" pitchFamily="2" charset="0"/>
                          </a:endParaRPr>
                        </a:p>
                      </a:txBody>
                      <a:tcPr>
                        <a:solidFill>
                          <a:srgbClr val="FF941F"/>
                        </a:solidFill>
                      </a:tcPr>
                    </a:tc>
                    <a:extLst>
                      <a:ext uri="{0D108BD9-81ED-4DB2-BD59-A6C34878D82A}">
                        <a16:rowId xmlns:a16="http://schemas.microsoft.com/office/drawing/2014/main" val="1647584320"/>
                      </a:ext>
                    </a:extLst>
                  </a:tr>
                  <a:tr h="3316133">
                    <a:tc>
                      <a:txBody>
                        <a:bodyPr/>
                        <a:lstStyle/>
                        <a:p>
                          <a:endParaRPr lang="es-CO"/>
                        </a:p>
                      </a:txBody>
                      <a:tcPr>
                        <a:blipFill>
                          <a:blip r:embed="rId3"/>
                          <a:stretch>
                            <a:fillRect l="-45" t="-82721" r="-181" b="-551"/>
                          </a:stretch>
                        </a:blipFill>
                      </a:tcPr>
                    </a:tc>
                    <a:extLst>
                      <a:ext uri="{0D108BD9-81ED-4DB2-BD59-A6C34878D82A}">
                        <a16:rowId xmlns:a16="http://schemas.microsoft.com/office/drawing/2014/main" val="427268032"/>
                      </a:ext>
                    </a:extLst>
                  </a:tr>
                </a:tbl>
              </a:graphicData>
            </a:graphic>
          </p:graphicFrame>
        </mc:Fallback>
      </mc:AlternateContent>
      <p:sp>
        <p:nvSpPr>
          <p:cNvPr id="5" name="CuadroTexto 4">
            <a:extLst>
              <a:ext uri="{FF2B5EF4-FFF2-40B4-BE49-F238E27FC236}">
                <a16:creationId xmlns:a16="http://schemas.microsoft.com/office/drawing/2014/main" id="{6CA88FDE-DFD0-E4CC-ECB5-704553102863}"/>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A0C451F9-5FA2-720A-8ADF-DC7FC5E46432}"/>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B851FF1E-9C05-61A5-8791-D1609BDE9954}"/>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2CB0808A-AC9D-D4CF-878E-B6589FF2DB0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1AE1EB60-2ECB-516C-5822-3A77371E081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F02390F0-3BD0-4FFE-A5F2-BFEDF1C3FF5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ED9600E-09D6-D587-78E7-D29E066836C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E37E4A4A-E5CE-741F-7B80-EFFB3925F20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60BE4396-865D-E13E-EA0D-366C8319DA8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3421737-A567-5276-A753-B187C5D8C4E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6BB220E-0B21-E777-5458-BA437673429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C8AB7F5-5EA2-62AF-B4C5-F2245B9649D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2A08B283-73FF-A097-0196-4C4E10759F8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2D6BC966-DB23-678B-176B-15951AE0A7D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E76EC092-8EFF-7459-0B0E-8895BF4DBB2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2C53B103-9E12-1247-DFCC-422B87E7AB23}"/>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249CDB26-735D-3FA0-9ACB-6AD0F4B2F7E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C75A3C13-FDEE-ED1A-5D04-004C13E3AE8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40B3F538-C44F-A33A-C729-CFB7AF04D9C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1EDF314F-47C3-DBE6-2BD9-2FEC3B0B165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99E5D898-B3EC-427F-ECA9-3DBC1688B794}"/>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B8F3FE92-D25B-B02D-7C31-4575C25FD9C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E43ADB73-67F4-ED00-3DD1-685662E8E333}"/>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2665266D-28E3-0532-1258-E01236B890C5}"/>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2A17256B-FE51-CCD4-E5B6-38A7B533F3F7}"/>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C4B0DD80-2EE8-C5E0-4CD7-3D8186B2178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3A2DB032-40D3-A9D9-C91A-7A65338D824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EF891395-8BC9-3DE4-B065-AF74812D962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9A9D2DE6-F23D-CFD9-BF97-94BC71C701AF}"/>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DDFE8A95-AC46-F754-F9C2-12584B44B3D5}"/>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8EDB1EAC-9720-4FDF-A25B-DC67AF8F809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4D5C805A-C5EA-61C7-6B57-36DCD105476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15717D87-119F-B43D-BE20-69A0D4D7655B}"/>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71DF698F-2D08-9AA1-278B-731E70FE126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10AA0FC5-376B-9365-47A5-0129624CC57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A2E0CA9D-F536-F4E5-CE83-D115B2722FF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E1EC2439-3BC1-9444-AE8B-80C1B1A33D0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00481666-2F72-179C-7B95-5E0B3D56FE2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970FCC48-4C87-25EF-D497-8C76C37ABA9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008CAB6B-CF62-F4B0-DA35-10443D56182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5C42DCDB-58B4-A842-A310-9D48C4F3C56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C1769174-B61C-5ACA-918A-0A62FCFAA045}"/>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CA5A9943-9E78-C950-0A8B-0AD049CF74E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E8C22A60-A2DF-2BE1-0DC3-D59A6F84DCB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1BE3CD20-B727-4D85-6298-C52130415971}"/>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44A93E7E-91CC-439C-D478-929FE60BC24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C6F569C1-F785-211C-D69C-594047C6E64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1B1149B2-C1DE-C60F-3C16-3FED0EDF19A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9C6BD23E-9D11-2FFE-DC9C-5FF4D3DAF1C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D6054DAE-CD51-96F4-60A8-224273B5DDF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272CBE4D-9B75-F57C-FFEC-EF2E7614E6B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39C14C74-81FE-42C2-C0B4-62638CB1729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10F40B1B-A727-3A6F-1B18-85DC258115F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375B73F5-0AD9-C81F-5033-E2DDF343FC5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03A92CF6-AC51-B843-CDD8-801617F30CF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E6F282A6-5A6D-D063-7149-7C76B284AB0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EB9A2657-EEC0-1EDA-1BEA-958A69E26C9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D5D3566C-A21B-68AD-B59C-DA0886CF2009}"/>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D351E391-F051-CA67-7F21-47A41F5D5D9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502D4407-33BB-76A8-6791-FE02E9DC342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130D34D5-CBFA-1B89-C9F6-D92592BAEF6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4FF27DE1-ADAA-D0EB-6D9E-F8C271A5356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5429C872-EA57-C847-3240-A5062AE5A363}"/>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744EB32D-8DF5-7DD9-1032-3EB587F3673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43C0284B-37FB-6B67-FFDE-862050B8794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EEB6B95F-7885-5E4E-CFCB-AC8ABDD9C413}"/>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3F348F76-994A-0982-34C8-AE513A6BCBD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DADF80E0-9B36-484B-A7E4-534AC4C138F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79AAA249-DD36-34B9-2A41-FBA86385921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F19B48F1-3D5E-6758-CE95-81EE9CAF6BA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3E10ED7E-3973-CC0D-B822-093A6BEB254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8B9A97E0-8802-1F2D-4911-42A37D15928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A97C1A42-7AF9-600B-F78A-9A1C6A4ED48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8D4ABD3C-0997-ADA5-D698-0B78D5B0F1A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C29E351B-4D3D-CF4D-E61B-2EBDA3C045C9}"/>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78EBADC2-BE6D-C454-290A-68FD5D91EF9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3CB2F3A8-3CF0-CCDB-64F1-B1F8F098E7E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8307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960510" y="264476"/>
            <a:ext cx="1015384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14: GUÍA DE MANEJO DE LOS MEDIOS DE COMUNICACIÓN LOCAL</a:t>
            </a:r>
          </a:p>
        </p:txBody>
      </p:sp>
      <p:graphicFrame>
        <p:nvGraphicFramePr>
          <p:cNvPr id="2" name="Tabla 186">
            <a:extLst>
              <a:ext uri="{FF2B5EF4-FFF2-40B4-BE49-F238E27FC236}">
                <a16:creationId xmlns:a16="http://schemas.microsoft.com/office/drawing/2014/main" id="{A9DABBA6-2470-8F73-294E-4862C222A769}"/>
              </a:ext>
            </a:extLst>
          </p:cNvPr>
          <p:cNvGraphicFramePr>
            <a:graphicFrameLocks noGrp="1"/>
          </p:cNvGraphicFramePr>
          <p:nvPr>
            <p:extLst>
              <p:ext uri="{D42A27DB-BD31-4B8C-83A1-F6EECF244321}">
                <p14:modId xmlns:p14="http://schemas.microsoft.com/office/powerpoint/2010/main" val="2368902857"/>
              </p:ext>
            </p:extLst>
          </p:nvPr>
        </p:nvGraphicFramePr>
        <p:xfrm>
          <a:off x="1509138" y="946462"/>
          <a:ext cx="13474801" cy="7543697"/>
        </p:xfrm>
        <a:graphic>
          <a:graphicData uri="http://schemas.openxmlformats.org/drawingml/2006/table">
            <a:tbl>
              <a:tblPr firstRow="1" bandRow="1">
                <a:tableStyleId>{5C22544A-7EE6-4342-B048-85BDC9FD1C3A}</a:tableStyleId>
              </a:tblPr>
              <a:tblGrid>
                <a:gridCol w="1750580">
                  <a:extLst>
                    <a:ext uri="{9D8B030D-6E8A-4147-A177-3AD203B41FA5}">
                      <a16:colId xmlns:a16="http://schemas.microsoft.com/office/drawing/2014/main" val="16991383"/>
                    </a:ext>
                  </a:extLst>
                </a:gridCol>
                <a:gridCol w="270718">
                  <a:extLst>
                    <a:ext uri="{9D8B030D-6E8A-4147-A177-3AD203B41FA5}">
                      <a16:colId xmlns:a16="http://schemas.microsoft.com/office/drawing/2014/main" val="2728602708"/>
                    </a:ext>
                  </a:extLst>
                </a:gridCol>
                <a:gridCol w="492716">
                  <a:extLst>
                    <a:ext uri="{9D8B030D-6E8A-4147-A177-3AD203B41FA5}">
                      <a16:colId xmlns:a16="http://schemas.microsoft.com/office/drawing/2014/main" val="3278031111"/>
                    </a:ext>
                  </a:extLst>
                </a:gridCol>
                <a:gridCol w="881871">
                  <a:extLst>
                    <a:ext uri="{9D8B030D-6E8A-4147-A177-3AD203B41FA5}">
                      <a16:colId xmlns:a16="http://schemas.microsoft.com/office/drawing/2014/main" val="534011960"/>
                    </a:ext>
                  </a:extLst>
                </a:gridCol>
                <a:gridCol w="1245835">
                  <a:extLst>
                    <a:ext uri="{9D8B030D-6E8A-4147-A177-3AD203B41FA5}">
                      <a16:colId xmlns:a16="http://schemas.microsoft.com/office/drawing/2014/main" val="39752029"/>
                    </a:ext>
                  </a:extLst>
                </a:gridCol>
                <a:gridCol w="270718">
                  <a:extLst>
                    <a:ext uri="{9D8B030D-6E8A-4147-A177-3AD203B41FA5}">
                      <a16:colId xmlns:a16="http://schemas.microsoft.com/office/drawing/2014/main" val="295305744"/>
                    </a:ext>
                  </a:extLst>
                </a:gridCol>
                <a:gridCol w="292146">
                  <a:extLst>
                    <a:ext uri="{9D8B030D-6E8A-4147-A177-3AD203B41FA5}">
                      <a16:colId xmlns:a16="http://schemas.microsoft.com/office/drawing/2014/main" val="1867438492"/>
                    </a:ext>
                  </a:extLst>
                </a:gridCol>
                <a:gridCol w="2006060">
                  <a:extLst>
                    <a:ext uri="{9D8B030D-6E8A-4147-A177-3AD203B41FA5}">
                      <a16:colId xmlns:a16="http://schemas.microsoft.com/office/drawing/2014/main" val="3079591464"/>
                    </a:ext>
                  </a:extLst>
                </a:gridCol>
                <a:gridCol w="492716">
                  <a:extLst>
                    <a:ext uri="{9D8B030D-6E8A-4147-A177-3AD203B41FA5}">
                      <a16:colId xmlns:a16="http://schemas.microsoft.com/office/drawing/2014/main" val="2799307641"/>
                    </a:ext>
                  </a:extLst>
                </a:gridCol>
                <a:gridCol w="1595336">
                  <a:extLst>
                    <a:ext uri="{9D8B030D-6E8A-4147-A177-3AD203B41FA5}">
                      <a16:colId xmlns:a16="http://schemas.microsoft.com/office/drawing/2014/main" val="3503928978"/>
                    </a:ext>
                  </a:extLst>
                </a:gridCol>
                <a:gridCol w="410722">
                  <a:extLst>
                    <a:ext uri="{9D8B030D-6E8A-4147-A177-3AD203B41FA5}">
                      <a16:colId xmlns:a16="http://schemas.microsoft.com/office/drawing/2014/main" val="1696865301"/>
                    </a:ext>
                  </a:extLst>
                </a:gridCol>
                <a:gridCol w="492716">
                  <a:extLst>
                    <a:ext uri="{9D8B030D-6E8A-4147-A177-3AD203B41FA5}">
                      <a16:colId xmlns:a16="http://schemas.microsoft.com/office/drawing/2014/main" val="2620423971"/>
                    </a:ext>
                  </a:extLst>
                </a:gridCol>
                <a:gridCol w="1184616">
                  <a:extLst>
                    <a:ext uri="{9D8B030D-6E8A-4147-A177-3AD203B41FA5}">
                      <a16:colId xmlns:a16="http://schemas.microsoft.com/office/drawing/2014/main" val="2294613099"/>
                    </a:ext>
                  </a:extLst>
                </a:gridCol>
                <a:gridCol w="821445">
                  <a:extLst>
                    <a:ext uri="{9D8B030D-6E8A-4147-A177-3AD203B41FA5}">
                      <a16:colId xmlns:a16="http://schemas.microsoft.com/office/drawing/2014/main" val="2451436622"/>
                    </a:ext>
                  </a:extLst>
                </a:gridCol>
                <a:gridCol w="492716">
                  <a:extLst>
                    <a:ext uri="{9D8B030D-6E8A-4147-A177-3AD203B41FA5}">
                      <a16:colId xmlns:a16="http://schemas.microsoft.com/office/drawing/2014/main" val="2325400302"/>
                    </a:ext>
                  </a:extLst>
                </a:gridCol>
                <a:gridCol w="773890">
                  <a:extLst>
                    <a:ext uri="{9D8B030D-6E8A-4147-A177-3AD203B41FA5}">
                      <a16:colId xmlns:a16="http://schemas.microsoft.com/office/drawing/2014/main" val="1126576565"/>
                    </a:ext>
                  </a:extLst>
                </a:gridCol>
              </a:tblGrid>
              <a:tr h="446511">
                <a:tc gridSpan="16">
                  <a:txBody>
                    <a:bodyPr/>
                    <a:lstStyle/>
                    <a:p>
                      <a:pPr algn="ctr"/>
                      <a:r>
                        <a:rPr lang="es-CO" sz="1890" dirty="0">
                          <a:solidFill>
                            <a:schemeClr val="tx1"/>
                          </a:solidFill>
                          <a:latin typeface="Poppins SemiBold"/>
                          <a:cs typeface="Poppins SemiBold"/>
                        </a:rPr>
                        <a:t>Fase del </a:t>
                      </a:r>
                      <a:r>
                        <a:rPr lang="es-CO" sz="1890" b="0" dirty="0">
                          <a:solidFill>
                            <a:schemeClr val="tx1"/>
                          </a:solidFill>
                          <a:latin typeface="Poppins SemiBold"/>
                          <a:cs typeface="Poppins SemiBold"/>
                        </a:rPr>
                        <a:t>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57603">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endParaRPr lang="es-CO" sz="1200">
                        <a:solidFill>
                          <a:schemeClr val="tx1"/>
                        </a:solidFill>
                        <a:latin typeface="Work Sans" pitchFamily="2" charset="0"/>
                        <a:cs typeface="Poppins" panose="00000500000000000000" pitchFamily="2" charset="0"/>
                      </a:endParaRPr>
                    </a:p>
                  </a:txBody>
                  <a:tcPr anchor="ct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50626">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5330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pPr algn="l"/>
                      <a:r>
                        <a:rPr lang="es-CO" sz="1200">
                          <a:solidFill>
                            <a:schemeClr val="tx1"/>
                          </a:solidFill>
                          <a:latin typeface="Work Sans" pitchFamily="2" charset="0"/>
                          <a:cs typeface="Poppins" panose="00000500000000000000" pitchFamily="2" charset="0"/>
                        </a:rPr>
                        <a:t>Gobernanza</a:t>
                      </a:r>
                      <a:endParaRPr lang="es-CO">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50626">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0"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588549">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u="none" dirty="0">
                          <a:solidFill>
                            <a:schemeClr val="tx1"/>
                          </a:solidFill>
                          <a:latin typeface="Work Sans" pitchFamily="2" charset="0"/>
                          <a:cs typeface="Poppins" panose="00000500000000000000" pitchFamily="2" charset="0"/>
                        </a:rPr>
                        <a:t>Los proyectos de infraestructura de transporte tienen un impacto significativo en las comunidades locales y en el entorno natural, por lo tanto, es esencial tener una buena comunicación con las comunidades del área de influencia, con el objetivo de informar sobre los objetivos, beneficios y riesgos del proyecto, así como las medidas adoptadas para minimizar sus impactos negativos.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u="none"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u="none" dirty="0">
                          <a:solidFill>
                            <a:schemeClr val="tx1"/>
                          </a:solidFill>
                          <a:latin typeface="Work Sans" pitchFamily="2" charset="0"/>
                          <a:cs typeface="Poppins" panose="00000500000000000000" pitchFamily="2" charset="0"/>
                        </a:rPr>
                        <a:t>En ese sentido, los medios de comunicación local juegan un papel importante, especialmente en áreas remotas donde no hay acceso a medios nacionales, garantizando la difusión de información precisa y oportuna sobre el proyecto, lo que contribuirá a generar confianza y a reducir la resistencia y las críticas negativas hacia la gestión institucional.</a:t>
                      </a:r>
                      <a:endParaRPr lang="es-ES" sz="1500" u="none" dirty="0">
                        <a:solidFill>
                          <a:schemeClr val="tx1"/>
                        </a:solidFill>
                        <a:latin typeface="Work Sans" pitchFamily="2" charset="0"/>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449477">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0" kern="1200" dirty="0">
                          <a:solidFill>
                            <a:schemeClr val="tx1"/>
                          </a:solidFill>
                          <a:latin typeface="Poppins SemiBold"/>
                          <a:ea typeface="+mn-ea"/>
                          <a:cs typeface="Poppins SemiBold"/>
                        </a:rPr>
                        <a:t>Objetivo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50" b="0" kern="1200" dirty="0">
                          <a:solidFill>
                            <a:schemeClr val="tx1"/>
                          </a:solidFill>
                          <a:latin typeface="Poppins SemiBold"/>
                          <a:ea typeface="+mn-ea"/>
                          <a:cs typeface="Poppins SemiBold"/>
                        </a:rPr>
                        <a:t>Población objetivo</a:t>
                      </a:r>
                      <a:endParaRPr lang="es-CO" sz="1850" b="0" dirty="0">
                        <a:latin typeface="Poppins SemiBold"/>
                        <a:cs typeface="Poppins SemiBold"/>
                      </a:endParaRPr>
                    </a:p>
                  </a:txBody>
                  <a:tcPr anchor="ct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0" kern="1200" dirty="0">
                          <a:solidFill>
                            <a:schemeClr val="tx1"/>
                          </a:solidFill>
                          <a:latin typeface="Poppins SemiBold"/>
                          <a:ea typeface="+mn-ea"/>
                          <a:cs typeface="Poppins SemiBold"/>
                        </a:rPr>
                        <a:t>¿Cuánto tiempo se necesita?</a:t>
                      </a:r>
                      <a:endParaRPr lang="es-CO" sz="1850" b="0" dirty="0">
                        <a:latin typeface="Poppins SemiBold"/>
                        <a:cs typeface="Poppins SemiBold"/>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588549">
                <a:tc gridSpan="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Presentar por medio de indicaciones claras y sencillas, los medios y formas de comunicar e informar para mantener a las comunidades y/o  habitantes de las unidades territoriales de interés para el proyecto, al tanto de los procesos y actividades concernientes a la fase del proyecto. </a:t>
                      </a:r>
                      <a:endParaRPr lang="es-ES" sz="1500" b="0" u="none" kern="1200" dirty="0">
                        <a:solidFill>
                          <a:schemeClr val="tx1"/>
                        </a:solidFill>
                        <a:latin typeface="Work Sans" pitchFamily="2" charset="0"/>
                        <a:ea typeface="+mn-ea"/>
                        <a:cs typeface="Poppins SemiBold" panose="00000700000000000000" pitchFamily="2" charset="0"/>
                      </a:endParaRP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500" b="0" u="none"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Comunidad en general del AI para el proyecto. </a:t>
                      </a:r>
                    </a:p>
                    <a:p>
                      <a:endParaRPr lang="es-CO" sz="1500" dirty="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ES" sz="1500" dirty="0">
                          <a:latin typeface="Work Sans" pitchFamily="2" charset="0"/>
                          <a:cs typeface="Poppins" panose="00000500000000000000" pitchFamily="2" charset="0"/>
                        </a:rPr>
                        <a:t>Aplicación de la herramienta adaptable a la necesidad o requisición. 40 min., sobre entornos participativos. </a:t>
                      </a:r>
                      <a:endParaRPr lang="es-CO" sz="1500" dirty="0">
                        <a:latin typeface="Work Sans"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4347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00" dirty="0">
                          <a:solidFill>
                            <a:schemeClr val="tx1"/>
                          </a:solidFill>
                          <a:latin typeface="Poppins SemiBold" panose="00000700000000000000" pitchFamily="2" charset="0"/>
                          <a:cs typeface="Poppins SemiBold" panose="00000700000000000000" pitchFamily="2" charset="0"/>
                        </a:rPr>
                        <a:t>M</a:t>
                      </a:r>
                      <a:r>
                        <a:rPr lang="es-CO" sz="1800" dirty="0" err="1">
                          <a:solidFill>
                            <a:schemeClr val="tx1"/>
                          </a:solidFill>
                          <a:latin typeface="Poppins SemiBold" panose="00000700000000000000" pitchFamily="2" charset="0"/>
                          <a:cs typeface="Poppins SemiBold" panose="00000700000000000000" pitchFamily="2" charset="0"/>
                        </a:rPr>
                        <a:t>ateriales</a:t>
                      </a:r>
                      <a:endParaRPr lang="es-CO" sz="180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sz="1400"/>
                    </a:p>
                  </a:txBody>
                  <a:tcPr>
                    <a:solidFill>
                      <a:srgbClr val="FFEAD2"/>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sz="1400">
                        <a:latin typeface="Poppins" panose="00000500000000000000"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62358147"/>
                  </a:ext>
                </a:extLst>
              </a:tr>
              <a:tr h="838303">
                <a:tc gridSpan="16">
                  <a:txBody>
                    <a:bodyPr/>
                    <a:lstStyle/>
                    <a:p>
                      <a:pPr rtl="0" fontAlgn="base"/>
                      <a:r>
                        <a:rPr lang="es-ES" sz="1400" b="0" i="0" kern="1200" dirty="0">
                          <a:solidFill>
                            <a:schemeClr val="dk1"/>
                          </a:solidFill>
                          <a:effectLst/>
                          <a:latin typeface="Work Sans" pitchFamily="2" charset="0"/>
                          <a:ea typeface="+mn-ea"/>
                          <a:cs typeface="Poppins" panose="00000500000000000000" pitchFamily="2" charset="0"/>
                        </a:rPr>
                        <a:t>-</a:t>
                      </a:r>
                      <a:r>
                        <a:rPr lang="es-ES" sz="1500" b="0" i="0" kern="1200" dirty="0">
                          <a:solidFill>
                            <a:schemeClr val="dk1"/>
                          </a:solidFill>
                          <a:effectLst/>
                          <a:latin typeface="Work Sans" pitchFamily="2" charset="0"/>
                          <a:ea typeface="+mn-ea"/>
                          <a:cs typeface="Poppins" panose="00000500000000000000" pitchFamily="2" charset="0"/>
                        </a:rPr>
                        <a:t>Protocolo de Comunicaciones para Contratistas e Interventores</a:t>
                      </a:r>
                    </a:p>
                    <a:p>
                      <a:pPr rtl="0" fontAlgn="base"/>
                      <a:r>
                        <a:rPr lang="es-ES" sz="1500" b="0" i="0" kern="1200" dirty="0">
                          <a:solidFill>
                            <a:schemeClr val="dk1"/>
                          </a:solidFill>
                          <a:effectLst/>
                          <a:latin typeface="Work Sans" pitchFamily="2" charset="0"/>
                          <a:ea typeface="+mn-ea"/>
                          <a:cs typeface="Poppins" panose="00000500000000000000" pitchFamily="2" charset="0"/>
                        </a:rPr>
                        <a:t>-Directorio de emisoras locales, persona de la comunidad que lidera perifoneo, representantes de los periódicos locales, presidentes de las JAC y JAL</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400" b="0" u="none"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sz="1400"/>
                    </a:p>
                  </a:txBody>
                  <a:tcPr>
                    <a:solidFill>
                      <a:srgbClr val="FFEAD2"/>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sz="1400">
                        <a:latin typeface="Poppins" panose="00000500000000000000"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58480122"/>
                  </a:ext>
                </a:extLst>
              </a:tr>
            </a:tbl>
          </a:graphicData>
        </a:graphic>
      </p:graphicFrame>
      <p:pic>
        <p:nvPicPr>
          <p:cNvPr id="5" name="Gráfico 75" descr="Escena de bosque con relleno sólido">
            <a:extLst>
              <a:ext uri="{FF2B5EF4-FFF2-40B4-BE49-F238E27FC236}">
                <a16:creationId xmlns:a16="http://schemas.microsoft.com/office/drawing/2014/main" id="{8CF40633-5691-B816-AC14-514EF6F8BF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93135" y="2294286"/>
            <a:ext cx="616278" cy="576000"/>
          </a:xfrm>
          <a:prstGeom prst="rect">
            <a:avLst/>
          </a:prstGeom>
        </p:spPr>
      </p:pic>
      <p:pic>
        <p:nvPicPr>
          <p:cNvPr id="6" name="Gráfico 76" descr="Grupo de personas con relleno sólido">
            <a:extLst>
              <a:ext uri="{FF2B5EF4-FFF2-40B4-BE49-F238E27FC236}">
                <a16:creationId xmlns:a16="http://schemas.microsoft.com/office/drawing/2014/main" id="{EDA2B7CB-72A1-68BD-13AF-4FE960AEAE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32744" y="2277486"/>
            <a:ext cx="624776" cy="576000"/>
          </a:xfrm>
          <a:prstGeom prst="rect">
            <a:avLst/>
          </a:prstGeom>
        </p:spPr>
      </p:pic>
      <p:sp>
        <p:nvSpPr>
          <p:cNvPr id="7" name="object 18">
            <a:extLst>
              <a:ext uri="{FF2B5EF4-FFF2-40B4-BE49-F238E27FC236}">
                <a16:creationId xmlns:a16="http://schemas.microsoft.com/office/drawing/2014/main" id="{4B38980D-F17C-5507-6B6D-510211F4BCC2}"/>
              </a:ext>
            </a:extLst>
          </p:cNvPr>
          <p:cNvSpPr/>
          <p:nvPr/>
        </p:nvSpPr>
        <p:spPr>
          <a:xfrm>
            <a:off x="12108676" y="2339853"/>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98B29B7B-77DC-5F05-0544-765A57FB8E04}"/>
              </a:ext>
            </a:extLst>
          </p:cNvPr>
          <p:cNvSpPr/>
          <p:nvPr/>
        </p:nvSpPr>
        <p:spPr>
          <a:xfrm>
            <a:off x="13903290" y="2394262"/>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C43CC6ED-9FE0-EBED-AFDB-28AFC6966AA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96537" y="2208416"/>
            <a:ext cx="714139" cy="714139"/>
          </a:xfrm>
          <a:prstGeom prst="rect">
            <a:avLst/>
          </a:prstGeom>
        </p:spPr>
      </p:pic>
      <p:pic>
        <p:nvPicPr>
          <p:cNvPr id="22" name="Gráfico 21" descr="Single gear con relleno sólido">
            <a:extLst>
              <a:ext uri="{FF2B5EF4-FFF2-40B4-BE49-F238E27FC236}">
                <a16:creationId xmlns:a16="http://schemas.microsoft.com/office/drawing/2014/main" id="{53871191-A2E0-22EF-CF8E-21DC2768F12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22149" y="2294286"/>
            <a:ext cx="576000" cy="576000"/>
          </a:xfrm>
          <a:prstGeom prst="rect">
            <a:avLst/>
          </a:prstGeom>
        </p:spPr>
      </p:pic>
      <p:pic>
        <p:nvPicPr>
          <p:cNvPr id="23" name="Gráfico 22" descr="Court con relleno sólido">
            <a:extLst>
              <a:ext uri="{FF2B5EF4-FFF2-40B4-BE49-F238E27FC236}">
                <a16:creationId xmlns:a16="http://schemas.microsoft.com/office/drawing/2014/main" id="{8D6A27A5-551D-B5CF-FBE2-818F80BCB08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2537" y="2277486"/>
            <a:ext cx="576000" cy="576000"/>
          </a:xfrm>
          <a:prstGeom prst="rect">
            <a:avLst/>
          </a:prstGeom>
        </p:spPr>
      </p:pic>
      <p:sp>
        <p:nvSpPr>
          <p:cNvPr id="24" name="CuadroTexto 23">
            <a:extLst>
              <a:ext uri="{FF2B5EF4-FFF2-40B4-BE49-F238E27FC236}">
                <a16:creationId xmlns:a16="http://schemas.microsoft.com/office/drawing/2014/main" id="{FA843948-8F59-F509-1660-422C95CC753D}"/>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9284A572-AC46-C8AB-6823-D00074DD76BB}"/>
              </a:ext>
            </a:extLst>
          </p:cNvPr>
          <p:cNvSpPr/>
          <p:nvPr/>
        </p:nvSpPr>
        <p:spPr>
          <a:xfrm>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8CF23A9B-73AD-B697-0DEC-783250A0D8E0}"/>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D2A7900B-4FDF-90E1-3E2B-9BE84022DE3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0468B52-0B82-DFE5-E5F3-F9F252A4C47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C8027E3-548C-47B3-E756-81C7E4441F8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C14F1FE-A234-31E6-E34A-BAC12CEE692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4143275-613A-4C0D-64FD-40334E762EE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FDC6031-DD26-B9D8-37F9-A95972200FF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59ECC59-FF56-6919-B5E4-1538060B639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569E0AA7-D16D-ECA0-ECCA-E05F6B82CE5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F3BA47B6-7238-53AF-6718-232FD15049F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20C4431-33D9-F75E-AD0D-D1AD53ED669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8A6F207F-82BF-BB6E-FE0C-5B5BE0FBD39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F3A6FA5B-A3BB-9DCE-F9D8-02CF3A2323D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FF45F379-21F1-A127-355E-EB30F706F06A}"/>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A8F77B06-D97A-3AFD-1F2D-4AD13961E00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97D19116-A0E5-F2B6-5A57-E6B03DA2C6C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9F29DDF1-8018-DE92-FEDB-3E9757BDD87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014A90C6-3C03-3125-6D0F-D6EDEABCDE1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BB388039-D91E-E24F-9E24-58851EEEC206}"/>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18CB8721-8F9A-5FF2-6AAB-5BF30BF6C2E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6C8A74DA-E5CE-094C-E09A-145717C8693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5AB852F2-3619-17CC-DD84-57CDD72E6E4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5F53778-33C8-E773-BE7F-21A563927F0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1831F276-4FBA-8E70-0319-178445F117F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CF5DE1F-9CE5-401C-7787-A2137485CAAE}"/>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6551CCD-9775-AB9F-B211-071C33AED2A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762AD091-921C-B8E4-917E-6CA125BAE48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E94A80BF-6C29-15CD-EA51-56277BB7B0B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304B367B-A82E-D405-DB4C-5BED2D5012A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2D043CEB-E9D4-9624-8B33-51FB48C95A6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64251170-F863-1981-2C81-65CAFF7D0DD8}"/>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5514B0EA-C640-0CD9-B023-4473DD185C1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8C99DAE3-696B-C720-6B6F-3EE9E16F602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3DA0A63B-F8E9-E3AF-BCAE-4727333D893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316ABB05-BFEE-DD29-CC54-CE9290DF8E2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BCAC0144-9146-FD95-D14E-4D16EA5A29F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633C4BFE-1458-EFA2-6CC7-99221BA3E99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73DAFB8-1E7E-E442-ECB6-47E903FA882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477C44BA-AA22-5360-F62D-2CC730C33F2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C4338A72-9D36-7AEA-4DAC-F5765E465506}"/>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06DC63A9-F655-BA9B-A7B7-49005FB1B5D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0AD0132D-1A87-CF47-4C88-CF78B3472A7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8DCDFE2-3F6C-B905-C119-72543BDFDA14}"/>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E0B9CBB3-5D7F-BB69-0D34-7EEC6C782FA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721E7840-C706-0F14-411B-D8D062E7C75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13A308D4-1407-6E1E-1C6E-C799AB165FC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1D58195F-257A-E588-6564-0A57198DEB9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B49C599-69C1-C263-1D6D-2F06BE7612B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6F2DE982-B1CA-AF6F-6F0B-A881AB937FD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240234F4-9286-0470-D2D8-4DBED2524F3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A736C063-A078-7A64-B7A6-3701821936D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D64930AA-D8DF-A827-4335-3806BD4E5B2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3AC82482-B05C-1F87-6A92-4958A317B03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32B06E7-1FEC-0363-B860-A4D0AA3C321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292F9E49-ECB4-E83F-03B5-E34FB18F6DB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3EC354EE-FB18-0251-3CB7-DE2ED3E15F72}"/>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F5CB783E-8F11-9ABD-DB14-8FD75AD3EEA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CA2D309C-5533-30AD-C56C-6B651B14FDC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21FAA1E3-EDFD-C442-E732-E7928ED70E1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956344AB-826E-5C0F-86BC-8B28B313B34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0392BA23-F501-47DB-41F0-6D7CB27459A5}"/>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DDECB968-E92D-95D2-BD24-76AB8ADCC75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584019FD-993D-906D-060A-70BCB95E11E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30789BDE-E19D-DA0F-5DC0-01F7B22F5FEA}"/>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9C1A88BE-00C9-649D-E7BD-12F8EF6DB1C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77E37407-0DBC-D4AB-5484-0E6D345A9F0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1A465CC6-DEC3-FF38-5EDF-6C9A99257D2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2D3B08F7-E584-CD6D-159B-2BB6B953D55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E79A72E8-5B2F-C46B-B396-E2F0CB3088C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31100847-8936-95B6-0722-D94312AC5A2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65AEDFB4-CDF7-B362-A0CA-FCC45716D5E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81BB13EA-454C-C358-76F0-9CC4E707881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12924273-8078-2FAE-466F-7113855E5817}"/>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DDCCC9A9-E8F8-018D-ABA8-4D55264FDE2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4688BEC7-53A7-B836-8A8F-6D60420304F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8734406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FF59BC9F-8D04-DF16-F0B1-D0E8F8F68F4C}"/>
              </a:ext>
            </a:extLst>
          </p:cNvPr>
          <p:cNvGraphicFramePr>
            <a:graphicFrameLocks noGrp="1"/>
          </p:cNvGraphicFramePr>
          <p:nvPr>
            <p:extLst>
              <p:ext uri="{D42A27DB-BD31-4B8C-83A1-F6EECF244321}">
                <p14:modId xmlns:p14="http://schemas.microsoft.com/office/powerpoint/2010/main" val="1566562637"/>
              </p:ext>
            </p:extLst>
          </p:nvPr>
        </p:nvGraphicFramePr>
        <p:xfrm>
          <a:off x="1627244" y="744962"/>
          <a:ext cx="13474800" cy="7704083"/>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918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dirty="0">
                          <a:solidFill>
                            <a:schemeClr val="tx1"/>
                          </a:solidFill>
                          <a:latin typeface="Poppins SemiBold" panose="00000700000000000000" pitchFamily="2" charset="0"/>
                          <a:ea typeface="+mn-ea"/>
                          <a:cs typeface="Poppins SemiBold" panose="00000700000000000000" pitchFamily="2" charset="0"/>
                        </a:rPr>
                        <a:t>P</a:t>
                      </a:r>
                      <a:r>
                        <a:rPr lang="es-CO" sz="1890" b="1" kern="1200" dirty="0" err="1">
                          <a:solidFill>
                            <a:schemeClr val="tx1"/>
                          </a:solidFill>
                          <a:latin typeface="Poppins SemiBold" panose="00000700000000000000" pitchFamily="2" charset="0"/>
                          <a:ea typeface="+mn-ea"/>
                          <a:cs typeface="Poppins SemiBold" panose="00000700000000000000" pitchFamily="2" charset="0"/>
                        </a:rPr>
                        <a:t>rocedimiento</a:t>
                      </a: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rgbClr val="FF941F"/>
                    </a:solidFill>
                  </a:tcPr>
                </a:tc>
                <a:extLst>
                  <a:ext uri="{0D108BD9-81ED-4DB2-BD59-A6C34878D82A}">
                    <a16:rowId xmlns:a16="http://schemas.microsoft.com/office/drawing/2014/main" val="1636152374"/>
                  </a:ext>
                </a:extLst>
              </a:tr>
              <a:tr h="721220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ES"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bl>
          </a:graphicData>
        </a:graphic>
      </p:graphicFrame>
      <p:pic>
        <p:nvPicPr>
          <p:cNvPr id="5" name="Imagen 4">
            <a:extLst>
              <a:ext uri="{FF2B5EF4-FFF2-40B4-BE49-F238E27FC236}">
                <a16:creationId xmlns:a16="http://schemas.microsoft.com/office/drawing/2014/main" id="{7A879ACD-7A2F-F81F-881D-11B0652E5CAD}"/>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Lst>
          </a:blip>
          <a:stretch>
            <a:fillRect/>
          </a:stretch>
        </p:blipFill>
        <p:spPr>
          <a:xfrm>
            <a:off x="3612050" y="1454879"/>
            <a:ext cx="9491386" cy="6822738"/>
          </a:xfrm>
          <a:prstGeom prst="rect">
            <a:avLst/>
          </a:prstGeom>
        </p:spPr>
      </p:pic>
      <p:sp>
        <p:nvSpPr>
          <p:cNvPr id="6" name="CuadroTexto 5">
            <a:extLst>
              <a:ext uri="{FF2B5EF4-FFF2-40B4-BE49-F238E27FC236}">
                <a16:creationId xmlns:a16="http://schemas.microsoft.com/office/drawing/2014/main" id="{1BEFB3A6-45FD-A505-917F-04E790C0BBD0}"/>
              </a:ext>
            </a:extLst>
          </p:cNvPr>
          <p:cNvSpPr txBox="1"/>
          <p:nvPr/>
        </p:nvSpPr>
        <p:spPr>
          <a:xfrm>
            <a:off x="15849600" y="915683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5" action="ppaction://hlinksldjump"/>
            <a:extLst>
              <a:ext uri="{FF2B5EF4-FFF2-40B4-BE49-F238E27FC236}">
                <a16:creationId xmlns:a16="http://schemas.microsoft.com/office/drawing/2014/main" id="{DDC8015D-9C7A-3AFC-4BEE-55219E139054}"/>
              </a:ext>
            </a:extLst>
          </p:cNvPr>
          <p:cNvSpPr/>
          <p:nvPr/>
        </p:nvSpPr>
        <p:spPr>
          <a:xfrm>
            <a:off x="16365472" y="883783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2207A569-37F4-4A00-43E4-E55616163039}"/>
              </a:ext>
            </a:extLst>
          </p:cNvPr>
          <p:cNvSpPr txBox="1"/>
          <p:nvPr/>
        </p:nvSpPr>
        <p:spPr>
          <a:xfrm>
            <a:off x="14931796" y="915683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6" action="ppaction://hlinksldjump"/>
            <a:extLst>
              <a:ext uri="{FF2B5EF4-FFF2-40B4-BE49-F238E27FC236}">
                <a16:creationId xmlns:a16="http://schemas.microsoft.com/office/drawing/2014/main" id="{D7513326-7C27-3E10-E0C0-F40A1F46879D}"/>
              </a:ext>
            </a:extLst>
          </p:cNvPr>
          <p:cNvSpPr/>
          <p:nvPr/>
        </p:nvSpPr>
        <p:spPr>
          <a:xfrm flipH="1">
            <a:off x="15411664" y="883783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24DD4F6B-598D-5BF7-45E4-B5489E244958}"/>
              </a:ext>
            </a:extLst>
          </p:cNvPr>
          <p:cNvSpPr/>
          <p:nvPr/>
        </p:nvSpPr>
        <p:spPr>
          <a:xfrm>
            <a:off x="3730504" y="130317"/>
            <a:ext cx="10301822"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14: GUÍA DE MANEJO DE LOS MEDIOS DE COMUNICACIÓN LOCAL</a:t>
            </a:r>
          </a:p>
        </p:txBody>
      </p:sp>
      <p:grpSp>
        <p:nvGrpSpPr>
          <p:cNvPr id="12" name="Grupo 11">
            <a:extLst>
              <a:ext uri="{FF2B5EF4-FFF2-40B4-BE49-F238E27FC236}">
                <a16:creationId xmlns:a16="http://schemas.microsoft.com/office/drawing/2014/main" id="{568CB96F-C4D8-7686-4F36-658CFE4644E2}"/>
              </a:ext>
            </a:extLst>
          </p:cNvPr>
          <p:cNvGrpSpPr/>
          <p:nvPr/>
        </p:nvGrpSpPr>
        <p:grpSpPr>
          <a:xfrm>
            <a:off x="6682671" y="8535057"/>
            <a:ext cx="720000" cy="720000"/>
            <a:chOff x="3177144" y="1346133"/>
            <a:chExt cx="820800" cy="820800"/>
          </a:xfrm>
        </p:grpSpPr>
        <p:sp>
          <p:nvSpPr>
            <p:cNvPr id="13" name="Elipse 12">
              <a:hlinkClick r:id="rId7" action="ppaction://hlinksldjump" tooltip="Recomendaciones"/>
              <a:extLst>
                <a:ext uri="{FF2B5EF4-FFF2-40B4-BE49-F238E27FC236}">
                  <a16:creationId xmlns:a16="http://schemas.microsoft.com/office/drawing/2014/main" id="{FF75CFCD-E1F9-6E75-2BBA-175330D6AEB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5D941F3-3F6C-9D5B-C460-2D367F27F20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D67C878B-579A-2D3A-376A-71DA42B7DB7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A78BE1C2-F5B8-30BC-0518-354DFCAA799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AC332BB7-9A9A-F6E7-A0B9-5F3402F3EA8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74C1A21-A077-FC6F-9803-0E60759E088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04954ECA-55E5-9C1E-A3AF-DD75A03B88A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6262A73-8D05-0219-4E15-F4F750984FB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9784929-F349-50B3-6D68-021800BCB83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9040D5A-FA79-E8B9-1389-A12CEAB5C3C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A5ED83E-3596-6452-B27B-1D22D72E786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80F57718-78E8-197C-4454-5FCF09DDCAF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5C45C127-A59B-AB7E-90B7-0F43C73FC35C}"/>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7FCCA5A9-A966-9216-7E2D-8460F36D076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810F280-2983-11C4-800A-600A558DE4B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8" action="ppaction://hlinksldjump" tooltip="Bienvenida"/>
                <a:extLst>
                  <a:ext uri="{FF2B5EF4-FFF2-40B4-BE49-F238E27FC236}">
                    <a16:creationId xmlns:a16="http://schemas.microsoft.com/office/drawing/2014/main" id="{033E7592-5EC8-8C16-505A-D246E15DEAD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057B30AE-98A8-E9BF-903C-9ED9B9D4F68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CA487A55-EC55-21DC-937B-AFC79EACE5A3}"/>
              </a:ext>
            </a:extLst>
          </p:cNvPr>
          <p:cNvGrpSpPr/>
          <p:nvPr/>
        </p:nvGrpSpPr>
        <p:grpSpPr>
          <a:xfrm>
            <a:off x="7601580" y="8575337"/>
            <a:ext cx="720000" cy="720000"/>
            <a:chOff x="6056787" y="1346133"/>
            <a:chExt cx="820800" cy="820800"/>
          </a:xfrm>
        </p:grpSpPr>
        <p:sp>
          <p:nvSpPr>
            <p:cNvPr id="69" name="Elipse 68">
              <a:hlinkClick r:id="rId9" action="ppaction://hlinksldjump" tooltip="Ciclo de vida y nivel de complejidad"/>
              <a:extLst>
                <a:ext uri="{FF2B5EF4-FFF2-40B4-BE49-F238E27FC236}">
                  <a16:creationId xmlns:a16="http://schemas.microsoft.com/office/drawing/2014/main" id="{9CDBEC98-2692-6E72-469E-60F83948711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BC08874E-EAE3-467D-2C0A-719950D18D8F}"/>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482B5C4-DEFE-A245-4AE6-07B4B6A0123A}"/>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580FA5E4-DCE2-A77F-1B3E-831DDB8471A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4E3111F1-C019-951F-C6FA-C83C6DB0556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8CD4D03-D495-0055-B1F3-F59182ED2A3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029C534D-DFDD-7B2D-0AB6-6A4BF130672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9" action="ppaction://hlinksldjump"/>
                <a:extLst>
                  <a:ext uri="{FF2B5EF4-FFF2-40B4-BE49-F238E27FC236}">
                    <a16:creationId xmlns:a16="http://schemas.microsoft.com/office/drawing/2014/main" id="{9D24BAA4-9B19-D067-4C96-D98428D028E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91285E64-31D0-A69D-68AB-439B8D65504D}"/>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F6A0BFA4-6790-C4EB-7C55-19CFDA23E7F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0" action="ppaction://hlinksldjump" tooltip="Énfasis"/>
              <a:extLst>
                <a:ext uri="{FF2B5EF4-FFF2-40B4-BE49-F238E27FC236}">
                  <a16:creationId xmlns:a16="http://schemas.microsoft.com/office/drawing/2014/main" id="{FE9D23B7-7136-BC87-3A20-F3B62039DBA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BF96197-731C-6F3C-F978-B1BA3B1F56A2}"/>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2C395893-7136-95FD-303F-DFDD1F235A0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8D8DA7F7-B4AC-A008-0A26-C2C2CAF23DE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941FC13-2D97-D438-7DC9-EF8DAD4130D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A01BA98-F2ED-1350-386F-D3559827102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29833271-5059-D5F4-545A-E8E33853C9D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1" action="ppaction://hlinksldjump" tooltip="Enfoques de trabajo"/>
                <a:extLst>
                  <a:ext uri="{FF2B5EF4-FFF2-40B4-BE49-F238E27FC236}">
                    <a16:creationId xmlns:a16="http://schemas.microsoft.com/office/drawing/2014/main" id="{85FB08A5-476E-24DA-2009-CCEC326F54C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E3036090-5BF0-9E08-D598-31D169B88ED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20334B91-BD3E-357D-C7ED-2C530AF30D8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48DCC6E3-FBD4-4884-8C1C-42674A52E504}"/>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45A7092D-3ABF-F144-2293-3359061BFD4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2" action="ppaction://hlinksldjump" tooltip="Categorías"/>
              <a:extLst>
                <a:ext uri="{FF2B5EF4-FFF2-40B4-BE49-F238E27FC236}">
                  <a16:creationId xmlns:a16="http://schemas.microsoft.com/office/drawing/2014/main" id="{56C19A55-A0F2-8C02-5A58-A57E72F753D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ED4B480-0D1D-FD74-CEA3-4CEC95D4DA35}"/>
              </a:ext>
            </a:extLst>
          </p:cNvPr>
          <p:cNvGrpSpPr/>
          <p:nvPr/>
        </p:nvGrpSpPr>
        <p:grpSpPr>
          <a:xfrm>
            <a:off x="6683394" y="8490698"/>
            <a:ext cx="720000" cy="720000"/>
            <a:chOff x="3177144" y="1346133"/>
            <a:chExt cx="820800" cy="820800"/>
          </a:xfrm>
        </p:grpSpPr>
        <p:sp>
          <p:nvSpPr>
            <p:cNvPr id="93" name="Elipse 92">
              <a:hlinkClick r:id="rId7" action="ppaction://hlinksldjump" tooltip="Recomendaciones"/>
              <a:extLst>
                <a:ext uri="{FF2B5EF4-FFF2-40B4-BE49-F238E27FC236}">
                  <a16:creationId xmlns:a16="http://schemas.microsoft.com/office/drawing/2014/main" id="{488D3A88-C4E8-A9A9-0019-956D02F4CE2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4FF27E13-9C61-8E1A-83CA-4E1274F4B61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7262668C-27CA-FFF9-333A-3CB238D7F8F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C9549D6D-5656-31DE-8D4F-6DD359AF993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70096753-6E86-8950-1338-9FFB119D27E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CE3B0259-C9E3-1CF1-3ACE-06B67823363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CDD28B3E-4D12-B82A-680F-EACCCB19FF8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AAB1ED0D-D19D-0153-7149-16DD3FD8D5A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C29E84C1-6234-8751-9303-ECD1E1F154A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0B037751-07C4-C5D9-632E-13F1CDADC19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7946B4C4-D397-B5F4-0D75-EB531293EE1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F0AA1D5F-7086-14BC-9465-699435C6C80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CA89EE0A-32FC-DB0E-FAFD-90E3AA72D975}"/>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BFEFEDFC-1D7F-7A20-0533-41187640BA4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FD77ED10-CA79-5949-9C37-A1EE12EEB18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8" action="ppaction://hlinksldjump" tooltip="Bienvenida"/>
                <a:extLst>
                  <a:ext uri="{FF2B5EF4-FFF2-40B4-BE49-F238E27FC236}">
                    <a16:creationId xmlns:a16="http://schemas.microsoft.com/office/drawing/2014/main" id="{D8F86163-8546-0958-6D43-69ADDE89336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5BBA7846-CD1E-D61B-2FF0-455A09C7563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6CC7B128-9CBE-B52A-6451-0F5F4D409E6A}"/>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54A64F43-C5D8-3E5F-CA0D-37CFA133D4D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10" action="ppaction://hlinksldjump" tooltip="Énfasis"/>
              <a:extLst>
                <a:ext uri="{FF2B5EF4-FFF2-40B4-BE49-F238E27FC236}">
                  <a16:creationId xmlns:a16="http://schemas.microsoft.com/office/drawing/2014/main" id="{48BD0D98-E4B2-48BE-0774-4895395F3E8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3FFDE19C-F904-1F09-4CED-754D4A23F8C5}"/>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16729926-5740-23FC-1149-F1257925D98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3F035563-FD77-58AD-6940-E37DB2FAC3C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0588E465-0929-C8B0-99FC-9236BAFF8B6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A746EC88-C653-018F-C7BE-3C606C9BAA4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211A68C2-09F9-46CC-8A5D-EBEC3A3D00A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1" action="ppaction://hlinksldjump" tooltip="Enfoques de trabajo"/>
                <a:extLst>
                  <a:ext uri="{FF2B5EF4-FFF2-40B4-BE49-F238E27FC236}">
                    <a16:creationId xmlns:a16="http://schemas.microsoft.com/office/drawing/2014/main" id="{1758A683-CEAF-7548-E224-8BD251D0123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2E32D7FD-C8C8-22D1-2DF3-8DCA503BF05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A1D512BD-99AF-8671-D9F5-3FB0532F90F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C8811A53-026C-AF32-CA77-2F10FF302CFD}"/>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466E9F88-6ECB-2C7A-ACAC-ECC55C40457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2" action="ppaction://hlinksldjump" tooltip="Categorías"/>
              <a:extLst>
                <a:ext uri="{FF2B5EF4-FFF2-40B4-BE49-F238E27FC236}">
                  <a16:creationId xmlns:a16="http://schemas.microsoft.com/office/drawing/2014/main" id="{A54BB007-AD8D-029D-4309-717B033AE71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766994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7CA724B5-38AF-4F84-0D07-BD0FB2FCC9DE}"/>
              </a:ext>
            </a:extLst>
          </p:cNvPr>
          <p:cNvGraphicFramePr>
            <a:graphicFrameLocks noGrp="1"/>
          </p:cNvGraphicFramePr>
          <p:nvPr>
            <p:extLst>
              <p:ext uri="{D42A27DB-BD31-4B8C-83A1-F6EECF244321}">
                <p14:modId xmlns:p14="http://schemas.microsoft.com/office/powerpoint/2010/main" val="1397095269"/>
              </p:ext>
            </p:extLst>
          </p:nvPr>
        </p:nvGraphicFramePr>
        <p:xfrm>
          <a:off x="1509139" y="660271"/>
          <a:ext cx="13474800" cy="801471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2864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dirty="0">
                          <a:solidFill>
                            <a:schemeClr val="tx1"/>
                          </a:solidFill>
                          <a:latin typeface="Poppins SemiBold" panose="00000700000000000000" pitchFamily="2" charset="0"/>
                          <a:ea typeface="+mn-ea"/>
                          <a:cs typeface="Poppins SemiBold" panose="00000700000000000000" pitchFamily="2" charset="0"/>
                        </a:rPr>
                        <a:t>P</a:t>
                      </a:r>
                      <a:r>
                        <a:rPr lang="es-CO" sz="1890" b="1" kern="1200" dirty="0" err="1">
                          <a:solidFill>
                            <a:schemeClr val="tx1"/>
                          </a:solidFill>
                          <a:latin typeface="Poppins SemiBold" panose="00000700000000000000" pitchFamily="2" charset="0"/>
                          <a:ea typeface="+mn-ea"/>
                          <a:cs typeface="Poppins SemiBold" panose="00000700000000000000" pitchFamily="2" charset="0"/>
                        </a:rPr>
                        <a:t>rocedimiento</a:t>
                      </a:r>
                      <a:endParaRPr lang="es-CO" sz="1890" b="1" kern="1200" dirty="0">
                        <a:solidFill>
                          <a:schemeClr val="tx1"/>
                        </a:solidFill>
                        <a:latin typeface="Poppins SemiBold" panose="00000700000000000000" pitchFamily="2" charset="0"/>
                        <a:ea typeface="+mn-ea"/>
                        <a:cs typeface="Poppins SemiBold" panose="00000700000000000000" pitchFamily="2" charset="0"/>
                      </a:endParaRPr>
                    </a:p>
                  </a:txBody>
                  <a:tcPr>
                    <a:solidFill>
                      <a:srgbClr val="FF941F"/>
                    </a:solidFill>
                  </a:tcPr>
                </a:tc>
                <a:extLst>
                  <a:ext uri="{0D108BD9-81ED-4DB2-BD59-A6C34878D82A}">
                    <a16:rowId xmlns:a16="http://schemas.microsoft.com/office/drawing/2014/main" val="1636152374"/>
                  </a:ext>
                </a:extLst>
              </a:tr>
              <a:tr h="6810381">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kern="1200" dirty="0">
                          <a:solidFill>
                            <a:schemeClr val="tx1"/>
                          </a:solidFill>
                          <a:latin typeface="Work Sans" pitchFamily="2" charset="0"/>
                          <a:ea typeface="+mn-ea"/>
                          <a:cs typeface="Poppins" panose="00000500000000000000" pitchFamily="2" charset="0"/>
                        </a:rPr>
                        <a:t>Definición de objetivos de la comunicación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Es importante que establezcas los objetivos específicos que quieres lograr con la comunicación, tales como: informar acerca del proyecto, reducir la resistencia y las críticas negativas, generar confianza en la población, etc. Adicionalmente, deberás identificar el público al que quieres dirigir la comunicación. Para ello, puedes ayudarte del directorio de actores del proyecto o de la herramienta </a:t>
                      </a:r>
                      <a:r>
                        <a:rPr lang="es-MX" sz="1500" b="0" i="0" dirty="0">
                          <a:effectLst/>
                          <a:latin typeface="Work Sans" pitchFamily="2" charset="0"/>
                          <a:cs typeface="Poppins" panose="00000500000000000000" pitchFamily="2" charset="0"/>
                        </a:rPr>
                        <a:t>“</a:t>
                      </a:r>
                      <a:r>
                        <a:rPr lang="es-MX" sz="1500" b="0" i="0" dirty="0">
                          <a:effectLst/>
                          <a:latin typeface="Work Sans" pitchFamily="2" charset="0"/>
                          <a:cs typeface="Poppins" panose="00000500000000000000" pitchFamily="2" charset="0"/>
                          <a:hlinkClick r:id="rId3" action="ppaction://hlinksldjump"/>
                        </a:rPr>
                        <a:t>PROTOCOLO DE IDENTIFICACIÓN, CARACTERIZACIÓN Y MANEJO DE PARTES INTERESADAS</a:t>
                      </a:r>
                      <a:r>
                        <a:rPr lang="es-MX" sz="1500" b="0" i="0" dirty="0">
                          <a:effectLst/>
                          <a:latin typeface="Work Sans" pitchFamily="2" charset="0"/>
                          <a:cs typeface="Poppins" panose="00000500000000000000" pitchFamily="2" charset="0"/>
                        </a:rPr>
                        <a:t>”. Finalmente, define el o los mensajes que quieras transmitir y que estén relacionados con los objetivos específicos planteados.</a:t>
                      </a: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kern="1200" dirty="0">
                          <a:solidFill>
                            <a:schemeClr val="tx1"/>
                          </a:solidFill>
                          <a:latin typeface="Work Sans" pitchFamily="2" charset="0"/>
                          <a:ea typeface="+mn-ea"/>
                          <a:cs typeface="Poppins" panose="00000500000000000000" pitchFamily="2" charset="0"/>
                        </a:rPr>
                        <a:t>Canales y herramientas de comunicación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Identifica los canales y herramientas de comunicación que puedes utilizar para difundir la información en el área de influencia del proyecto, tales como: línea de atención telefónica, redes sociales, perifoneo, emisora local, chats ciudadanos, página web, entre otros canales, de acuerdo con los lineamientos del Grupo de Comunicaciones del INVÍAS. Así mismo, informa durante la reunión de inicio del proyecto sobre el Sistema de Atención al Usuario.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Podrás hacer uso de diferentes actividades de difusión oral y escrita según se presente la necesidad, tales como: volantes informativos, cuñas radiales en medios locales, podcast, notas en periódicos, carteleras informativas, cartillas, círculos de palabra, pautas televisivas, etc.</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Define la frecuencia con la que realizarás las comunicaciones, y la periodicidad de transmisión de los mensajes.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kern="1200" dirty="0">
                          <a:solidFill>
                            <a:schemeClr val="tx1"/>
                          </a:solidFill>
                          <a:latin typeface="Work Sans" pitchFamily="2" charset="0"/>
                          <a:ea typeface="+mn-ea"/>
                          <a:cs typeface="Poppins" panose="00000500000000000000" pitchFamily="2" charset="0"/>
                        </a:rPr>
                        <a:t>Mensajes sobre la base de preguntas frecuentes</a:t>
                      </a: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Reconoce las preguntas frecuentes que la comunidad suele tener sobre el proyecto y elabora respuestas claras y precisas que puedas tener a la mano cada vez que sea necesario. Define el tono de los mensajes de manera que sean accesibles y entendibles para la población en general. Utiliza ejemplos concretos para ilustrar los mensajes y hacerlos más claros.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kern="1200" dirty="0">
                          <a:solidFill>
                            <a:schemeClr val="tx1"/>
                          </a:solidFill>
                          <a:latin typeface="Work Sans" pitchFamily="2" charset="0"/>
                          <a:ea typeface="+mn-ea"/>
                          <a:cs typeface="Poppins" panose="00000500000000000000" pitchFamily="2" charset="0"/>
                        </a:rPr>
                        <a:t>Estrategias para informar a actores clave</a:t>
                      </a: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Establece una estrategia de comunicación específica para cada actor clave, teniendo en cuenta sus características particulares, necesidades e intereses. Para ello, podrás ayudarte de la herramienta </a:t>
                      </a:r>
                      <a:r>
                        <a:rPr lang="es-MX" sz="1500" b="0" kern="1200" dirty="0">
                          <a:solidFill>
                            <a:schemeClr val="tx1"/>
                          </a:solidFill>
                          <a:latin typeface="Work Sans" pitchFamily="2" charset="0"/>
                          <a:ea typeface="+mn-ea"/>
                          <a:cs typeface="Poppins" panose="00000500000000000000" pitchFamily="2" charset="0"/>
                        </a:rPr>
                        <a:t>“</a:t>
                      </a:r>
                      <a:r>
                        <a:rPr lang="es-MX" sz="1500" b="0" kern="1200" dirty="0">
                          <a:solidFill>
                            <a:schemeClr val="tx1"/>
                          </a:solidFill>
                          <a:latin typeface="Work Sans" pitchFamily="2" charset="0"/>
                          <a:ea typeface="+mn-ea"/>
                          <a:cs typeface="Poppins" panose="00000500000000000000" pitchFamily="2" charset="0"/>
                          <a:hlinkClick r:id="rId3" action="ppaction://hlinksldjump"/>
                        </a:rPr>
                        <a:t>PROTOCOLO DE IDENTIFICACIÓN, CARACTERIZACIÓN Y MANEJO DE PARTES INTERESADAS</a:t>
                      </a:r>
                      <a:r>
                        <a:rPr lang="es-MX" sz="1500" b="0" kern="1200" dirty="0">
                          <a:solidFill>
                            <a:schemeClr val="tx1"/>
                          </a:solidFill>
                          <a:latin typeface="Work Sans" pitchFamily="2" charset="0"/>
                          <a:ea typeface="+mn-ea"/>
                          <a:cs typeface="Poppins" panose="00000500000000000000" pitchFamily="2" charset="0"/>
                        </a:rPr>
                        <a:t>”</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MX" sz="1500" b="0"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1" kern="1200" dirty="0">
                          <a:solidFill>
                            <a:schemeClr val="tx1"/>
                          </a:solidFill>
                          <a:latin typeface="Work Sans" pitchFamily="2" charset="0"/>
                          <a:ea typeface="+mn-ea"/>
                          <a:cs typeface="Poppins" panose="00000500000000000000" pitchFamily="2" charset="0"/>
                        </a:rPr>
                        <a:t>Plan de respuesta a situaciones imprevistas o problemáticas:</a:t>
                      </a: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panose="00000500000000000000" pitchFamily="2" charset="0"/>
                        </a:rPr>
                        <a:t>Distingue los posibles escenarios problemáticos que puedan afectar el proyecto en todas sus fases y define las medidas a tomar en cada caso. Acto seguido, establece un protocolo de respuesta para cada uno, asignando personal responsable de la comunicación y las acciones a tomar dentro del proyecto. No olvides actualizar el plan de manera regular, de tal manera que se incorporen nuevos escenarios cada vez que sea pertinente, y se adapten las medidas a las nuevas circunstancias.</a:t>
                      </a:r>
                      <a:endParaRPr lang="es-CO" sz="1500" b="0"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bl>
          </a:graphicData>
        </a:graphic>
      </p:graphicFrame>
      <p:sp>
        <p:nvSpPr>
          <p:cNvPr id="6" name="CuadroTexto 5">
            <a:extLst>
              <a:ext uri="{FF2B5EF4-FFF2-40B4-BE49-F238E27FC236}">
                <a16:creationId xmlns:a16="http://schemas.microsoft.com/office/drawing/2014/main" id="{FB6074A5-4A1B-1AB3-2DD4-1AC93878422D}"/>
              </a:ext>
            </a:extLst>
          </p:cNvPr>
          <p:cNvSpPr txBox="1"/>
          <p:nvPr/>
        </p:nvSpPr>
        <p:spPr>
          <a:xfrm>
            <a:off x="15697720"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9C57A273-8B2F-57A5-5683-E865E4CDA574}"/>
              </a:ext>
            </a:extLst>
          </p:cNvPr>
          <p:cNvSpPr/>
          <p:nvPr/>
        </p:nvSpPr>
        <p:spPr>
          <a:xfrm>
            <a:off x="16213592"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4DE62B67-F2FC-19C8-2DB8-F5516B8AACEA}"/>
              </a:ext>
            </a:extLst>
          </p:cNvPr>
          <p:cNvSpPr txBox="1"/>
          <p:nvPr/>
        </p:nvSpPr>
        <p:spPr>
          <a:xfrm>
            <a:off x="14779916"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7312DCFE-0926-9726-89C7-1B7C781E0F71}"/>
              </a:ext>
            </a:extLst>
          </p:cNvPr>
          <p:cNvSpPr/>
          <p:nvPr/>
        </p:nvSpPr>
        <p:spPr>
          <a:xfrm flipH="1">
            <a:off x="15259784"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E0164CC2-CC87-E2C1-C180-DE75153DD7A0}"/>
              </a:ext>
            </a:extLst>
          </p:cNvPr>
          <p:cNvSpPr/>
          <p:nvPr/>
        </p:nvSpPr>
        <p:spPr>
          <a:xfrm>
            <a:off x="3073460" y="126905"/>
            <a:ext cx="10346158"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14: GUÍA DE MANEJO DE LOS MEDIOS DE COMUNICACIÓN LOCAL</a:t>
            </a:r>
          </a:p>
        </p:txBody>
      </p:sp>
      <p:grpSp>
        <p:nvGrpSpPr>
          <p:cNvPr id="12" name="Grupo 11">
            <a:extLst>
              <a:ext uri="{FF2B5EF4-FFF2-40B4-BE49-F238E27FC236}">
                <a16:creationId xmlns:a16="http://schemas.microsoft.com/office/drawing/2014/main" id="{2BCDF7B7-7189-58F1-BAE0-8C809F9982A2}"/>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606F0D83-6A4D-619D-8537-D094FA63AD2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75043F95-907F-659B-A023-5A4520A3A9D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3090151-76A1-5A88-48D0-3A73AF5C556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0FE2C1BE-1EF1-F240-6D63-AB2F028EAE1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DE355BA-36ED-EAFA-2B7D-2004B201516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FF7A7D20-3809-CF19-B9B3-AEBEE36EB93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63308EB5-49F6-E2E3-FAA7-5A0AF21FE30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C2907EE4-92E2-1FFF-CC05-851AAF0A4AC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768C270-DB6A-1961-2332-58F50435BB3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B75E79B-17C1-000A-A00B-FC623DBDE02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16B1684-856B-89C9-4E13-E18DC0CAEA7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C8BA74E5-FFD0-4B37-641F-E4734C74FCB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22DB7C97-DA90-BC14-87DC-73D3098FB02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9B2A83BD-DFF1-C285-8FB1-9DF0FB061A6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3CA87C04-4E97-9261-3554-894EA456905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6302E466-0CDB-8FEB-E6F2-41A0057F5F2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E04D654D-A6DB-E21E-98E6-E135590B017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37471E72-118B-B55F-1282-3F8A30DF85B8}"/>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DD1122C5-B4CB-F4C1-1365-9CCE3600653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46B6E4E-2884-A6F6-A312-77A2CF1CC05A}"/>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9DB8293-0E51-2252-1140-7F8FDE8B79FF}"/>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1A56DAFB-C799-FD2F-99CB-53765045F33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F56A5D06-A6F8-B82A-E60E-8ED6A01E896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5E537FB3-F825-9F1E-077D-7199D2F1AE2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37AE0B6-2BCC-12E9-3161-17DACA686D0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1679084E-90CF-5A0E-141D-64875182869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4117CC9E-FAC6-F41E-0849-9B6DDA8ACC1C}"/>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FA278446-F3E0-B477-A609-9FF906B7BEF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D81F5E1E-F4C9-95DF-1CEE-DC117EBDDD9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771F3A6-51D0-5FC9-555D-65D925D3DDC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9D6BB060-5FFA-5AFB-273C-FF18F58E260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208C33AC-C0FA-41D1-A330-4D548FAB991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6296DF6-59F2-A1F8-E421-5446AAE0E41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D207F4F1-69B1-6F61-8AEE-F948AB593F2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30623B93-AD78-6836-6FA8-00BF9A873A4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38452800-236F-E482-E390-09FCCBA1289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517C65BF-4368-E49C-A826-82EF15EB713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BA6F509-21D3-0FA3-E107-E84817A2C09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3644CECC-5EA3-EE12-E280-8E149AAFA6FE}"/>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C445AE8B-9913-0199-244B-7E009C53770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CCE55655-AF70-E411-D4E4-C4788BBEF97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8AF99419-110E-BFEA-0376-BDCCC5A212C3}"/>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2506AF69-A300-B2A6-EB41-525D24773AD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D2D9C44A-0745-A4A1-CE5D-1B201ACA0F7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DB7FDF57-D20F-15D5-66E4-5B5D4F7AA59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13B044F8-176C-BE47-9F55-B31D97D89B4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982AAEE1-F4D2-5E74-7A09-08EA82B780C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EF22D999-9B03-A8A1-6351-DE02D5A2D4A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E6422C19-6D4B-C258-8E62-4E5F1548C41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D4DDB654-482A-97E9-4354-8931D981A49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8AD8553D-D2A4-A91A-3EF8-99E35195C7F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F0D73862-E3D6-FF4A-884A-5CF9EBC81D9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352E1A4E-D95C-02C5-7277-22EBFA66ED7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3194573F-8F5E-C702-1767-0CBBF577C07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E162C47A-DA72-9C1D-03BA-D81CD5B6BE46}"/>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92B746A6-5444-075B-73E3-BCFB1CBB8C7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EF6EC139-47A0-40B1-6DCA-56961907AF4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7" action="ppaction://hlinksldjump" tooltip="Bienvenida"/>
                <a:extLst>
                  <a:ext uri="{FF2B5EF4-FFF2-40B4-BE49-F238E27FC236}">
                    <a16:creationId xmlns:a16="http://schemas.microsoft.com/office/drawing/2014/main" id="{0ECB5591-51FC-72E8-312B-C79A324C826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7203335A-7A8A-E1C5-EDE1-627A9134A49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BAC8686B-1BC4-5DB3-5B6B-5A51AB6218E6}"/>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1D69E5E2-EA53-2C6F-4E40-0284D34F10F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9" action="ppaction://hlinksldjump" tooltip="Énfasis"/>
              <a:extLst>
                <a:ext uri="{FF2B5EF4-FFF2-40B4-BE49-F238E27FC236}">
                  <a16:creationId xmlns:a16="http://schemas.microsoft.com/office/drawing/2014/main" id="{F566506B-3A30-AC93-B410-559B0F507A6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6F8C52B4-E3C9-C85D-E36A-24D485E86F9C}"/>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C4691DA0-9101-A427-1C5F-E2297C01150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1F6E270B-8613-7922-0815-D0465486FF2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95618198-461F-90AF-CD75-9EF731015F0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BD27579A-4C5B-4566-ECEC-F213DAC7F94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3B402673-A682-A739-D618-668871B3E5A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10" action="ppaction://hlinksldjump" tooltip="Enfoques de trabajo"/>
                <a:extLst>
                  <a:ext uri="{FF2B5EF4-FFF2-40B4-BE49-F238E27FC236}">
                    <a16:creationId xmlns:a16="http://schemas.microsoft.com/office/drawing/2014/main" id="{63B3E0B7-A864-2C8F-10F3-4ADFB3E3BCC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1FF84CD9-5952-84C3-B482-C00D6500145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0C1DE3E3-C4A8-9C66-A37B-8BDE43E5651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3CADECB6-57F1-3AE8-B984-B4ADE88C1786}"/>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1EC72CE3-E4AE-DFBE-10A5-3E0DD006424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1" action="ppaction://hlinksldjump" tooltip="Categorías"/>
              <a:extLst>
                <a:ext uri="{FF2B5EF4-FFF2-40B4-BE49-F238E27FC236}">
                  <a16:creationId xmlns:a16="http://schemas.microsoft.com/office/drawing/2014/main" id="{8A4FF9B8-5A8D-40FF-4669-D99FB533E02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7508003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863FA5C6-1D45-BED8-87ED-04AE784718ED}"/>
                  </a:ext>
                </a:extLst>
              </p:cNvPr>
              <p:cNvGraphicFramePr>
                <a:graphicFrameLocks noGrp="1"/>
              </p:cNvGraphicFramePr>
              <p:nvPr>
                <p:extLst>
                  <p:ext uri="{D42A27DB-BD31-4B8C-83A1-F6EECF244321}">
                    <p14:modId xmlns:p14="http://schemas.microsoft.com/office/powerpoint/2010/main" val="2045283749"/>
                  </p:ext>
                </p:extLst>
              </p:nvPr>
            </p:nvGraphicFramePr>
            <p:xfrm>
              <a:off x="1258645" y="756145"/>
              <a:ext cx="13474800" cy="773406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36213">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O</a:t>
                          </a:r>
                          <a:r>
                            <a:rPr lang="es-CO" sz="1890" dirty="0" err="1">
                              <a:solidFill>
                                <a:schemeClr val="tx1"/>
                              </a:solidFill>
                              <a:latin typeface="Poppins SemiBold" panose="00000700000000000000" pitchFamily="2" charset="0"/>
                              <a:cs typeface="Poppins SemiBold" panose="00000700000000000000" pitchFamily="2" charset="0"/>
                            </a:rPr>
                            <a:t>bservaciones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3120773">
                    <a:tc>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Ten en cuenta que los mensajes que se transmitan a la comunidad deberán hacer uso de un lenguaje incluyente, accesible y comprensible para todas las personas.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Las estrategias de divulgación que se utilicen, dependerán de las condiciones propias de cada proyecto y, de acuerdo con ello, se acotarán las herramientas informativas.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Todas las piezas de socialización y comunicación de los proyectos deberán ser previamente autorizadas por el Grupo de Comunicaciones del INVÍAS.</a:t>
                          </a:r>
                          <a:r>
                            <a:rPr lang="es-ES" sz="1500" i="0" dirty="0">
                              <a:solidFill>
                                <a:schemeClr val="tx1"/>
                              </a:solidFill>
                              <a:latin typeface="Work Sans" pitchFamily="2" charset="0"/>
                              <a:cs typeface="Poppins" panose="00000500000000000000" pitchFamily="2" charset="0"/>
                            </a:rPr>
                            <a:t> Así mismo, dicho grupo estará facultado en todo momento para orientar a los contratistas en las campañas y piezas de divulgación que se generen al interior de los proyectos.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En ningún caso entregues información oficial de la Entidad a medios de comunicación en nombre del INVÍAS, ya que los contratistas e interventores no están autorizados para ello.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Antes de elaborar cualquier pieza comunicativa, asegúrate de contar con la versión más actualizada del protocolo de comunicaciones y el manual de identidad visual del INVÍAS para su diseño.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Como contratista o interventor del INVÍAS deberás enviar un banco de fotos del antes y después del proyecto, cumpliendo con las especificaciones que dicte el protocolo.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MX" sz="1400" i="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36213">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a:solidFill>
                                <a:schemeClr val="tx1"/>
                              </a:solidFill>
                              <a:latin typeface="Poppins SemiBold" panose="00000700000000000000" pitchFamily="2" charset="0"/>
                              <a:ea typeface="+mn-ea"/>
                              <a:cs typeface="Poppins SemiBold" panose="00000700000000000000" pitchFamily="2" charset="0"/>
                            </a:rPr>
                            <a:t>I</a:t>
                          </a:r>
                          <a:r>
                            <a:rPr lang="es-CO" sz="1890" b="1" kern="1200" err="1">
                              <a:solidFill>
                                <a:schemeClr val="tx1"/>
                              </a:solidFill>
                              <a:latin typeface="Poppins SemiBold" panose="00000700000000000000" pitchFamily="2" charset="0"/>
                              <a:ea typeface="+mn-ea"/>
                              <a:cs typeface="Poppins SemiBold" panose="00000700000000000000" pitchFamily="2" charset="0"/>
                            </a:rPr>
                            <a:t>ndicadores</a:t>
                          </a: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solidFill>
                      </a:tcPr>
                    </a:tc>
                    <a:extLst>
                      <a:ext uri="{0D108BD9-81ED-4DB2-BD59-A6C34878D82A}">
                        <a16:rowId xmlns:a16="http://schemas.microsoft.com/office/drawing/2014/main" val="1636152374"/>
                      </a:ext>
                    </a:extLst>
                  </a:tr>
                  <a:tr h="3585040">
                    <a:tc>
                      <a:txBody>
                        <a:bodyPr/>
                        <a:lstStyle/>
                        <a:p>
                          <a:pPr marL="342900" marR="0" lvl="0" indent="-342900" algn="just" defTabSz="960120" rtl="0" eaLnBrk="1" fontAlgn="auto" latinLnBrk="0" hangingPunct="1">
                            <a:lnSpc>
                              <a:spcPct val="100000"/>
                            </a:lnSpc>
                            <a:spcBef>
                              <a:spcPts val="0"/>
                            </a:spcBef>
                            <a:spcAft>
                              <a:spcPts val="0"/>
                            </a:spcAft>
                            <a:buClrTx/>
                            <a:buSzTx/>
                            <a:buFont typeface="+mj-lt"/>
                            <a:buAutoNum type="arabicPeriod"/>
                            <a:tabLst/>
                            <a:defRPr/>
                          </a:pPr>
                          <a:r>
                            <a:rPr lang="es-ES" sz="1500" b="1" kern="1200" dirty="0">
                              <a:solidFill>
                                <a:schemeClr val="tx1"/>
                              </a:solidFill>
                              <a:latin typeface="Work Sans" pitchFamily="2" charset="0"/>
                              <a:ea typeface="+mn-ea"/>
                              <a:cs typeface="Poppins" panose="00000500000000000000" pitchFamily="2" charset="0"/>
                            </a:rPr>
                            <a:t>Indicador de eficiencia  comunicación asertiva entre Instituto y contratistas e interventoría </a:t>
                          </a:r>
                        </a:p>
                        <a:p>
                          <a:pPr marL="342900" marR="0" lvl="0" indent="-342900" algn="just" defTabSz="960120" rtl="0" eaLnBrk="1" fontAlgn="auto" latinLnBrk="0" hangingPunct="1">
                            <a:lnSpc>
                              <a:spcPct val="100000"/>
                            </a:lnSpc>
                            <a:spcBef>
                              <a:spcPts val="0"/>
                            </a:spcBef>
                            <a:spcAft>
                              <a:spcPts val="0"/>
                            </a:spcAft>
                            <a:buClrTx/>
                            <a:buSzTx/>
                            <a:buFont typeface="+mj-lt"/>
                            <a:buAutoNum type="arabicPeriod"/>
                            <a:tabLst/>
                            <a:defRPr/>
                          </a:pPr>
                          <a:endParaRPr lang="es-ES" sz="1500" b="1" kern="1200" dirty="0">
                            <a:solidFill>
                              <a:schemeClr val="tx1"/>
                            </a:solidFill>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ES"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b="0" dirty="0" smtClean="0">
                                        <a:latin typeface="Work Sans" pitchFamily="2" charset="0"/>
                                        <a:ea typeface="Cambria Math" panose="02040503050406030204" pitchFamily="18" charset="0"/>
                                        <a:cs typeface="Poppins" pitchFamily="2" charset="77"/>
                                      </a:rPr>
                                      <m:t>Total</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aprobaciones</m:t>
                                    </m:r>
                                  </m:num>
                                  <m:den>
                                    <m:r>
                                      <m:rPr>
                                        <m:nor/>
                                      </m:rPr>
                                      <a:rPr lang="es-ES_tradnl" sz="1500" b="0" dirty="0" smtClean="0">
                                        <a:latin typeface="Work Sans" pitchFamily="2" charset="0"/>
                                        <a:ea typeface="Cambria Math" panose="02040503050406030204" pitchFamily="18" charset="0"/>
                                        <a:cs typeface="Poppins" pitchFamily="2" charset="77"/>
                                      </a:rPr>
                                      <m:t>Tiempo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entre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aprobaci</m:t>
                                    </m:r>
                                    <m:r>
                                      <m:rPr>
                                        <m:nor/>
                                      </m:rPr>
                                      <a:rPr lang="es-ES_tradnl" sz="1500" b="0" dirty="0" smtClean="0">
                                        <a:latin typeface="Work Sans" pitchFamily="2" charset="0"/>
                                        <a:ea typeface="Cambria Math" panose="02040503050406030204" pitchFamily="18" charset="0"/>
                                        <a:cs typeface="Poppins" pitchFamily="2" charset="77"/>
                                      </a:rPr>
                                      <m:t>ó</m:t>
                                    </m:r>
                                    <m:r>
                                      <m:rPr>
                                        <m:nor/>
                                      </m:rPr>
                                      <a:rPr lang="es-ES_tradnl" sz="1500" b="0" dirty="0" smtClean="0">
                                        <a:latin typeface="Work Sans" pitchFamily="2" charset="0"/>
                                        <a:ea typeface="Cambria Math" panose="02040503050406030204" pitchFamily="18" charset="0"/>
                                        <a:cs typeface="Poppins" pitchFamily="2" charset="77"/>
                                      </a:rPr>
                                      <m:t>n</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y</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producci</m:t>
                                    </m:r>
                                    <m:r>
                                      <m:rPr>
                                        <m:nor/>
                                      </m:rPr>
                                      <a:rPr lang="es-ES_tradnl" sz="1500" b="0" dirty="0" smtClean="0">
                                        <a:latin typeface="Work Sans" pitchFamily="2" charset="0"/>
                                        <a:ea typeface="Cambria Math" panose="02040503050406030204" pitchFamily="18" charset="0"/>
                                        <a:cs typeface="Poppins" pitchFamily="2" charset="77"/>
                                      </a:rPr>
                                      <m:t>ó</m:t>
                                    </m:r>
                                    <m:r>
                                      <m:rPr>
                                        <m:nor/>
                                      </m:rPr>
                                      <a:rPr lang="es-ES_tradnl" sz="1500" b="0" dirty="0" smtClean="0">
                                        <a:latin typeface="Work Sans" pitchFamily="2" charset="0"/>
                                        <a:ea typeface="Cambria Math" panose="02040503050406030204" pitchFamily="18" charset="0"/>
                                        <a:cs typeface="Poppins" pitchFamily="2" charset="77"/>
                                      </a:rPr>
                                      <m:t>n</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tangible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mes</m:t>
                                    </m:r>
                                    <m:r>
                                      <m:rPr>
                                        <m:nor/>
                                      </m:rPr>
                                      <a:rPr lang="es-ES_tradnl" sz="1500" b="0" dirty="0" smtClean="0">
                                        <a:latin typeface="Work Sans" pitchFamily="2" charset="0"/>
                                        <a:ea typeface="Cambria Math" panose="02040503050406030204" pitchFamily="18" charset="0"/>
                                        <a:cs typeface="Poppins" pitchFamily="2" charset="77"/>
                                      </a:rPr>
                                      <m:t>)</m:t>
                                    </m:r>
                                  </m:den>
                                </m:f>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𝑇𝑜𝑡𝑎𝑙</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𝑑𝑒</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h𝑒𝑟𝑟𝑎𝑚𝑖𝑒𝑛𝑡𝑎𝑠</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a:rPr lang="es-MX"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𝑎𝑝𝑙𝑖𝑐𝑎𝑑𝑎𝑠</m:t>
                                </m:r>
                              </m:oMath>
                            </m:oMathPara>
                          </a14:m>
                          <a:endParaRPr lang="es-ES" sz="1500" b="0" kern="1200" dirty="0">
                            <a:solidFill>
                              <a:schemeClr val="tx1"/>
                            </a:solidFill>
                            <a:latin typeface="Work Sans" pitchFamily="2" charset="0"/>
                            <a:ea typeface="Cambria Math" panose="02040503050406030204" pitchFamily="18" charset="0"/>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 typeface="+mj-lt"/>
                            <a:buAutoNum type="arabicPeriod" startAt="2"/>
                            <a:tabLst/>
                            <a:defRPr/>
                          </a:pPr>
                          <a:endParaRPr lang="es-ES" sz="1500" b="1" kern="1200" dirty="0">
                            <a:solidFill>
                              <a:schemeClr val="tx1"/>
                            </a:solidFill>
                            <a:latin typeface="Work Sans" pitchFamily="2" charset="0"/>
                            <a:ea typeface="+mn-ea"/>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 typeface="+mj-lt"/>
                            <a:buAutoNum type="arabicPeriod" startAt="2"/>
                            <a:tabLst/>
                            <a:defRPr/>
                          </a:pPr>
                          <a:r>
                            <a:rPr lang="es-ES" sz="1500" b="1" kern="1200" dirty="0">
                              <a:solidFill>
                                <a:schemeClr val="tx1"/>
                              </a:solidFill>
                              <a:latin typeface="Work Sans" pitchFamily="2" charset="0"/>
                              <a:ea typeface="+mn-ea"/>
                              <a:cs typeface="Poppins" panose="00000500000000000000" pitchFamily="2" charset="0"/>
                            </a:rPr>
                            <a:t>Indicador  eficacia y pertinencia</a:t>
                          </a: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ES" sz="1500" b="1" kern="12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ES" sz="1500" b="1"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_tradnl" sz="1500" dirty="0" smtClean="0">
                                        <a:latin typeface="Work Sans" pitchFamily="2" charset="0"/>
                                        <a:ea typeface="Cambria Math" panose="02040503050406030204" pitchFamily="18" charset="0"/>
                                        <a:cs typeface="Poppins" pitchFamily="2" charset="77"/>
                                      </a:rPr>
                                      <m:t>N</m:t>
                                    </m:r>
                                    <m:r>
                                      <m:rPr>
                                        <m:nor/>
                                      </m:rPr>
                                      <a:rPr lang="es-ES_tradnl" sz="1500" dirty="0" smtClean="0">
                                        <a:latin typeface="Work Sans" pitchFamily="2" charset="0"/>
                                        <a:ea typeface="Cambria Math" panose="02040503050406030204" pitchFamily="18" charset="0"/>
                                        <a:cs typeface="Poppins" pitchFamily="2" charset="77"/>
                                      </a:rPr>
                                      <m:t>ú</m:t>
                                    </m:r>
                                    <m:r>
                                      <m:rPr>
                                        <m:nor/>
                                      </m:rPr>
                                      <a:rPr lang="es-ES_tradnl" sz="1500" dirty="0" smtClean="0">
                                        <a:latin typeface="Work Sans" pitchFamily="2" charset="0"/>
                                        <a:ea typeface="Cambria Math" panose="02040503050406030204" pitchFamily="18" charset="0"/>
                                        <a:cs typeface="Poppins" pitchFamily="2" charset="77"/>
                                      </a:rPr>
                                      <m:t>mero</m:t>
                                    </m:r>
                                    <m:r>
                                      <m:rPr>
                                        <m:nor/>
                                      </m:rPr>
                                      <a:rPr lang="es-ES_tradnl" sz="1500" dirty="0" smtClean="0">
                                        <a:latin typeface="Work Sans" pitchFamily="2" charset="0"/>
                                        <a:ea typeface="Cambria Math" panose="02040503050406030204" pitchFamily="18" charset="0"/>
                                        <a:cs typeface="Poppins" pitchFamily="2" charset="77"/>
                                      </a:rPr>
                                      <m:t> </m:t>
                                    </m:r>
                                    <m:r>
                                      <m:rPr>
                                        <m:nor/>
                                      </m:rPr>
                                      <a:rPr lang="es-ES_tradnl" sz="1500" dirty="0" smtClean="0">
                                        <a:latin typeface="Work Sans" pitchFamily="2" charset="0"/>
                                        <a:ea typeface="Cambria Math" panose="02040503050406030204" pitchFamily="18" charset="0"/>
                                        <a:cs typeface="Poppins" pitchFamily="2" charset="77"/>
                                      </a:rPr>
                                      <m:t>de</m:t>
                                    </m:r>
                                    <m:r>
                                      <m:rPr>
                                        <m:nor/>
                                      </m:rPr>
                                      <a:rPr lang="es-ES_tradnl" sz="1500" dirty="0" smtClean="0">
                                        <a:latin typeface="Work Sans" pitchFamily="2" charset="0"/>
                                        <a:ea typeface="Cambria Math" panose="02040503050406030204" pitchFamily="18" charset="0"/>
                                        <a:cs typeface="Poppins" pitchFamily="2" charset="77"/>
                                      </a:rPr>
                                      <m:t> </m:t>
                                    </m:r>
                                    <m:r>
                                      <m:rPr>
                                        <m:nor/>
                                      </m:rPr>
                                      <a:rPr lang="es-ES_tradnl" sz="1500" dirty="0" smtClean="0">
                                        <a:latin typeface="Work Sans" pitchFamily="2" charset="0"/>
                                        <a:ea typeface="Cambria Math" panose="02040503050406030204" pitchFamily="18" charset="0"/>
                                        <a:cs typeface="Poppins" pitchFamily="2" charset="77"/>
                                      </a:rPr>
                                      <m:t>actividades</m:t>
                                    </m:r>
                                    <m:r>
                                      <m:rPr>
                                        <m:nor/>
                                      </m:rPr>
                                      <a:rPr lang="es-ES_tradnl" sz="1500" dirty="0" smtClean="0">
                                        <a:latin typeface="Work Sans" pitchFamily="2" charset="0"/>
                                        <a:ea typeface="Cambria Math" panose="02040503050406030204" pitchFamily="18" charset="0"/>
                                        <a:cs typeface="Poppins" pitchFamily="2" charset="77"/>
                                      </a:rPr>
                                      <m:t> </m:t>
                                    </m:r>
                                    <m:r>
                                      <m:rPr>
                                        <m:nor/>
                                      </m:rPr>
                                      <a:rPr lang="es-ES_tradnl" sz="1500" dirty="0" smtClean="0">
                                        <a:latin typeface="Work Sans" pitchFamily="2" charset="0"/>
                                        <a:ea typeface="Cambria Math" panose="02040503050406030204" pitchFamily="18" charset="0"/>
                                        <a:cs typeface="Poppins" pitchFamily="2" charset="77"/>
                                      </a:rPr>
                                      <m:t>participativas</m:t>
                                    </m:r>
                                    <m:r>
                                      <m:rPr>
                                        <m:nor/>
                                      </m:rPr>
                                      <a:rPr lang="es-ES_tradnl" sz="1500" dirty="0" smtClean="0">
                                        <a:latin typeface="Work Sans" pitchFamily="2" charset="0"/>
                                        <a:ea typeface="Cambria Math" panose="02040503050406030204" pitchFamily="18" charset="0"/>
                                        <a:cs typeface="Poppins" pitchFamily="2" charset="77"/>
                                      </a:rPr>
                                      <m:t>  </m:t>
                                    </m:r>
                                  </m:num>
                                  <m:den>
                                    <m:r>
                                      <m:rPr>
                                        <m:nor/>
                                      </m:rPr>
                                      <a:rPr lang="es-ES_tradnl" sz="1500" dirty="0" smtClean="0">
                                        <a:latin typeface="Work Sans" pitchFamily="2" charset="0"/>
                                        <a:ea typeface="Cambria Math" panose="02040503050406030204" pitchFamily="18" charset="0"/>
                                        <a:cs typeface="Poppins" pitchFamily="2" charset="77"/>
                                      </a:rPr>
                                      <m:t>N</m:t>
                                    </m:r>
                                    <m:r>
                                      <m:rPr>
                                        <m:nor/>
                                      </m:rPr>
                                      <a:rPr lang="es-ES_tradnl" sz="1500" dirty="0" smtClean="0">
                                        <a:latin typeface="Work Sans" pitchFamily="2" charset="0"/>
                                        <a:ea typeface="Cambria Math" panose="02040503050406030204" pitchFamily="18" charset="0"/>
                                        <a:cs typeface="Poppins" pitchFamily="2" charset="77"/>
                                      </a:rPr>
                                      <m:t>ú</m:t>
                                    </m:r>
                                    <m:r>
                                      <m:rPr>
                                        <m:nor/>
                                      </m:rPr>
                                      <a:rPr lang="es-ES_tradnl" sz="1500" dirty="0" smtClean="0">
                                        <a:latin typeface="Work Sans" pitchFamily="2" charset="0"/>
                                        <a:ea typeface="Cambria Math" panose="02040503050406030204" pitchFamily="18" charset="0"/>
                                        <a:cs typeface="Poppins" pitchFamily="2" charset="77"/>
                                      </a:rPr>
                                      <m:t>mero</m:t>
                                    </m:r>
                                    <m:r>
                                      <m:rPr>
                                        <m:nor/>
                                      </m:rPr>
                                      <a:rPr lang="es-ES_tradnl" sz="1500" dirty="0" smtClean="0">
                                        <a:latin typeface="Work Sans" pitchFamily="2" charset="0"/>
                                        <a:ea typeface="Cambria Math" panose="02040503050406030204" pitchFamily="18" charset="0"/>
                                        <a:cs typeface="Poppins" pitchFamily="2" charset="77"/>
                                      </a:rPr>
                                      <m:t> </m:t>
                                    </m:r>
                                    <m:r>
                                      <m:rPr>
                                        <m:nor/>
                                      </m:rPr>
                                      <a:rPr lang="es-ES_tradnl" sz="1500" dirty="0" smtClean="0">
                                        <a:latin typeface="Work Sans" pitchFamily="2" charset="0"/>
                                        <a:ea typeface="Cambria Math" panose="02040503050406030204" pitchFamily="18" charset="0"/>
                                        <a:cs typeface="Poppins" pitchFamily="2" charset="77"/>
                                      </a:rPr>
                                      <m:t>de</m:t>
                                    </m:r>
                                    <m:r>
                                      <m:rPr>
                                        <m:nor/>
                                      </m:rPr>
                                      <a:rPr lang="es-ES_tradnl" sz="1500" dirty="0" smtClean="0">
                                        <a:latin typeface="Work Sans" pitchFamily="2" charset="0"/>
                                        <a:ea typeface="Cambria Math" panose="02040503050406030204" pitchFamily="18" charset="0"/>
                                        <a:cs typeface="Poppins" pitchFamily="2" charset="77"/>
                                      </a:rPr>
                                      <m:t> </m:t>
                                    </m:r>
                                    <m:r>
                                      <m:rPr>
                                        <m:nor/>
                                      </m:rPr>
                                      <a:rPr lang="es-ES_tradnl" sz="1500" dirty="0" smtClean="0">
                                        <a:latin typeface="Work Sans" pitchFamily="2" charset="0"/>
                                        <a:ea typeface="Cambria Math" panose="02040503050406030204" pitchFamily="18" charset="0"/>
                                        <a:cs typeface="Poppins" pitchFamily="2" charset="77"/>
                                      </a:rPr>
                                      <m:t>asistentes</m:t>
                                    </m:r>
                                    <m:r>
                                      <m:rPr>
                                        <m:nor/>
                                      </m:rPr>
                                      <a:rPr lang="es-ES_tradnl" sz="1500" dirty="0" smtClean="0">
                                        <a:latin typeface="Work Sans" pitchFamily="2" charset="0"/>
                                        <a:ea typeface="Cambria Math" panose="02040503050406030204" pitchFamily="18" charset="0"/>
                                        <a:cs typeface="Poppins" pitchFamily="2" charset="77"/>
                                      </a:rPr>
                                      <m:t>    </m:t>
                                    </m:r>
                                  </m:den>
                                </m:f>
                              </m:oMath>
                            </m:oMathPara>
                          </a14:m>
                          <a:endParaRPr lang="es-ES" sz="1500" b="1" kern="12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r>
                            <a:rPr lang="es-ES" sz="1500" b="1" kern="1200" dirty="0">
                              <a:solidFill>
                                <a:schemeClr val="tx1"/>
                              </a:solidFill>
                              <a:latin typeface="Work Sans" pitchFamily="2" charset="0"/>
                              <a:ea typeface="+mn-ea"/>
                              <a:cs typeface="Poppins" panose="00000500000000000000" pitchFamily="2" charset="0"/>
                            </a:rPr>
                            <a:t>3.    Indicador de seguimiento </a:t>
                          </a: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ES" sz="1500" b="1" kern="1200" dirty="0">
                            <a:solidFill>
                              <a:schemeClr val="tx1"/>
                            </a:solidFill>
                            <a:latin typeface="Work Sans" pitchFamily="2" charset="0"/>
                            <a:ea typeface="+mn-ea"/>
                            <a:cs typeface="Poppins SemiBold" panose="00000700000000000000" pitchFamily="2" charset="0"/>
                          </a:endParaRPr>
                        </a:p>
                        <a:p>
                          <a:pPr marL="0" marR="0" lvl="0" indent="0" algn="ctr" defTabSz="960120" rtl="0" eaLnBrk="1" fontAlgn="auto" latinLnBrk="0" hangingPunct="1">
                            <a:lnSpc>
                              <a:spcPct val="100000"/>
                            </a:lnSpc>
                            <a:spcBef>
                              <a:spcPts val="0"/>
                            </a:spcBef>
                            <a:spcAft>
                              <a:spcPts val="0"/>
                            </a:spcAft>
                            <a:buClrTx/>
                            <a:buSzTx/>
                            <a:buFont typeface="+mj-lt"/>
                            <a:buNone/>
                            <a:tabLst/>
                            <a:defRPr/>
                          </a:pPr>
                          <a14:m>
                            <m:oMath xmlns:m="http://schemas.openxmlformats.org/officeDocument/2006/math">
                              <m:f>
                                <m:fPr>
                                  <m:ctrlPr>
                                    <a:rPr lang="es-ES" sz="1500" b="0" i="1" kern="1200" smtClean="0">
                                      <a:solidFill>
                                        <a:schemeClr val="tx1"/>
                                      </a:solidFill>
                                      <a:latin typeface="Cambria Math" panose="02040503050406030204" pitchFamily="18" charset="0"/>
                                      <a:ea typeface="Cambria Math" panose="02040503050406030204" pitchFamily="18" charset="0"/>
                                      <a:cs typeface="Poppins SemiBold" panose="00000700000000000000" pitchFamily="2" charset="0"/>
                                    </a:rPr>
                                  </m:ctrlPr>
                                </m:fPr>
                                <m:num>
                                  <m:r>
                                    <m:rPr>
                                      <m:nor/>
                                    </m:rPr>
                                    <a:rPr lang="es-ES_tradnl" sz="1500" b="0" dirty="0" smtClean="0">
                                      <a:latin typeface="Work Sans" pitchFamily="2" charset="0"/>
                                      <a:ea typeface="Cambria Math" panose="02040503050406030204" pitchFamily="18" charset="0"/>
                                      <a:cs typeface="Poppins" pitchFamily="2" charset="77"/>
                                    </a:rPr>
                                    <m:t>N</m:t>
                                  </m:r>
                                  <m:r>
                                    <m:rPr>
                                      <m:nor/>
                                    </m:rPr>
                                    <a:rPr lang="es-ES_tradnl" sz="1500" b="0" dirty="0" smtClean="0">
                                      <a:latin typeface="Work Sans" pitchFamily="2" charset="0"/>
                                      <a:ea typeface="Cambria Math" panose="02040503050406030204" pitchFamily="18" charset="0"/>
                                      <a:cs typeface="Poppins" pitchFamily="2" charset="77"/>
                                    </a:rPr>
                                    <m:t>ú</m:t>
                                  </m:r>
                                  <m:r>
                                    <m:rPr>
                                      <m:nor/>
                                    </m:rPr>
                                    <a:rPr lang="es-ES_tradnl" sz="1500" b="0" dirty="0" smtClean="0">
                                      <a:latin typeface="Work Sans" pitchFamily="2" charset="0"/>
                                      <a:ea typeface="Cambria Math" panose="02040503050406030204" pitchFamily="18" charset="0"/>
                                      <a:cs typeface="Poppins" pitchFamily="2" charset="77"/>
                                    </a:rPr>
                                    <m:t>mero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recursos</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aplicados</m:t>
                                  </m:r>
                                </m:num>
                                <m:den>
                                  <m:r>
                                    <m:rPr>
                                      <m:nor/>
                                    </m:rPr>
                                    <a:rPr lang="es-ES_tradnl" sz="1500" b="0" dirty="0" smtClean="0">
                                      <a:latin typeface="Work Sans" pitchFamily="2" charset="0"/>
                                      <a:ea typeface="Cambria Math" panose="02040503050406030204" pitchFamily="18" charset="0"/>
                                      <a:cs typeface="Poppins" pitchFamily="2" charset="77"/>
                                    </a:rPr>
                                    <m:t>Tipo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Uso</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canal</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de</m:t>
                                  </m:r>
                                  <m:r>
                                    <m:rPr>
                                      <m:nor/>
                                    </m:rPr>
                                    <a:rPr lang="es-ES_tradnl" sz="1500" b="0" dirty="0" smtClean="0">
                                      <a:latin typeface="Work Sans" pitchFamily="2" charset="0"/>
                                      <a:ea typeface="Cambria Math" panose="02040503050406030204" pitchFamily="18" charset="0"/>
                                      <a:cs typeface="Poppins" pitchFamily="2" charset="77"/>
                                    </a:rPr>
                                    <m:t> </m:t>
                                  </m:r>
                                  <m:r>
                                    <m:rPr>
                                      <m:nor/>
                                    </m:rPr>
                                    <a:rPr lang="es-ES_tradnl" sz="1500" b="0" dirty="0" smtClean="0">
                                      <a:latin typeface="Work Sans" pitchFamily="2" charset="0"/>
                                      <a:ea typeface="Cambria Math" panose="02040503050406030204" pitchFamily="18" charset="0"/>
                                      <a:cs typeface="Poppins" pitchFamily="2" charset="77"/>
                                    </a:rPr>
                                    <m:t>comunicaci</m:t>
                                  </m:r>
                                  <m:r>
                                    <m:rPr>
                                      <m:nor/>
                                    </m:rPr>
                                    <a:rPr lang="es-ES_tradnl" sz="1500" b="0" dirty="0" smtClean="0">
                                      <a:latin typeface="Work Sans" pitchFamily="2" charset="0"/>
                                      <a:ea typeface="Cambria Math" panose="02040503050406030204" pitchFamily="18" charset="0"/>
                                      <a:cs typeface="Poppins" pitchFamily="2" charset="77"/>
                                    </a:rPr>
                                    <m:t>ó</m:t>
                                  </m:r>
                                  <m:r>
                                    <m:rPr>
                                      <m:nor/>
                                    </m:rPr>
                                    <a:rPr lang="es-ES_tradnl" sz="1500" b="0" dirty="0" smtClean="0">
                                      <a:latin typeface="Work Sans" pitchFamily="2" charset="0"/>
                                      <a:ea typeface="Cambria Math" panose="02040503050406030204" pitchFamily="18" charset="0"/>
                                      <a:cs typeface="Poppins" pitchFamily="2" charset="77"/>
                                    </a:rPr>
                                    <m:t>n</m:t>
                                  </m:r>
                                </m:den>
                              </m:f>
                              <m:r>
                                <a:rPr lang="es-MX" sz="1500" b="0" i="1" kern="1200" smtClean="0">
                                  <a:solidFill>
                                    <a:schemeClr val="tx1"/>
                                  </a:solidFill>
                                  <a:latin typeface="Cambria Math" panose="02040503050406030204" pitchFamily="18" charset="0"/>
                                  <a:ea typeface="Cambria Math" panose="02040503050406030204" pitchFamily="18" charset="0"/>
                                  <a:cs typeface="Poppins SemiBold" panose="00000700000000000000" pitchFamily="2" charset="0"/>
                                </a:rPr>
                                <m:t>∗100</m:t>
                              </m:r>
                            </m:oMath>
                          </a14:m>
                          <a:r>
                            <a:rPr lang="es-ES" sz="1500" b="0" kern="1200" dirty="0">
                              <a:solidFill>
                                <a:schemeClr val="tx1"/>
                              </a:solidFill>
                              <a:latin typeface="Work Sans" pitchFamily="2" charset="0"/>
                              <a:ea typeface="Cambria Math" panose="02040503050406030204" pitchFamily="18" charset="0"/>
                              <a:cs typeface="Poppins SemiBold" panose="00000700000000000000" pitchFamily="2" charset="0"/>
                            </a:rPr>
                            <a:t> Equivale a las personas a quienes se les</a:t>
                          </a:r>
                          <a:r>
                            <a:rPr lang="es-ES" sz="1500" b="0" kern="1200" baseline="0" dirty="0">
                              <a:solidFill>
                                <a:schemeClr val="tx1"/>
                              </a:solidFill>
                              <a:latin typeface="Work Sans" pitchFamily="2" charset="0"/>
                              <a:ea typeface="Cambria Math" panose="02040503050406030204" pitchFamily="18" charset="0"/>
                              <a:cs typeface="Poppins SemiBold" panose="00000700000000000000" pitchFamily="2" charset="0"/>
                            </a:rPr>
                            <a:t> aplicó el recurso</a:t>
                          </a:r>
                          <a:endParaRPr lang="es-ES" sz="1500" b="0" kern="1200" dirty="0">
                            <a:solidFill>
                              <a:schemeClr val="tx1"/>
                            </a:solidFill>
                            <a:latin typeface="Work Sans" pitchFamily="2" charset="0"/>
                            <a:ea typeface="Cambria Math" panose="02040503050406030204" pitchFamily="18" charset="0"/>
                            <a:cs typeface="Poppins SemiBold" panose="000007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endParaRPr lang="es-CO" sz="1600" b="1" kern="1200" dirty="0">
                            <a:solidFill>
                              <a:schemeClr val="tx1"/>
                            </a:solidFill>
                            <a:latin typeface="Poppins SemiBold" panose="00000700000000000000"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bl>
              </a:graphicData>
            </a:graphic>
          </p:graphicFrame>
        </mc:Choice>
        <mc:Fallback xmlns="">
          <p:graphicFrame>
            <p:nvGraphicFramePr>
              <p:cNvPr id="4" name="Tabla 3">
                <a:extLst>
                  <a:ext uri="{FF2B5EF4-FFF2-40B4-BE49-F238E27FC236}">
                    <a16:creationId xmlns:a16="http://schemas.microsoft.com/office/drawing/2014/main" id="{863FA5C6-1D45-BED8-87ED-04AE784718ED}"/>
                  </a:ext>
                </a:extLst>
              </p:cNvPr>
              <p:cNvGraphicFramePr>
                <a:graphicFrameLocks noGrp="1"/>
              </p:cNvGraphicFramePr>
              <p:nvPr>
                <p:extLst>
                  <p:ext uri="{D42A27DB-BD31-4B8C-83A1-F6EECF244321}">
                    <p14:modId xmlns:p14="http://schemas.microsoft.com/office/powerpoint/2010/main" val="2045283749"/>
                  </p:ext>
                </p:extLst>
              </p:nvPr>
            </p:nvGraphicFramePr>
            <p:xfrm>
              <a:off x="1258645" y="756145"/>
              <a:ext cx="13474800" cy="773406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36213">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O</a:t>
                          </a:r>
                          <a:r>
                            <a:rPr lang="es-CO" sz="1890" dirty="0" err="1">
                              <a:solidFill>
                                <a:schemeClr val="tx1"/>
                              </a:solidFill>
                              <a:latin typeface="Poppins SemiBold" panose="00000700000000000000" pitchFamily="2" charset="0"/>
                              <a:cs typeface="Poppins SemiBold" panose="00000700000000000000" pitchFamily="2" charset="0"/>
                            </a:rPr>
                            <a:t>bservaciones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3276600">
                    <a:tc>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Ten en cuenta que los mensajes que se transmitan a la comunidad deberán hacer uso de un lenguaje incluyente, accesible y comprensible para todas las personas.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Las estrategias de divulgación que se utilicen, dependerán de las condiciones propias de cada proyecto y, de acuerdo con ello, se acotarán las herramientas informativas.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Todas las piezas de socialización y comunicación de los proyectos deberán ser previamente autorizadas por el Grupo de Comunicaciones del INVÍAS.</a:t>
                          </a:r>
                          <a:r>
                            <a:rPr lang="es-ES" sz="1500" i="0" dirty="0">
                              <a:solidFill>
                                <a:schemeClr val="tx1"/>
                              </a:solidFill>
                              <a:latin typeface="Work Sans" pitchFamily="2" charset="0"/>
                              <a:cs typeface="Poppins" panose="00000500000000000000" pitchFamily="2" charset="0"/>
                            </a:rPr>
                            <a:t> Así mismo, dicho grupo estará facultado en todo momento para orientar a los contratistas en las campañas y piezas de divulgación que se generen al interior de los proyectos.</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En ningún caso entregues información oficial de la Entidad a medios de comunicación en nombre del INVÍAS, ya que los contratistas e interventores no están autorizados para ello.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Antes de elaborar cualquier pieza comunicativa, asegúrate de contar con la versión más actualizada del protocolo de comunicaciones y el manual de identidad visual del INVÍAS para su diseño.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i="0" dirty="0">
                              <a:solidFill>
                                <a:schemeClr val="tx1"/>
                              </a:solidFill>
                              <a:latin typeface="Work Sans" pitchFamily="2" charset="0"/>
                              <a:cs typeface="Poppins" panose="00000500000000000000" pitchFamily="2" charset="0"/>
                            </a:rPr>
                            <a:t>Como contratista o interventor del INVÍAS deberás enviar un banco de fotos del antes y después del proyecto, cumpliendo con las especificaciones que dicte el protocolo.</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MX" sz="1400" i="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36213">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890" b="1" kern="1200">
                              <a:solidFill>
                                <a:schemeClr val="tx1"/>
                              </a:solidFill>
                              <a:latin typeface="Poppins SemiBold" panose="00000700000000000000" pitchFamily="2" charset="0"/>
                              <a:ea typeface="+mn-ea"/>
                              <a:cs typeface="Poppins SemiBold" panose="00000700000000000000" pitchFamily="2" charset="0"/>
                            </a:rPr>
                            <a:t>I</a:t>
                          </a:r>
                          <a:r>
                            <a:rPr lang="es-CO" sz="1890" b="1" kern="1200" err="1">
                              <a:solidFill>
                                <a:schemeClr val="tx1"/>
                              </a:solidFill>
                              <a:latin typeface="Poppins SemiBold" panose="00000700000000000000" pitchFamily="2" charset="0"/>
                              <a:ea typeface="+mn-ea"/>
                              <a:cs typeface="Poppins SemiBold" panose="00000700000000000000" pitchFamily="2" charset="0"/>
                            </a:rPr>
                            <a:t>ndicadores</a:t>
                          </a: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solidFill>
                      </a:tcPr>
                    </a:tc>
                    <a:extLst>
                      <a:ext uri="{0D108BD9-81ED-4DB2-BD59-A6C34878D82A}">
                        <a16:rowId xmlns:a16="http://schemas.microsoft.com/office/drawing/2014/main" val="1636152374"/>
                      </a:ext>
                    </a:extLst>
                  </a:tr>
                  <a:tr h="3585040">
                    <a:tc>
                      <a:txBody>
                        <a:bodyPr/>
                        <a:lstStyle/>
                        <a:p>
                          <a:endParaRPr lang="es-CO"/>
                        </a:p>
                      </a:txBody>
                      <a:tcPr>
                        <a:blipFill>
                          <a:blip r:embed="rId3"/>
                          <a:stretch>
                            <a:fillRect l="-45" t="-116156" r="-226" b="-340"/>
                          </a:stretch>
                        </a:blipFill>
                      </a:tcPr>
                    </a:tc>
                    <a:extLst>
                      <a:ext uri="{0D108BD9-81ED-4DB2-BD59-A6C34878D82A}">
                        <a16:rowId xmlns:a16="http://schemas.microsoft.com/office/drawing/2014/main" val="506357801"/>
                      </a:ext>
                    </a:extLst>
                  </a:tr>
                </a:tbl>
              </a:graphicData>
            </a:graphic>
          </p:graphicFrame>
        </mc:Fallback>
      </mc:AlternateContent>
      <p:sp>
        <p:nvSpPr>
          <p:cNvPr id="5" name="CuadroTexto 4">
            <a:extLst>
              <a:ext uri="{FF2B5EF4-FFF2-40B4-BE49-F238E27FC236}">
                <a16:creationId xmlns:a16="http://schemas.microsoft.com/office/drawing/2014/main" id="{4AB5189B-0BA1-5C2E-CB1F-6F1DDAC9C15E}"/>
              </a:ext>
            </a:extLst>
          </p:cNvPr>
          <p:cNvSpPr txBox="1"/>
          <p:nvPr/>
        </p:nvSpPr>
        <p:spPr>
          <a:xfrm>
            <a:off x="15849600" y="913709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3F5DA469-5133-0329-81A7-168F3D7EF7D1}"/>
              </a:ext>
            </a:extLst>
          </p:cNvPr>
          <p:cNvSpPr/>
          <p:nvPr/>
        </p:nvSpPr>
        <p:spPr>
          <a:xfrm flipH="1">
            <a:off x="16365472" y="879639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A75A5785-C85D-6F30-2DDA-8EA37F265A39}"/>
              </a:ext>
            </a:extLst>
          </p:cNvPr>
          <p:cNvSpPr/>
          <p:nvPr/>
        </p:nvSpPr>
        <p:spPr>
          <a:xfrm>
            <a:off x="3565134" y="140886"/>
            <a:ext cx="10301822"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14: GUÍA DE MANEJO DE LOS MEDIOS DE COMUNICACIÓN LOCAL</a:t>
            </a:r>
          </a:p>
        </p:txBody>
      </p:sp>
      <p:grpSp>
        <p:nvGrpSpPr>
          <p:cNvPr id="12" name="Grupo 11">
            <a:extLst>
              <a:ext uri="{FF2B5EF4-FFF2-40B4-BE49-F238E27FC236}">
                <a16:creationId xmlns:a16="http://schemas.microsoft.com/office/drawing/2014/main" id="{ED94708E-E58E-9211-8713-C4E2ABF72C16}"/>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0F6D17AF-8D46-6156-B4F5-D709A5238AB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6C7C95DC-011A-C30B-C001-3DBE73A50BB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82E29AD-CF93-331C-1B7F-0A7CD49FFCB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EAD049D-C9CA-06CE-C93B-6959E406433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4A144D3F-950A-42C7-F4D3-D2E185CAB93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20B4374-D22F-9A98-ACEE-3E683B3AF52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4BAB30D1-82A2-7461-75C6-27D2E906913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17670AE-89A6-5BB8-AB17-D93A52E790B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8CFF977-39C7-8EB4-4371-95147357FF1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C1C76A1B-FC82-1008-9102-B3FA7FD2873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16970FAD-1076-D29C-439E-A7801BE9158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FF138505-5D8D-2404-1B51-8FF2E0D3947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9242E283-0A35-67E0-D320-664354AEEDB2}"/>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3FD2D341-2E23-97A9-B906-640C7C2C982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962076DC-9596-604E-B27C-20121B4927A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C54C6CCA-1233-EB44-E704-272804DCCBB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4F21FDA9-DBD7-FBE5-4CDC-E9E3CCA4871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2DB87C6D-581B-BBF1-77DF-15C941C59A62}"/>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E3CEB8FE-D7E4-8D9A-9DCC-20258A8FE66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2C76E441-60C8-D630-93D6-636AF229326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33AB7241-6772-9C09-E943-19CE2ECDBE3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3DD1E4B1-7DC2-6672-F9FE-22A08FF34D1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0C37991F-B957-0385-DE82-4C2DA141A3F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C0E0C73D-C567-9E31-C2F2-0C15427F572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3A888B13-B328-8CB6-E150-AC370FC4336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5E45B044-917B-9A16-A776-07738DDA58E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FEE8A152-8E93-65EF-B3ED-67555E445F92}"/>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979511DD-A3B5-99B6-4D97-D4754E83940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A59AF464-8ED3-15E0-CB40-20607DAF9F3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04950204-E091-C902-E743-6CE11A73D5F8}"/>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77E276FF-2A4A-72E1-B39C-2EDE29FCB63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D6D4D76A-F3EA-DED3-47B3-11C9C4B8809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4B2B5EBB-FF30-A2B0-23CE-2D3AADE7FA7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DAA9D1B1-9BDA-9B4A-1228-83AC0C3F05C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D3C206C8-CF63-8855-8C85-DBFD1FBC2E3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031DF762-8F33-5110-E91F-DCAB644120C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73E87F37-C99C-C27E-278A-DA435DEF95E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8892BB8A-456B-6478-F2DB-2F4230569FC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A1648B35-409D-D5AE-71C4-0DED9AE2AEC8}"/>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C69D8E6E-416A-D049-CBEF-9890DB0FC56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079B2B0E-BA9C-511F-110A-6080C6155F6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07BBDCD8-EB9D-DB38-33D6-8267360CD1A1}"/>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41BA75F6-8A52-FEF8-46B9-99BCEA872EA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CF285175-C31A-231E-DD98-AAA30CEF7F51}"/>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0DA6E09D-CD7E-1CD4-D901-E7ABDC92F22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DDD60E32-6E8C-C959-B852-13870DB6507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7491CEEA-E8EB-C902-3A8E-F16FBAD8201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5A48EBCC-D251-A166-6BF2-77BBEC8908D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07184FB9-7763-8C3D-3F4A-00DCF03F0B4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F4F00CE8-94E1-A187-6ED1-EC488162486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FDDE8DFE-75E4-4D8B-0193-D1C25E61147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FB7EC0FD-A1DC-740E-BC43-D4C94496D52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698B0373-4F70-3DBA-91B2-6E303994E08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FD96FCE0-2EFE-FC92-A445-70747198284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E7C38F79-A7A2-D05E-CE2B-2ACBC61E15A0}"/>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AEF2492D-6858-86BF-FB35-5EF3C1D2732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8534E90B-5AE8-5CC1-59C5-72ECAC9A3F4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2389256D-6B03-F02B-02BB-16410C7333C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BDE0C02C-EF2C-4F5A-64E7-C0F7D7C6D70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C0CE705F-6BDF-69A0-C940-509C3DCD8064}"/>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C0DFEAE7-64C0-DD89-2F9B-E2EBAE838F3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00D653DD-0E77-57B2-B137-31E43494818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A0D52235-AB4C-FC2E-6149-15CC82E693FB}"/>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C95417A4-AA52-C6B2-00C0-55958E7309F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7FE8E4E6-3FD0-F5F3-40EB-D648B9CC787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2C11034F-6067-E74A-188C-D24841E2BADF}"/>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792ACA9F-C97F-CBF7-BA94-B21E880CA3E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8A2E3045-BCE9-D725-3BE9-2CA90B91E07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85EAC7EE-AF80-3CBC-181C-545B668314C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4DC26E2A-7F20-AA56-1C45-F845CEF1C60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F85BA1EF-8230-9BFA-1C07-52A3DDF8F9D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E44661AB-F5E7-DC0B-A36D-DE818EE4B0FE}"/>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1F6A63C2-4126-BF6C-8FD4-67EDCD945E4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532649C0-380D-4AAC-212A-B2E2F0EB78A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4455061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004300" y="235001"/>
            <a:ext cx="7150762"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15: CONTRATACIÓN DE MANO DE OBRA</a:t>
            </a:r>
          </a:p>
        </p:txBody>
      </p:sp>
      <p:graphicFrame>
        <p:nvGraphicFramePr>
          <p:cNvPr id="2" name="Tabla 186">
            <a:extLst>
              <a:ext uri="{FF2B5EF4-FFF2-40B4-BE49-F238E27FC236}">
                <a16:creationId xmlns:a16="http://schemas.microsoft.com/office/drawing/2014/main" id="{02BCF0BF-9024-2362-6254-B937B35F9C32}"/>
              </a:ext>
            </a:extLst>
          </p:cNvPr>
          <p:cNvGraphicFramePr>
            <a:graphicFrameLocks noGrp="1"/>
          </p:cNvGraphicFramePr>
          <p:nvPr>
            <p:extLst>
              <p:ext uri="{D42A27DB-BD31-4B8C-83A1-F6EECF244321}">
                <p14:modId xmlns:p14="http://schemas.microsoft.com/office/powerpoint/2010/main" val="2333461642"/>
              </p:ext>
            </p:extLst>
          </p:nvPr>
        </p:nvGraphicFramePr>
        <p:xfrm>
          <a:off x="1509139" y="949537"/>
          <a:ext cx="13474800" cy="7704566"/>
        </p:xfrm>
        <a:graphic>
          <a:graphicData uri="http://schemas.openxmlformats.org/drawingml/2006/table">
            <a:tbl>
              <a:tblPr firstRow="1" bandRow="1">
                <a:tableStyleId>{5C22544A-7EE6-4342-B048-85BDC9FD1C3A}</a:tableStyleId>
              </a:tblPr>
              <a:tblGrid>
                <a:gridCol w="1755204">
                  <a:extLst>
                    <a:ext uri="{9D8B030D-6E8A-4147-A177-3AD203B41FA5}">
                      <a16:colId xmlns:a16="http://schemas.microsoft.com/office/drawing/2014/main" val="16991383"/>
                    </a:ext>
                  </a:extLst>
                </a:gridCol>
                <a:gridCol w="256152">
                  <a:extLst>
                    <a:ext uri="{9D8B030D-6E8A-4147-A177-3AD203B41FA5}">
                      <a16:colId xmlns:a16="http://schemas.microsoft.com/office/drawing/2014/main" val="2728602708"/>
                    </a:ext>
                  </a:extLst>
                </a:gridCol>
                <a:gridCol w="494019">
                  <a:extLst>
                    <a:ext uri="{9D8B030D-6E8A-4147-A177-3AD203B41FA5}">
                      <a16:colId xmlns:a16="http://schemas.microsoft.com/office/drawing/2014/main" val="3278031111"/>
                    </a:ext>
                  </a:extLst>
                </a:gridCol>
                <a:gridCol w="884201">
                  <a:extLst>
                    <a:ext uri="{9D8B030D-6E8A-4147-A177-3AD203B41FA5}">
                      <a16:colId xmlns:a16="http://schemas.microsoft.com/office/drawing/2014/main" val="534011960"/>
                    </a:ext>
                  </a:extLst>
                </a:gridCol>
                <a:gridCol w="1249126">
                  <a:extLst>
                    <a:ext uri="{9D8B030D-6E8A-4147-A177-3AD203B41FA5}">
                      <a16:colId xmlns:a16="http://schemas.microsoft.com/office/drawing/2014/main" val="39752029"/>
                    </a:ext>
                  </a:extLst>
                </a:gridCol>
                <a:gridCol w="251123">
                  <a:extLst>
                    <a:ext uri="{9D8B030D-6E8A-4147-A177-3AD203B41FA5}">
                      <a16:colId xmlns:a16="http://schemas.microsoft.com/office/drawing/2014/main" val="295305744"/>
                    </a:ext>
                  </a:extLst>
                </a:gridCol>
                <a:gridCol w="292918">
                  <a:extLst>
                    <a:ext uri="{9D8B030D-6E8A-4147-A177-3AD203B41FA5}">
                      <a16:colId xmlns:a16="http://schemas.microsoft.com/office/drawing/2014/main" val="1867438492"/>
                    </a:ext>
                  </a:extLst>
                </a:gridCol>
                <a:gridCol w="2011357">
                  <a:extLst>
                    <a:ext uri="{9D8B030D-6E8A-4147-A177-3AD203B41FA5}">
                      <a16:colId xmlns:a16="http://schemas.microsoft.com/office/drawing/2014/main" val="3079591464"/>
                    </a:ext>
                  </a:extLst>
                </a:gridCol>
                <a:gridCol w="494019">
                  <a:extLst>
                    <a:ext uri="{9D8B030D-6E8A-4147-A177-3AD203B41FA5}">
                      <a16:colId xmlns:a16="http://schemas.microsoft.com/office/drawing/2014/main" val="2799307641"/>
                    </a:ext>
                  </a:extLst>
                </a:gridCol>
                <a:gridCol w="1599548">
                  <a:extLst>
                    <a:ext uri="{9D8B030D-6E8A-4147-A177-3AD203B41FA5}">
                      <a16:colId xmlns:a16="http://schemas.microsoft.com/office/drawing/2014/main" val="3503928978"/>
                    </a:ext>
                  </a:extLst>
                </a:gridCol>
                <a:gridCol w="411807">
                  <a:extLst>
                    <a:ext uri="{9D8B030D-6E8A-4147-A177-3AD203B41FA5}">
                      <a16:colId xmlns:a16="http://schemas.microsoft.com/office/drawing/2014/main" val="1696865301"/>
                    </a:ext>
                  </a:extLst>
                </a:gridCol>
                <a:gridCol w="494019">
                  <a:extLst>
                    <a:ext uri="{9D8B030D-6E8A-4147-A177-3AD203B41FA5}">
                      <a16:colId xmlns:a16="http://schemas.microsoft.com/office/drawing/2014/main" val="2620423971"/>
                    </a:ext>
                  </a:extLst>
                </a:gridCol>
                <a:gridCol w="1187742">
                  <a:extLst>
                    <a:ext uri="{9D8B030D-6E8A-4147-A177-3AD203B41FA5}">
                      <a16:colId xmlns:a16="http://schemas.microsoft.com/office/drawing/2014/main" val="2294613099"/>
                    </a:ext>
                  </a:extLst>
                </a:gridCol>
                <a:gridCol w="823612">
                  <a:extLst>
                    <a:ext uri="{9D8B030D-6E8A-4147-A177-3AD203B41FA5}">
                      <a16:colId xmlns:a16="http://schemas.microsoft.com/office/drawing/2014/main" val="2451436622"/>
                    </a:ext>
                  </a:extLst>
                </a:gridCol>
                <a:gridCol w="494019">
                  <a:extLst>
                    <a:ext uri="{9D8B030D-6E8A-4147-A177-3AD203B41FA5}">
                      <a16:colId xmlns:a16="http://schemas.microsoft.com/office/drawing/2014/main" val="2325400302"/>
                    </a:ext>
                  </a:extLst>
                </a:gridCol>
                <a:gridCol w="775934">
                  <a:extLst>
                    <a:ext uri="{9D8B030D-6E8A-4147-A177-3AD203B41FA5}">
                      <a16:colId xmlns:a16="http://schemas.microsoft.com/office/drawing/2014/main" val="1126576565"/>
                    </a:ext>
                  </a:extLst>
                </a:gridCol>
              </a:tblGrid>
              <a:tr h="413590">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7345">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8981">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E93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a:solidFill>
                            <a:schemeClr val="tx1"/>
                          </a:solidFill>
                          <a:latin typeface="Work Sans" pitchFamily="2" charset="0"/>
                          <a:cs typeface="Poppins" panose="00000500000000000000" pitchFamily="2" charset="0"/>
                        </a:rPr>
                        <a:t>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734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13590">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55963">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1359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380036">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panose="00000500000000000000" pitchFamily="2" charset="0"/>
                        </a:rPr>
                        <a:t>La contratación de mano de obra es un proceso fundamental en el desarrollo de proyectos de infraestructura de transporte, ya que de ella depende en gran medida la calidad, eficiencia y seguridad de la obra. Es por ello que resulta necesario contar con una herramienta que facilite y optimice este proceso, permitiendo a los encargados de la contratación contar con una base de datos actualizada de trabajadores disponibles, sus perfiles y habilidades, así como también con herramientas para la evaluación y selección de los candidatos más adecuados para cada tarea, lo que a su vez se traduciría en una mayor transparencia en el proceso y en la toma de decisiones informadas; así como a mejorar la confianza de la población en la gestión de los proyectos.</a:t>
                      </a:r>
                      <a:endParaRPr lang="es-CO" sz="1500" b="0" kern="1200" dirty="0">
                        <a:solidFill>
                          <a:schemeClr val="tx1"/>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357947">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164405">
                <a:tc gridSpan="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ES" sz="1500" b="0" kern="1200" dirty="0">
                          <a:solidFill>
                            <a:schemeClr val="tx1"/>
                          </a:solidFill>
                          <a:latin typeface="Work Sans" pitchFamily="2" charset="0"/>
                          <a:ea typeface="+mn-ea"/>
                          <a:cs typeface="Poppins" panose="00000500000000000000" pitchFamily="2" charset="0"/>
                        </a:rPr>
                        <a:t>Establecer un mecanismo de comunicación claro y oportuno de la contratación de mano de obra en el AIP</a:t>
                      </a:r>
                      <a:endParaRPr lang="es-CO" sz="1500" b="0" kern="1200" dirty="0">
                        <a:solidFill>
                          <a:schemeClr val="tx1"/>
                        </a:solidFill>
                        <a:latin typeface="Work Sans"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0" kern="1200" dirty="0">
                          <a:solidFill>
                            <a:schemeClr val="tx1"/>
                          </a:solidFill>
                          <a:latin typeface="Work Sans" pitchFamily="2" charset="0"/>
                          <a:ea typeface="+mn-ea"/>
                          <a:cs typeface="Poppins" panose="00000500000000000000" pitchFamily="2" charset="0"/>
                        </a:rPr>
                        <a:t>Representantes de las JAC; JAL; minorías étnicas; y comunidad del área de influencia.  </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ES" sz="1500">
                          <a:latin typeface="Work Sans" pitchFamily="2" charset="0"/>
                          <a:cs typeface="Poppins" panose="00000500000000000000" pitchFamily="2" charset="0"/>
                        </a:rPr>
                        <a:t>Aplicación de la herramienta adaptable a la necesidad o requisición. 40 min., sobre entornos participativos. </a:t>
                      </a:r>
                      <a:endParaRPr lang="es-CO" sz="1500">
                        <a:latin typeface="Work Sans" pitchFamily="2" charset="0"/>
                        <a:cs typeface="Poppins" panose="00000500000000000000" pitchFamily="2" charset="0"/>
                      </a:endParaRPr>
                    </a:p>
                    <a:p>
                      <a:endParaRPr lang="es-CO" sz="1500">
                        <a:latin typeface="Work Sans"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1359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763616">
                <a:tc gridSpan="16">
                  <a:txBody>
                    <a:bodyPr/>
                    <a:lstStyle/>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b="0" kern="1200" dirty="0">
                          <a:solidFill>
                            <a:schemeClr val="tx1"/>
                          </a:solidFill>
                          <a:latin typeface="Work Sans" pitchFamily="2" charset="0"/>
                          <a:ea typeface="+mn-ea"/>
                          <a:cs typeface="Poppins" panose="00000500000000000000" pitchFamily="2" charset="0"/>
                        </a:rPr>
                        <a:t>Listado de grupos de interés actualizado a fase construcción y operación</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dirty="0">
                          <a:latin typeface="Work Sans" pitchFamily="2" charset="0"/>
                          <a:cs typeface="Poppins" panose="00000500000000000000" pitchFamily="2" charset="0"/>
                        </a:rPr>
                        <a:t>Volantes, redes sociales (</a:t>
                      </a:r>
                      <a:r>
                        <a:rPr lang="es-ES" sz="1500" dirty="0">
                          <a:latin typeface="Work Sans" pitchFamily="2" charset="0"/>
                          <a:cs typeface="Poppins" panose="00000500000000000000" pitchFamily="2" charset="0"/>
                        </a:rPr>
                        <a:t>protocolo de Comunicaciones para Contratistas e Interventores)</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b="0" kern="1200" dirty="0">
                          <a:solidFill>
                            <a:schemeClr val="tx1"/>
                          </a:solidFill>
                          <a:latin typeface="Work Sans" pitchFamily="2" charset="0"/>
                          <a:ea typeface="+mn-ea"/>
                          <a:cs typeface="Poppins" panose="00000500000000000000" pitchFamily="2" charset="0"/>
                        </a:rPr>
                        <a:t>Plantilla convocatoria y difusión a los procesos de contratación MONC/MOC. </a:t>
                      </a:r>
                      <a:r>
                        <a:rPr lang="es-CO" sz="1500" b="0" kern="1200" dirty="0">
                          <a:solidFill>
                            <a:schemeClr val="tx1"/>
                          </a:solidFill>
                          <a:latin typeface="Work Sans" pitchFamily="2" charset="0"/>
                          <a:ea typeface="+mn-ea"/>
                          <a:cs typeface="Poppins" panose="00000500000000000000" pitchFamily="2" charset="0"/>
                        </a:rPr>
                        <a:t>Asistencias y registros fotográficos y fílmicos</a:t>
                      </a:r>
                      <a:r>
                        <a:rPr lang="es-CO" sz="1400" b="0" kern="1200" dirty="0">
                          <a:solidFill>
                            <a:schemeClr val="tx1"/>
                          </a:solidFill>
                          <a:latin typeface="Work Sans" pitchFamily="2" charset="0"/>
                          <a:ea typeface="+mn-ea"/>
                          <a:cs typeface="Poppins" panose="00000500000000000000" pitchFamily="2" charset="0"/>
                        </a:rPr>
                        <a:t>. </a:t>
                      </a:r>
                      <a:endParaRPr lang="es-ES" sz="1400" b="0" kern="1200" dirty="0">
                        <a:solidFill>
                          <a:schemeClr val="tx1"/>
                        </a:solidFill>
                        <a:latin typeface="Work Sans"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F4681B80-99CA-9777-5D39-CDC0BBB326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5137" y="2402360"/>
            <a:ext cx="616278" cy="576000"/>
          </a:xfrm>
          <a:prstGeom prst="rect">
            <a:avLst/>
          </a:prstGeom>
        </p:spPr>
      </p:pic>
      <p:pic>
        <p:nvPicPr>
          <p:cNvPr id="6" name="Gráfico 76" descr="Grupo de personas con relleno sólido">
            <a:extLst>
              <a:ext uri="{FF2B5EF4-FFF2-40B4-BE49-F238E27FC236}">
                <a16:creationId xmlns:a16="http://schemas.microsoft.com/office/drawing/2014/main" id="{202FFDF8-1444-5D8D-3486-8D1BA7C57A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14746" y="2385560"/>
            <a:ext cx="624776" cy="576000"/>
          </a:xfrm>
          <a:prstGeom prst="rect">
            <a:avLst/>
          </a:prstGeom>
        </p:spPr>
      </p:pic>
      <p:sp>
        <p:nvSpPr>
          <p:cNvPr id="7" name="object 18">
            <a:extLst>
              <a:ext uri="{FF2B5EF4-FFF2-40B4-BE49-F238E27FC236}">
                <a16:creationId xmlns:a16="http://schemas.microsoft.com/office/drawing/2014/main" id="{C685D299-E732-15A0-F93C-251D2DBD7510}"/>
              </a:ext>
            </a:extLst>
          </p:cNvPr>
          <p:cNvSpPr/>
          <p:nvPr/>
        </p:nvSpPr>
        <p:spPr>
          <a:xfrm>
            <a:off x="12090678" y="244792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4AFBB8EE-0F3B-3FC7-3A86-AA0A5B779811}"/>
              </a:ext>
            </a:extLst>
          </p:cNvPr>
          <p:cNvSpPr/>
          <p:nvPr/>
        </p:nvSpPr>
        <p:spPr>
          <a:xfrm>
            <a:off x="13885292" y="250233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no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EB6FF83E-001C-5F9B-95A2-0F0296221F0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878539" y="2316490"/>
            <a:ext cx="714139" cy="714139"/>
          </a:xfrm>
          <a:prstGeom prst="rect">
            <a:avLst/>
          </a:prstGeom>
        </p:spPr>
      </p:pic>
      <p:pic>
        <p:nvPicPr>
          <p:cNvPr id="22" name="Gráfico 21" descr="Single gear con relleno sólido">
            <a:extLst>
              <a:ext uri="{FF2B5EF4-FFF2-40B4-BE49-F238E27FC236}">
                <a16:creationId xmlns:a16="http://schemas.microsoft.com/office/drawing/2014/main" id="{ABC61F76-32B4-47F2-B8DB-3A328A0048E8}"/>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151" y="2402360"/>
            <a:ext cx="576000" cy="576000"/>
          </a:xfrm>
          <a:prstGeom prst="rect">
            <a:avLst/>
          </a:prstGeom>
        </p:spPr>
      </p:pic>
      <p:pic>
        <p:nvPicPr>
          <p:cNvPr id="23" name="Gráfico 22" descr="Court con relleno sólido">
            <a:extLst>
              <a:ext uri="{FF2B5EF4-FFF2-40B4-BE49-F238E27FC236}">
                <a16:creationId xmlns:a16="http://schemas.microsoft.com/office/drawing/2014/main" id="{B584D284-7F02-8C9D-97A9-9515259CBF7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04539" y="2385560"/>
            <a:ext cx="576000" cy="576000"/>
          </a:xfrm>
          <a:prstGeom prst="rect">
            <a:avLst/>
          </a:prstGeom>
        </p:spPr>
      </p:pic>
      <p:sp>
        <p:nvSpPr>
          <p:cNvPr id="24" name="CuadroTexto 23">
            <a:extLst>
              <a:ext uri="{FF2B5EF4-FFF2-40B4-BE49-F238E27FC236}">
                <a16:creationId xmlns:a16="http://schemas.microsoft.com/office/drawing/2014/main" id="{418C75A4-7ECF-AADB-66D4-3E3392E2FEC3}"/>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20E13F1D-6567-3261-6C45-579DB7F9EAE1}"/>
              </a:ext>
            </a:extLst>
          </p:cNvPr>
          <p:cNvSpPr/>
          <p:nvPr/>
        </p:nvSpPr>
        <p:spPr>
          <a:xfrm>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FA022103-90AB-25FF-7A20-A34A2AD8FF8E}"/>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58CDC857-89E4-52D3-E4BC-3C2F25A8E65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E717029F-9E89-6770-BE92-47124FD55D6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4869014-EDC1-D7F4-EC89-76F9A304DBE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5144FB2F-6B36-684B-B565-185F527BEA9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3DC7190-4977-7067-1232-E3DDD9EE117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CE1424E-848F-5694-B5B5-703A598D11F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E20740D-2DB8-C75C-AB8E-BEDBE7BC4A6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DDBA558-B7F1-6ADC-8919-ED5B2A2BC52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A5AC3FBB-7A57-C07C-1F4A-88202BAC3D6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E8800AD-A6DB-6993-55C5-AF9E90A60B3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E485076-D958-1AA5-7685-320F1D4994E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67DACD8A-8544-B63D-7BBB-265B2DA1B8E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DB3D3D72-7E44-EB06-EADA-288643068D94}"/>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35743F2-9F64-1D36-4354-AC080D4DB86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F1D38F53-77CB-0CBD-F8CC-2104BC543D8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30EAEE44-CE9F-A9A7-957B-F597BEE8B62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3F4788B0-D86C-6FE1-653D-DDD2AA1E9BC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5DC11D6C-6486-39BA-1198-7CF8290FB49E}"/>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6BA13AE6-053A-3FD8-8765-FD706FF9266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B95ECF52-7B21-4AF1-C9E3-551B8124B12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3E031D9-7621-1587-B7DF-4E9880FB193F}"/>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CE6DCBDC-17F8-CF8F-5D78-831D5C95EE9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260A6EA0-AB5F-C9B9-BDB2-E7C440B87FA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026CF90C-CADB-ADC2-EB66-936532D8668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26EDA8F-A60D-FDFF-96DD-193DF0779C31}"/>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0E73767-3C94-085B-FA63-6A9167407E76}"/>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062447E2-31F0-353D-5F43-542422B9E62C}"/>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256BCA42-66D6-2A6C-F5AA-79E89A047E3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5D7EB417-BB3B-693E-9E84-623DFDE970B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323AF1AA-9316-DE1C-B3A5-EFFD3B32C37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5283CD20-B40F-B1AA-61D6-DB93CDDEE11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6546F83C-06A7-2C96-7D64-ADFBADB1CBB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E202908-6E39-A366-5F5C-F037C99951C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63D76802-3014-A051-0AA3-02012362701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B8F7345E-B647-DFEF-A09A-5F5C063041A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E25B2B6F-8E49-5C08-8A8A-D02C34D290E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3746BBC9-687E-DC0A-341A-80D6074B3C8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EDFAFED4-8EE0-5EB6-BACD-5CD39481C66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0BA90A6-6389-42EE-32FD-1524374AB814}"/>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ED64456-10A2-BBAC-A275-7C6BC199A0B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83513DB4-F64A-7273-C7E2-EAB72A198A3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41842237-0258-2B96-BF13-630FE84A1D67}"/>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94BA3C66-CD0D-18B7-3DF1-DBDB98B78D7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707897F-FD43-DA39-5AA2-F705B8BFA24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462CD436-C908-A516-2202-852887F2755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B4C5DC18-699C-FF50-3DCA-699810E6420E}"/>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C286CCCD-1BAE-7969-8D6F-7891CC1952E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A7759AAD-D867-F56E-30C6-82FBEF8B02C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2C334DB3-D8AF-A108-8F09-F4385756E16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CE787493-634E-2373-FD35-778F60E7D1D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4EE9BA51-0252-4F0B-F762-813AFC5161C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09D7B81C-3F0B-0910-F0BE-9DBDFE0E379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4BDE14B9-FEFD-05D1-6F92-D218201AD98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18D83A88-128B-3B90-0F99-424B643E3E8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21A53DB7-0028-BCC3-F5AF-CA5D736A22A0}"/>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F45E911E-84CF-3C84-374A-DFDA88E02BA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956FB822-ABEA-0D01-F8DD-C31A500F051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7ABE3BC3-1ABA-5B78-8B6A-32C6C9863CF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974C6451-5FF7-54A7-77E8-85553F7ED4A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80D38CA9-1B39-C94D-AC18-EDF8BA49F918}"/>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462BF8DA-DABE-5D0A-DBA1-4C28B0DFC09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18CD602A-F422-27C0-D1C9-953C3EED605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26939EE0-6B6D-8332-FB9E-CFA62C4727B0}"/>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DBBA28D-F3D2-3346-48F1-D8BE2BB47F3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696CF404-E880-A3E4-F5E1-52A36A47182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83F54F44-8796-3884-60E8-49E885AC884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4707E463-1A43-BAEA-8EE9-B6A57B7B56F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B3BFE938-475D-A8E0-C062-A7A595C98DF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40BE3474-30E3-B1D5-573D-D611C8F4702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66409B54-89D9-B5C2-03A0-2485D0CB81F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F595D497-8C6F-9E1B-B72E-2166A0045D2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6B4C55E6-283B-5B0E-1941-E17E127B0007}"/>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18252064-FB10-4ACB-C327-42880960405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16EBC900-5266-8B82-57F7-8E57619DC0F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708188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7908697A-640D-4540-C978-D6877B70EC2E}"/>
              </a:ext>
            </a:extLst>
          </p:cNvPr>
          <p:cNvGraphicFramePr>
            <a:graphicFrameLocks noGrp="1"/>
          </p:cNvGraphicFramePr>
          <p:nvPr>
            <p:extLst>
              <p:ext uri="{D42A27DB-BD31-4B8C-83A1-F6EECF244321}">
                <p14:modId xmlns:p14="http://schemas.microsoft.com/office/powerpoint/2010/main" val="1508483413"/>
              </p:ext>
            </p:extLst>
          </p:nvPr>
        </p:nvGraphicFramePr>
        <p:xfrm>
          <a:off x="1544533" y="812897"/>
          <a:ext cx="13474800" cy="769974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20957">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178790">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pic>
        <p:nvPicPr>
          <p:cNvPr id="5" name="Imagen 4">
            <a:extLst>
              <a:ext uri="{FF2B5EF4-FFF2-40B4-BE49-F238E27FC236}">
                <a16:creationId xmlns:a16="http://schemas.microsoft.com/office/drawing/2014/main" id="{A6783197-2C6E-BA1F-334D-A419D19C3E3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20000"/>
                    </a14:imgEffect>
                  </a14:imgLayer>
                </a14:imgProps>
              </a:ext>
            </a:extLst>
          </a:blip>
          <a:stretch>
            <a:fillRect/>
          </a:stretch>
        </p:blipFill>
        <p:spPr>
          <a:xfrm>
            <a:off x="2831003" y="2133650"/>
            <a:ext cx="10901860" cy="5118244"/>
          </a:xfrm>
          <a:prstGeom prst="rect">
            <a:avLst/>
          </a:prstGeom>
        </p:spPr>
      </p:pic>
      <p:sp>
        <p:nvSpPr>
          <p:cNvPr id="6" name="CuadroTexto 5">
            <a:extLst>
              <a:ext uri="{FF2B5EF4-FFF2-40B4-BE49-F238E27FC236}">
                <a16:creationId xmlns:a16="http://schemas.microsoft.com/office/drawing/2014/main" id="{D2B305ED-EB7C-1326-B5F4-1D5F2DB2C966}"/>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5" action="ppaction://hlinksldjump"/>
            <a:extLst>
              <a:ext uri="{FF2B5EF4-FFF2-40B4-BE49-F238E27FC236}">
                <a16:creationId xmlns:a16="http://schemas.microsoft.com/office/drawing/2014/main" id="{7EA9C08E-D499-9D76-75BD-8EB683684C13}"/>
              </a:ext>
            </a:extLst>
          </p:cNvPr>
          <p:cNvSpPr/>
          <p:nvPr/>
        </p:nvSpPr>
        <p:spPr>
          <a:xfrm>
            <a:off x="16365472"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51FEE1EE-CFDD-6B35-B911-401F2708795B}"/>
              </a:ext>
            </a:extLst>
          </p:cNvPr>
          <p:cNvSpPr txBox="1"/>
          <p:nvPr/>
        </p:nvSpPr>
        <p:spPr>
          <a:xfrm>
            <a:off x="14931796"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6" action="ppaction://hlinksldjump"/>
            <a:extLst>
              <a:ext uri="{FF2B5EF4-FFF2-40B4-BE49-F238E27FC236}">
                <a16:creationId xmlns:a16="http://schemas.microsoft.com/office/drawing/2014/main" id="{9E2FCB23-E0BB-DB98-5BF3-593DBAC31D8C}"/>
              </a:ext>
            </a:extLst>
          </p:cNvPr>
          <p:cNvSpPr/>
          <p:nvPr/>
        </p:nvSpPr>
        <p:spPr>
          <a:xfrm flipH="1">
            <a:off x="15411664"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E56A870D-4F70-6460-D9B2-4E57BC81CB48}"/>
              </a:ext>
            </a:extLst>
          </p:cNvPr>
          <p:cNvSpPr/>
          <p:nvPr/>
        </p:nvSpPr>
        <p:spPr>
          <a:xfrm>
            <a:off x="4588473" y="158209"/>
            <a:ext cx="731613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15: CONTRATACIÓN DE MANO DE OBRA</a:t>
            </a:r>
          </a:p>
        </p:txBody>
      </p:sp>
      <p:grpSp>
        <p:nvGrpSpPr>
          <p:cNvPr id="12" name="Grupo 11">
            <a:extLst>
              <a:ext uri="{FF2B5EF4-FFF2-40B4-BE49-F238E27FC236}">
                <a16:creationId xmlns:a16="http://schemas.microsoft.com/office/drawing/2014/main" id="{80220E2C-EA14-732A-7128-8B44655FE8A8}"/>
              </a:ext>
            </a:extLst>
          </p:cNvPr>
          <p:cNvGrpSpPr/>
          <p:nvPr/>
        </p:nvGrpSpPr>
        <p:grpSpPr>
          <a:xfrm>
            <a:off x="6682671" y="8535057"/>
            <a:ext cx="720000" cy="720000"/>
            <a:chOff x="3177144" y="1346133"/>
            <a:chExt cx="820800" cy="820800"/>
          </a:xfrm>
        </p:grpSpPr>
        <p:sp>
          <p:nvSpPr>
            <p:cNvPr id="13" name="Elipse 12">
              <a:hlinkClick r:id="rId7" action="ppaction://hlinksldjump" tooltip="Recomendaciones"/>
              <a:extLst>
                <a:ext uri="{FF2B5EF4-FFF2-40B4-BE49-F238E27FC236}">
                  <a16:creationId xmlns:a16="http://schemas.microsoft.com/office/drawing/2014/main" id="{7898E2CE-F2E1-E4F9-A725-0227FAE8C78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55CB5BFB-9590-9124-2F93-C1C88313D49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D92EA41-C81C-555D-551D-0C7E71BCA3C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92A75DA-7838-E049-D961-8F9A26824E3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EF6549B5-96BD-FB04-3345-E0E28ABE107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F6C98B9-5BC2-E980-CFF9-EDA14D049EB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C455CA85-7D0E-B59C-5B7B-939DDE4328B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C92363D-0C40-ADFB-7A6F-F26C15305B1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749D21E-E630-47F0-B963-5F652F68ED4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A5F681F-82F8-BE56-D640-B4C11261336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E9EDE755-70B0-8841-8A4D-95A2217B1D4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675051E0-D601-6A90-A8B6-38CBAF51BEE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BA9BECB-6EEA-D616-91E3-465CAFFBEF2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40986C38-7BA8-7C7F-460C-AA379D59D9E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6DC9C735-3E4B-43B3-32D8-554F18979E6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8" action="ppaction://hlinksldjump" tooltip="Bienvenida"/>
                <a:extLst>
                  <a:ext uri="{FF2B5EF4-FFF2-40B4-BE49-F238E27FC236}">
                    <a16:creationId xmlns:a16="http://schemas.microsoft.com/office/drawing/2014/main" id="{C15000F2-4938-D183-4883-2A46E068172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6681BA6D-8112-2EF8-3832-4A43B8F25FA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4EC62758-5E04-0372-2E3C-1B539DE6DFD1}"/>
              </a:ext>
            </a:extLst>
          </p:cNvPr>
          <p:cNvGrpSpPr/>
          <p:nvPr/>
        </p:nvGrpSpPr>
        <p:grpSpPr>
          <a:xfrm>
            <a:off x="7601580" y="8575337"/>
            <a:ext cx="720000" cy="720000"/>
            <a:chOff x="6056787" y="1346133"/>
            <a:chExt cx="820800" cy="820800"/>
          </a:xfrm>
        </p:grpSpPr>
        <p:sp>
          <p:nvSpPr>
            <p:cNvPr id="69" name="Elipse 68">
              <a:hlinkClick r:id="rId9" action="ppaction://hlinksldjump" tooltip="Ciclo de vida y nivel de complejidad"/>
              <a:extLst>
                <a:ext uri="{FF2B5EF4-FFF2-40B4-BE49-F238E27FC236}">
                  <a16:creationId xmlns:a16="http://schemas.microsoft.com/office/drawing/2014/main" id="{134B3634-FA33-99AE-AEE5-6BA53FBC1AAD}"/>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819CA47-E68D-2943-C03D-51A241397D1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BCC090B4-524C-B265-00ED-9DBC140FF5F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7B24AC0F-50BD-8D63-7F8D-A85C3672602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F4C11817-355B-D878-22DC-C8919069830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9DA9BC58-81D6-D9B1-49B5-677A02034910}"/>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5168F8DC-9E16-BA9F-0FB0-02092A4433F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9" action="ppaction://hlinksldjump"/>
                <a:extLst>
                  <a:ext uri="{FF2B5EF4-FFF2-40B4-BE49-F238E27FC236}">
                    <a16:creationId xmlns:a16="http://schemas.microsoft.com/office/drawing/2014/main" id="{47AFE548-EFA1-7821-9E3E-AFF93CC9972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9EBB50A0-F4DF-73DF-4EEA-000430BD22D7}"/>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DBB4FB1C-37CB-1DF1-196A-379767C8CF8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0" action="ppaction://hlinksldjump" tooltip="Énfasis"/>
              <a:extLst>
                <a:ext uri="{FF2B5EF4-FFF2-40B4-BE49-F238E27FC236}">
                  <a16:creationId xmlns:a16="http://schemas.microsoft.com/office/drawing/2014/main" id="{06179B78-19AB-7220-4170-7AC37087635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39B185CE-2FAC-3501-24B8-A58FA23C8C36}"/>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7CA35D04-574E-C5B5-6C65-31478AF13D3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D2338D40-D386-884F-E364-8315CFF6F34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5D717403-8B85-3CBE-1184-9B2FEFD10F2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32263271-E500-02EA-579A-F1359037F2E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D1020A81-812E-544C-612F-4B16A1E34A3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1" action="ppaction://hlinksldjump" tooltip="Enfoques de trabajo"/>
                <a:extLst>
                  <a:ext uri="{FF2B5EF4-FFF2-40B4-BE49-F238E27FC236}">
                    <a16:creationId xmlns:a16="http://schemas.microsoft.com/office/drawing/2014/main" id="{215E9B82-7DB7-8802-C1A9-27668AC049E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00E034CE-9EFB-F541-82E4-B799726BA81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8FB10017-A471-C415-2A22-1744D0DA4DF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7F428C42-46B1-11D5-78A4-37AE651E2B07}"/>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C0109EEE-4BC8-93CD-69DC-96514E4F92E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2" action="ppaction://hlinksldjump" tooltip="Categorías"/>
              <a:extLst>
                <a:ext uri="{FF2B5EF4-FFF2-40B4-BE49-F238E27FC236}">
                  <a16:creationId xmlns:a16="http://schemas.microsoft.com/office/drawing/2014/main" id="{1292E3D9-CE99-179D-B945-E93AF0175F8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EBE512F-AF55-8F6C-D789-2F2266F414D8}"/>
              </a:ext>
            </a:extLst>
          </p:cNvPr>
          <p:cNvGrpSpPr/>
          <p:nvPr/>
        </p:nvGrpSpPr>
        <p:grpSpPr>
          <a:xfrm>
            <a:off x="6683394" y="8490698"/>
            <a:ext cx="720000" cy="720000"/>
            <a:chOff x="3177144" y="1346133"/>
            <a:chExt cx="820800" cy="820800"/>
          </a:xfrm>
        </p:grpSpPr>
        <p:sp>
          <p:nvSpPr>
            <p:cNvPr id="93" name="Elipse 92">
              <a:hlinkClick r:id="rId7" action="ppaction://hlinksldjump" tooltip="Recomendaciones"/>
              <a:extLst>
                <a:ext uri="{FF2B5EF4-FFF2-40B4-BE49-F238E27FC236}">
                  <a16:creationId xmlns:a16="http://schemas.microsoft.com/office/drawing/2014/main" id="{DC54A70E-C1AE-63EF-B5CB-99411AB62D7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10734085-6357-7016-8B4C-BCC83B63BB7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22065D9D-FE02-7108-99E1-A81F3520B49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96BEB8BE-2B90-6BCF-2EBA-2BBF6856B51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FFCD846D-11D6-E368-9EDE-8D9D1265F6C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6508FE14-C32B-051D-4030-6B3CC028F15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E6AD2141-AD5C-E269-8C5A-B0659CDEAF7E}"/>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D11173B4-9F42-CD66-68FA-84FD00C3E6E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B121E8CF-C42C-BC30-8BD4-CC3E322C7A5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D14F6BBE-8669-4E27-2921-DE7CA7A7B85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4922262D-07F2-3A69-49D2-620B20C8D87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8F0EA3D8-4A79-7AE5-5C75-625EA692BEB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6B309AE9-AF4D-B1F6-3C39-0381F3D02104}"/>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9231E47D-44F3-E1BC-6750-FEDAC34D598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6EF09535-EEA9-5272-D57B-4EAA59B3F22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8" action="ppaction://hlinksldjump" tooltip="Bienvenida"/>
                <a:extLst>
                  <a:ext uri="{FF2B5EF4-FFF2-40B4-BE49-F238E27FC236}">
                    <a16:creationId xmlns:a16="http://schemas.microsoft.com/office/drawing/2014/main" id="{CD7635D1-0322-CCF3-5C6C-55075E0231F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7C94C239-307A-8CD2-8D31-0306E1930F1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2C0F3E7A-67DC-D0B2-B443-1C98BDE83EA0}"/>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FB105F27-6E02-8706-0FFA-7A49EBDA2A8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10" action="ppaction://hlinksldjump" tooltip="Énfasis"/>
              <a:extLst>
                <a:ext uri="{FF2B5EF4-FFF2-40B4-BE49-F238E27FC236}">
                  <a16:creationId xmlns:a16="http://schemas.microsoft.com/office/drawing/2014/main" id="{2C0D71EC-6869-D35D-6FE2-527675485D9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D8E11CEC-473D-EDC1-2FF8-8094F8AE0407}"/>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8009F064-6BA7-172D-8CC5-4820FBD1AF7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6644821B-B02A-B58D-DF57-E54425FCE47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EA2E1767-199F-1EA6-5856-86C8034DA10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7550429F-A571-B538-F784-7B6282F7D463}"/>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35DB98A8-9C70-408E-FC2B-61C75C46025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1" action="ppaction://hlinksldjump" tooltip="Enfoques de trabajo"/>
                <a:extLst>
                  <a:ext uri="{FF2B5EF4-FFF2-40B4-BE49-F238E27FC236}">
                    <a16:creationId xmlns:a16="http://schemas.microsoft.com/office/drawing/2014/main" id="{76DF9A65-DBD6-FF54-A9FF-B0B2FBD8B7B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41818A11-0E09-C8DE-127E-18D31751548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2A149002-B588-79A3-7DC6-7B2687E85BD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D81AD756-5372-AAF5-DB4B-3785312A9A01}"/>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1947A8BB-31FA-2FC5-755A-A073FFE7507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2" action="ppaction://hlinksldjump" tooltip="Categorías"/>
              <a:extLst>
                <a:ext uri="{FF2B5EF4-FFF2-40B4-BE49-F238E27FC236}">
                  <a16:creationId xmlns:a16="http://schemas.microsoft.com/office/drawing/2014/main" id="{F2F6FBB0-B786-44DF-FA42-687D2A36FC3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1285233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82C5CA5C-1A11-7835-C8E1-AC9B7D31AB96}"/>
              </a:ext>
            </a:extLst>
          </p:cNvPr>
          <p:cNvGraphicFramePr>
            <a:graphicFrameLocks noGrp="1"/>
          </p:cNvGraphicFramePr>
          <p:nvPr>
            <p:extLst>
              <p:ext uri="{D42A27DB-BD31-4B8C-83A1-F6EECF244321}">
                <p14:modId xmlns:p14="http://schemas.microsoft.com/office/powerpoint/2010/main" val="136939172"/>
              </p:ext>
            </p:extLst>
          </p:nvPr>
        </p:nvGraphicFramePr>
        <p:xfrm>
          <a:off x="1418925" y="921952"/>
          <a:ext cx="13474800" cy="7340525"/>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67285">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6439190">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ES" sz="1500" b="1" dirty="0">
                          <a:solidFill>
                            <a:schemeClr val="tx1"/>
                          </a:solidFill>
                          <a:latin typeface="Work Sans" pitchFamily="2" charset="0"/>
                          <a:cs typeface="Poppins" panose="00000500000000000000" pitchFamily="2" charset="0"/>
                        </a:rPr>
                        <a:t>Preparación de la convocatoria</a:t>
                      </a:r>
                    </a:p>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dirty="0">
                          <a:solidFill>
                            <a:schemeClr val="tx1"/>
                          </a:solidFill>
                          <a:latin typeface="Work Sans" pitchFamily="2" charset="0"/>
                          <a:cs typeface="Poppins" panose="00000500000000000000" pitchFamily="2" charset="0"/>
                        </a:rPr>
                        <a:t>El contratista de obra deberá definir el número de cargos vacantes por nivel jerárquico, los requisitos de estudios y/o experiencia de los cargos requeridos, los criterios de selección y la cronología del proceso de convocatoria (ver FORMATO VACANTES DISPONIBLES en los anexos de esta herramienta).</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500" b="1"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1" dirty="0">
                          <a:solidFill>
                            <a:schemeClr val="tx1"/>
                          </a:solidFill>
                          <a:latin typeface="Work Sans" pitchFamily="2" charset="0"/>
                          <a:cs typeface="Poppins" panose="00000500000000000000" pitchFamily="2" charset="0"/>
                        </a:rPr>
                        <a:t>Difusión de los procesos de selección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0" dirty="0">
                          <a:solidFill>
                            <a:schemeClr val="tx1"/>
                          </a:solidFill>
                          <a:latin typeface="Work Sans" pitchFamily="2" charset="0"/>
                          <a:cs typeface="Poppins" panose="00000500000000000000" pitchFamily="2" charset="0"/>
                        </a:rPr>
                        <a:t>Es importante que, durante los procesos de convocatoria y contratación de mano de obra, se vincule no sólo a los integrantes de las Juntas de Acción Comunal o Juntas Administradoras Locales, sino también a otros actores de interés como autoridades locales, directivas de instituciones educativas u organizaciones culturales mediante la realización de reuniones y la difusión de piezas comunicativas que generen mayor participación e involucramiento de las comunidades.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600" b="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1" dirty="0">
                          <a:solidFill>
                            <a:schemeClr val="tx1"/>
                          </a:solidFill>
                          <a:latin typeface="Work Sans" pitchFamily="2" charset="0"/>
                          <a:cs typeface="Poppins" panose="00000500000000000000" pitchFamily="2" charset="0"/>
                        </a:rPr>
                        <a:t>Socialización a interesados</a:t>
                      </a:r>
                      <a:endParaRPr lang="es-ES" sz="1600" b="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0" dirty="0">
                          <a:solidFill>
                            <a:schemeClr val="tx1"/>
                          </a:solidFill>
                          <a:latin typeface="Work Sans" pitchFamily="2" charset="0"/>
                          <a:cs typeface="Poppins" panose="00000500000000000000" pitchFamily="2" charset="0"/>
                        </a:rPr>
                        <a:t>Las personas que hacen parte del área de influencia del proyecto y que estén interesadas en el proceso de convocatoria, deberán asistir a una jornada de socialización, con el fin de tener conocimiento acerca de los perfiles requeridos y los procesos que deberán realizar para aplicar a los cargos.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600" b="0"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1" dirty="0">
                          <a:solidFill>
                            <a:schemeClr val="tx1"/>
                          </a:solidFill>
                          <a:latin typeface="Work Sans" pitchFamily="2" charset="0"/>
                          <a:cs typeface="Poppins" panose="00000500000000000000" pitchFamily="2" charset="0"/>
                        </a:rPr>
                        <a:t>Selección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0" dirty="0">
                          <a:solidFill>
                            <a:schemeClr val="tx1"/>
                          </a:solidFill>
                          <a:latin typeface="Work Sans" pitchFamily="2" charset="0"/>
                          <a:cs typeface="Poppins" panose="00000500000000000000" pitchFamily="2" charset="0"/>
                        </a:rPr>
                        <a:t>Con base en los requerimientos de la convocatoria el contratista de obra surte el proceso de selección con la estricta aplicación de los criterios de selección previamente definidos.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600" b="1" dirty="0">
                        <a:solidFill>
                          <a:schemeClr val="tx1"/>
                        </a:solidFill>
                        <a:latin typeface="Work Sans"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1" dirty="0">
                          <a:solidFill>
                            <a:schemeClr val="tx1"/>
                          </a:solidFill>
                          <a:latin typeface="Work Sans" pitchFamily="2" charset="0"/>
                          <a:cs typeface="Poppins" panose="00000500000000000000" pitchFamily="2" charset="0"/>
                        </a:rPr>
                        <a:t>Difusión de resultados de selección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0" kern="1200" dirty="0">
                          <a:solidFill>
                            <a:schemeClr val="tx1"/>
                          </a:solidFill>
                          <a:latin typeface="Work Sans" pitchFamily="2" charset="0"/>
                          <a:ea typeface="+mn-ea"/>
                          <a:cs typeface="Poppins" panose="00000500000000000000" pitchFamily="2" charset="0"/>
                        </a:rPr>
                        <a:t>Los resultados del proceso de selección serán publicados en la cartelera de anuncios con la presentación de los puntajes obtenidos por cada uno de los postulantes. (ver Ranking de personal en anexos de la herramienta)</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600" b="0" kern="1200" dirty="0">
                        <a:solidFill>
                          <a:schemeClr val="tx1"/>
                        </a:solidFill>
                        <a:highlight>
                          <a:srgbClr val="FFFF00"/>
                        </a:highlight>
                        <a:latin typeface="Work Sans" pitchFamily="2" charset="0"/>
                        <a:ea typeface="+mn-ea"/>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800" b="1" dirty="0">
                          <a:solidFill>
                            <a:schemeClr val="tx1"/>
                          </a:solidFill>
                          <a:latin typeface="Work Sans" pitchFamily="2" charset="0"/>
                          <a:cs typeface="Poppins" panose="00000500000000000000" pitchFamily="2" charset="0"/>
                        </a:rPr>
                        <a:t>Contratación</a:t>
                      </a:r>
                    </a:p>
                    <a:p>
                      <a:pPr marL="0" marR="0" lvl="0" indent="0" algn="just" defTabSz="960120" rtl="0" eaLnBrk="1" fontAlgn="auto" latinLnBrk="0" hangingPunct="1">
                        <a:lnSpc>
                          <a:spcPct val="100000"/>
                        </a:lnSpc>
                        <a:spcBef>
                          <a:spcPts val="0"/>
                        </a:spcBef>
                        <a:spcAft>
                          <a:spcPts val="0"/>
                        </a:spcAft>
                        <a:buClrTx/>
                        <a:buSzTx/>
                        <a:buFontTx/>
                        <a:buNone/>
                        <a:tabLst/>
                        <a:defRPr/>
                      </a:pPr>
                      <a:r>
                        <a:rPr lang="es-ES" sz="1600" b="0" kern="1200" dirty="0">
                          <a:solidFill>
                            <a:schemeClr val="tx1"/>
                          </a:solidFill>
                          <a:latin typeface="Work Sans" pitchFamily="2" charset="0"/>
                          <a:ea typeface="+mn-ea"/>
                          <a:cs typeface="Poppins" panose="00000500000000000000" pitchFamily="2" charset="0"/>
                        </a:rPr>
                        <a:t>Se realiza la contratación del personal en el orden de los resultados del proceso de selección.</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ES" sz="1600" b="0" dirty="0">
                        <a:solidFill>
                          <a:schemeClr val="tx1"/>
                        </a:solidFill>
                        <a:latin typeface="Poppins" panose="00000500000000000000" pitchFamily="2"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600" b="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6" name="CuadroTexto 5">
            <a:extLst>
              <a:ext uri="{FF2B5EF4-FFF2-40B4-BE49-F238E27FC236}">
                <a16:creationId xmlns:a16="http://schemas.microsoft.com/office/drawing/2014/main" id="{87D830C7-6433-4449-4407-939C7225FC93}"/>
              </a:ext>
            </a:extLst>
          </p:cNvPr>
          <p:cNvSpPr txBox="1"/>
          <p:nvPr/>
        </p:nvSpPr>
        <p:spPr>
          <a:xfrm>
            <a:off x="15788282"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3" action="ppaction://hlinksldjump"/>
            <a:extLst>
              <a:ext uri="{FF2B5EF4-FFF2-40B4-BE49-F238E27FC236}">
                <a16:creationId xmlns:a16="http://schemas.microsoft.com/office/drawing/2014/main" id="{AA7A136B-1499-6CF0-00ED-A5FE83876E6A}"/>
              </a:ext>
            </a:extLst>
          </p:cNvPr>
          <p:cNvSpPr/>
          <p:nvPr/>
        </p:nvSpPr>
        <p:spPr>
          <a:xfrm>
            <a:off x="16304154"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C7299889-4261-214A-162C-573641EC3278}"/>
              </a:ext>
            </a:extLst>
          </p:cNvPr>
          <p:cNvSpPr txBox="1"/>
          <p:nvPr/>
        </p:nvSpPr>
        <p:spPr>
          <a:xfrm>
            <a:off x="14870478"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4" action="ppaction://hlinksldjump"/>
            <a:extLst>
              <a:ext uri="{FF2B5EF4-FFF2-40B4-BE49-F238E27FC236}">
                <a16:creationId xmlns:a16="http://schemas.microsoft.com/office/drawing/2014/main" id="{3ACFCB8A-F2A4-EF84-B707-9EDCAEAE201A}"/>
              </a:ext>
            </a:extLst>
          </p:cNvPr>
          <p:cNvSpPr/>
          <p:nvPr/>
        </p:nvSpPr>
        <p:spPr>
          <a:xfrm flipH="1">
            <a:off x="15350346"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E188D658-C091-5650-D43B-1A4C6BDD824B}"/>
              </a:ext>
            </a:extLst>
          </p:cNvPr>
          <p:cNvSpPr/>
          <p:nvPr/>
        </p:nvSpPr>
        <p:spPr>
          <a:xfrm>
            <a:off x="4664555" y="126244"/>
            <a:ext cx="731613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15: CONTRATACIÓN DE MANO DE OBRA</a:t>
            </a:r>
          </a:p>
        </p:txBody>
      </p:sp>
      <p:grpSp>
        <p:nvGrpSpPr>
          <p:cNvPr id="12" name="Grupo 11">
            <a:extLst>
              <a:ext uri="{FF2B5EF4-FFF2-40B4-BE49-F238E27FC236}">
                <a16:creationId xmlns:a16="http://schemas.microsoft.com/office/drawing/2014/main" id="{FEB9F088-B3A0-3CD1-C8A5-1AD1B2996FFD}"/>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FC4FFC1E-73E6-7070-31DB-56E76C4E9B9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6E4FF29E-F5B8-826C-A3A7-FC4EAE37767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2BE4FDB8-2CDA-C60D-F7A8-3808A5D3C40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E8234364-8A0C-0F59-6324-B30EF0ACFE1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10156FF-E71E-07B0-BA02-E89AC04A910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B24B909F-9AE2-E283-C623-C47C9CF2CB5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6A7B4671-2854-1CFC-CDD8-E938E37EC0D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8D33AC6F-4972-9F42-3BFC-C6A8A813AAA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4500327-7939-EF49-6282-5DF76FEB2DC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E7A7EA3C-4397-EBC3-4E05-9B220F4C7BE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20170541-76E6-43BE-93CB-83AEA2A309D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ECA5D2CF-C139-1356-82D3-7F633ADC022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B8E19BE-3C8A-96FE-8453-7B4C1BAD90CB}"/>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6462242-2146-A8B0-EBBE-6FABF1091FF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FC77F30-C399-6B03-071C-566E67E796B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7B10FD94-B308-530D-0B25-83F9C15519A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FDC80447-A3BC-91A1-0CEB-5751CC72532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31112C2A-577C-7523-FBF1-D1E66F7A6BC6}"/>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83E2283B-FDB1-599C-D925-ADCFA103C7C1}"/>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CEEF8C0E-4B75-E757-D95B-16AE248D40E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5856CECF-27C6-DAAA-0C1D-360E495FD2A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E1C4404-3ADE-B1EF-B2C0-D59F8578C204}"/>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5DCE36B8-5A39-8E13-F61D-3A0DBFBA4500}"/>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A1E523AB-AA13-1CA6-6BBE-84F054378F7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3B90A5F-39DD-401B-6F28-79F907E8D879}"/>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D73619E0-61C6-2673-1419-62035B95FB6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26959F40-B7B9-D40F-8A49-BE965DACA596}"/>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0886E7E5-702B-639A-3C20-2F6DA57B8C0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8E79AA28-4CBF-3DC8-A946-609A2516FEF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0F48D1E9-5092-78AD-3040-84DA7A53780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D50F63B-ADC1-7D7E-AA57-FB8AEA8F3B8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4C0A97C8-58A7-7E0C-DE7D-25BE54E2402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47B04E3-F5CE-684B-773E-EF003BCBA5B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8DF2D60D-1691-D80A-4ECD-FB2B0B8F28C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093220B8-D677-BA51-8BD5-2B2046986D0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E47232DD-19AF-E92D-547A-71384BBC135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6D51B67B-D5DE-5E55-276E-5CB300A7153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DFDC4E0F-A754-5F4A-7C6D-1BCA39C170E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C067AA7A-6C42-5DF2-24A5-ADFC7667A791}"/>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EA328D7E-8B15-5E18-C000-8DA0EAE9F95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CCEF5169-A9C1-5AB4-894F-D9A8FC50F4F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55B4596-99C4-C0E8-92BD-1B200BC841FF}"/>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792CCDB1-DF3F-60E0-89FF-504FC5F9427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DD8A7746-F89C-4C05-2089-2F201B78A52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2790A26B-3A0A-25CE-FE87-2DB86CC67B0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336C19C7-CD6B-24D4-D6C6-B168CA4E807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DD8CDCD9-1512-3291-20E5-B108A113F3A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4ED3DA2E-86F0-1E77-13BA-440B79A07B3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48B537D0-0C78-FB7E-10CE-0EB75E8DDD36}"/>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21E937DA-7DDE-EC4F-B351-01ED93ECC6A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B7CC8B7B-24B0-4C5C-54B5-C96E93FB33C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1F38B457-7A27-9C1D-306C-A5BF5F8BB08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CD864138-DC06-91D2-BBB8-A07BD67A522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54912B33-F2B1-B484-8EAE-2FEA1993A6C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C9E6012D-49D9-C7D3-422B-A9FB329A24BC}"/>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4D914BF1-3678-9778-28D2-E2A25D4E499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BAE3F49B-D46E-C112-0D4B-4A55E2F78FB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6B58E3D1-9CA5-013D-65D6-B2F1E6961A4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C889802F-402D-ED6B-A88E-90EA8CE0E0E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58315B7B-A24F-CAB6-64D3-283F936769AC}"/>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AF201217-39C4-E3AA-3231-1C0FF83FF5F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4D95C9CC-91E1-7ADF-27AC-57CAD5C7CEC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0DB1A83A-23C6-71FF-2880-454156A50A77}"/>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DCF970F1-2E72-190F-3609-73A83521B4B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344DF07D-89F7-76A6-1518-A53D98B2109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9EB25784-F1BB-53EB-DBC3-A3F28660442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B5DB01C9-65BE-201A-2664-D8A62CB0150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47F1CCB4-6FAF-26DB-A765-B743792C830F}"/>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B9788A07-F4FB-C957-DF58-D575DB3A2CA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F1CA1A1F-3FBF-4B1B-527B-411C1743674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28D0CD57-3145-32FF-C55B-53518824C13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41B3F1FC-692B-B4EF-1323-31A490DD1C77}"/>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2DE7A1F9-04FC-D9F1-B9EE-0B5CD5AFC89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AF17F684-21BC-3A58-A1E4-A4846B04EC5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924381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Tabla 64">
            <a:extLst>
              <a:ext uri="{FF2B5EF4-FFF2-40B4-BE49-F238E27FC236}">
                <a16:creationId xmlns:a16="http://schemas.microsoft.com/office/drawing/2014/main" id="{2B4BA032-8734-981C-FE9D-5943D628925F}"/>
              </a:ext>
            </a:extLst>
          </p:cNvPr>
          <p:cNvGraphicFramePr>
            <a:graphicFrameLocks noGrp="1"/>
          </p:cNvGraphicFramePr>
          <p:nvPr>
            <p:extLst>
              <p:ext uri="{D42A27DB-BD31-4B8C-83A1-F6EECF244321}">
                <p14:modId xmlns:p14="http://schemas.microsoft.com/office/powerpoint/2010/main" val="1346530627"/>
              </p:ext>
            </p:extLst>
          </p:nvPr>
        </p:nvGraphicFramePr>
        <p:xfrm>
          <a:off x="4572000" y="1447800"/>
          <a:ext cx="9438554" cy="4761060"/>
        </p:xfrm>
        <a:graphic>
          <a:graphicData uri="http://schemas.openxmlformats.org/drawingml/2006/table">
            <a:tbl>
              <a:tblPr firstRow="1" bandRow="1">
                <a:effectLst>
                  <a:reflection blurRad="6350" stA="50000" endA="300" endPos="38500" dist="50800" dir="5400000" sy="-100000" algn="bl" rotWithShape="0"/>
                </a:effectLst>
                <a:tableStyleId>{00A15C55-8517-42AA-B614-E9B94910E393}</a:tableStyleId>
              </a:tblPr>
              <a:tblGrid>
                <a:gridCol w="3878633">
                  <a:extLst>
                    <a:ext uri="{9D8B030D-6E8A-4147-A177-3AD203B41FA5}">
                      <a16:colId xmlns:a16="http://schemas.microsoft.com/office/drawing/2014/main" val="2164178685"/>
                    </a:ext>
                  </a:extLst>
                </a:gridCol>
                <a:gridCol w="5559921">
                  <a:extLst>
                    <a:ext uri="{9D8B030D-6E8A-4147-A177-3AD203B41FA5}">
                      <a16:colId xmlns:a16="http://schemas.microsoft.com/office/drawing/2014/main" val="2433478613"/>
                    </a:ext>
                  </a:extLst>
                </a:gridCol>
              </a:tblGrid>
              <a:tr h="603903">
                <a:tc>
                  <a:txBody>
                    <a:bodyPr/>
                    <a:lstStyle/>
                    <a:p>
                      <a:pPr algn="ctr"/>
                      <a:r>
                        <a:rPr lang="es-MX" sz="2700">
                          <a:latin typeface="Poppins" panose="00000500000000000000" pitchFamily="2" charset="0"/>
                          <a:cs typeface="Poppins" panose="00000500000000000000" pitchFamily="2" charset="0"/>
                        </a:rPr>
                        <a:t>CATEGORÍAS</a:t>
                      </a:r>
                      <a:endParaRPr lang="es-CO" sz="2700">
                        <a:latin typeface="Poppins" panose="00000500000000000000" pitchFamily="2" charset="0"/>
                        <a:cs typeface="Poppins" panose="00000500000000000000" pitchFamily="2" charset="0"/>
                      </a:endParaRPr>
                    </a:p>
                  </a:txBody>
                  <a:tcPr marL="128016" marR="128016" marT="64008" marB="64008">
                    <a:solidFill>
                      <a:srgbClr val="003B71"/>
                    </a:solidFill>
                  </a:tcPr>
                </a:tc>
                <a:tc>
                  <a:txBody>
                    <a:bodyPr/>
                    <a:lstStyle/>
                    <a:p>
                      <a:pPr algn="ctr"/>
                      <a:r>
                        <a:rPr lang="es-MX" sz="2700">
                          <a:latin typeface="Poppins" panose="00000500000000000000" pitchFamily="2" charset="0"/>
                          <a:cs typeface="Poppins" panose="00000500000000000000" pitchFamily="2" charset="0"/>
                        </a:rPr>
                        <a:t>ÉNFASIS</a:t>
                      </a:r>
                      <a:endParaRPr lang="es-CO" sz="2700">
                        <a:latin typeface="Poppins" panose="00000500000000000000" pitchFamily="2" charset="0"/>
                        <a:cs typeface="Poppins" panose="00000500000000000000" pitchFamily="2" charset="0"/>
                      </a:endParaRPr>
                    </a:p>
                  </a:txBody>
                  <a:tcPr marL="128016" marR="128016" marT="64008" marB="64008">
                    <a:solidFill>
                      <a:srgbClr val="003B71"/>
                    </a:solidFill>
                  </a:tcPr>
                </a:tc>
                <a:extLst>
                  <a:ext uri="{0D108BD9-81ED-4DB2-BD59-A6C34878D82A}">
                    <a16:rowId xmlns:a16="http://schemas.microsoft.com/office/drawing/2014/main" val="691976703"/>
                  </a:ext>
                </a:extLst>
              </a:tr>
              <a:tr h="4157157">
                <a:tc>
                  <a:txBody>
                    <a:bodyPr/>
                    <a:lstStyle/>
                    <a:p>
                      <a:pPr algn="ctr"/>
                      <a:endParaRPr lang="es-CO" sz="2700">
                        <a:latin typeface="Poppins" panose="00000500000000000000" pitchFamily="2" charset="0"/>
                        <a:cs typeface="Poppins" panose="00000500000000000000" pitchFamily="2" charset="0"/>
                      </a:endParaRPr>
                    </a:p>
                  </a:txBody>
                  <a:tcPr marL="128016" marR="128016" marT="64008" marB="64008">
                    <a:solidFill>
                      <a:srgbClr val="F5F5F6"/>
                    </a:solidFill>
                  </a:tcPr>
                </a:tc>
                <a:tc>
                  <a:txBody>
                    <a:bodyPr/>
                    <a:lstStyle/>
                    <a:p>
                      <a:pPr algn="ctr"/>
                      <a:endParaRPr lang="es-CO" sz="2700" dirty="0">
                        <a:latin typeface="Poppins" panose="00000500000000000000" pitchFamily="2" charset="0"/>
                        <a:cs typeface="Poppins" panose="00000500000000000000" pitchFamily="2" charset="0"/>
                      </a:endParaRPr>
                    </a:p>
                  </a:txBody>
                  <a:tcPr marL="128016" marR="128016" marT="64008" marB="64008">
                    <a:solidFill>
                      <a:srgbClr val="F5F5F6"/>
                    </a:solidFill>
                  </a:tcPr>
                </a:tc>
                <a:extLst>
                  <a:ext uri="{0D108BD9-81ED-4DB2-BD59-A6C34878D82A}">
                    <a16:rowId xmlns:a16="http://schemas.microsoft.com/office/drawing/2014/main" val="3418123591"/>
                  </a:ext>
                </a:extLst>
              </a:tr>
            </a:tbl>
          </a:graphicData>
        </a:graphic>
      </p:graphicFrame>
      <p:sp>
        <p:nvSpPr>
          <p:cNvPr id="65" name="object 2">
            <a:extLst>
              <a:ext uri="{FF2B5EF4-FFF2-40B4-BE49-F238E27FC236}">
                <a16:creationId xmlns:a16="http://schemas.microsoft.com/office/drawing/2014/main" id="{D4FDEDAB-5EA4-1A7A-AD33-ED3A805B2118}"/>
              </a:ext>
            </a:extLst>
          </p:cNvPr>
          <p:cNvSpPr txBox="1"/>
          <p:nvPr/>
        </p:nvSpPr>
        <p:spPr>
          <a:xfrm>
            <a:off x="5041203" y="2826098"/>
            <a:ext cx="2130216" cy="319575"/>
          </a:xfrm>
          <a:prstGeom prst="rect">
            <a:avLst/>
          </a:prstGeom>
        </p:spPr>
        <p:txBody>
          <a:bodyPr vert="horz" wrap="square" lIns="0" tIns="17780" rIns="0" bIns="0" rtlCol="0">
            <a:spAutoFit/>
          </a:bodyPr>
          <a:lstStyle/>
          <a:p>
            <a:pPr marL="17780" defTabSz="1280096">
              <a:spcBef>
                <a:spcPts val="140"/>
              </a:spcBef>
            </a:pPr>
            <a:r>
              <a:rPr sz="1960" b="1" spc="63">
                <a:solidFill>
                  <a:prstClr val="black"/>
                </a:solidFill>
                <a:latin typeface="Poppins" panose="00000500000000000000" pitchFamily="2" charset="0"/>
                <a:cs typeface="Poppins" panose="00000500000000000000" pitchFamily="2" charset="0"/>
              </a:rPr>
              <a:t>Comunicación</a:t>
            </a:r>
            <a:r>
              <a:rPr sz="1960" b="1" spc="63">
                <a:solidFill>
                  <a:prstClr val="black"/>
                </a:solidFill>
                <a:latin typeface="Century Gothic"/>
                <a:cs typeface="Century Gothic"/>
              </a:rPr>
              <a:t>:</a:t>
            </a:r>
            <a:endParaRPr sz="1960">
              <a:solidFill>
                <a:prstClr val="black"/>
              </a:solidFill>
              <a:latin typeface="Century Gothic"/>
              <a:cs typeface="Century Gothic"/>
            </a:endParaRPr>
          </a:p>
        </p:txBody>
      </p:sp>
      <p:sp>
        <p:nvSpPr>
          <p:cNvPr id="66" name="object 3">
            <a:extLst>
              <a:ext uri="{FF2B5EF4-FFF2-40B4-BE49-F238E27FC236}">
                <a16:creationId xmlns:a16="http://schemas.microsoft.com/office/drawing/2014/main" id="{08D058DE-DA36-199D-1542-8D85717F236B}"/>
              </a:ext>
            </a:extLst>
          </p:cNvPr>
          <p:cNvSpPr txBox="1"/>
          <p:nvPr/>
        </p:nvSpPr>
        <p:spPr>
          <a:xfrm>
            <a:off x="5147456" y="3853152"/>
            <a:ext cx="2023963" cy="319575"/>
          </a:xfrm>
          <a:prstGeom prst="rect">
            <a:avLst/>
          </a:prstGeom>
        </p:spPr>
        <p:txBody>
          <a:bodyPr vert="horz" wrap="square" lIns="0" tIns="17780" rIns="0" bIns="0" rtlCol="0">
            <a:spAutoFit/>
          </a:bodyPr>
          <a:lstStyle/>
          <a:p>
            <a:pPr marL="17780" defTabSz="1280096">
              <a:spcBef>
                <a:spcPts val="140"/>
              </a:spcBef>
            </a:pPr>
            <a:r>
              <a:rPr sz="1960" b="1" spc="91">
                <a:solidFill>
                  <a:prstClr val="black"/>
                </a:solidFill>
                <a:latin typeface="Poppins" panose="00000500000000000000" pitchFamily="2" charset="0"/>
                <a:cs typeface="Poppins" panose="00000500000000000000" pitchFamily="2" charset="0"/>
              </a:rPr>
              <a:t>Participación:</a:t>
            </a:r>
            <a:endParaRPr sz="1960">
              <a:solidFill>
                <a:prstClr val="black"/>
              </a:solidFill>
              <a:latin typeface="Poppins" panose="00000500000000000000" pitchFamily="2" charset="0"/>
              <a:cs typeface="Poppins" panose="00000500000000000000" pitchFamily="2" charset="0"/>
            </a:endParaRPr>
          </a:p>
        </p:txBody>
      </p:sp>
      <p:sp>
        <p:nvSpPr>
          <p:cNvPr id="67" name="object 4">
            <a:extLst>
              <a:ext uri="{FF2B5EF4-FFF2-40B4-BE49-F238E27FC236}">
                <a16:creationId xmlns:a16="http://schemas.microsoft.com/office/drawing/2014/main" id="{27717547-E92C-787D-4BF6-80684EA7BAF9}"/>
              </a:ext>
            </a:extLst>
          </p:cNvPr>
          <p:cNvSpPr txBox="1"/>
          <p:nvPr/>
        </p:nvSpPr>
        <p:spPr>
          <a:xfrm>
            <a:off x="5299570" y="4751686"/>
            <a:ext cx="1690695" cy="319575"/>
          </a:xfrm>
          <a:prstGeom prst="rect">
            <a:avLst/>
          </a:prstGeom>
        </p:spPr>
        <p:txBody>
          <a:bodyPr vert="horz" wrap="square" lIns="0" tIns="17780" rIns="0" bIns="0" rtlCol="0">
            <a:spAutoFit/>
          </a:bodyPr>
          <a:lstStyle/>
          <a:p>
            <a:pPr marL="17780" defTabSz="1280096">
              <a:spcBef>
                <a:spcPts val="140"/>
              </a:spcBef>
            </a:pPr>
            <a:r>
              <a:rPr sz="1960" b="1" spc="71">
                <a:solidFill>
                  <a:prstClr val="black"/>
                </a:solidFill>
                <a:latin typeface="Poppins" panose="00000500000000000000" pitchFamily="2" charset="0"/>
                <a:cs typeface="Poppins" panose="00000500000000000000" pitchFamily="2" charset="0"/>
              </a:rPr>
              <a:t>Educación:</a:t>
            </a:r>
            <a:endParaRPr sz="1960">
              <a:solidFill>
                <a:prstClr val="black"/>
              </a:solidFill>
              <a:latin typeface="Poppins" panose="00000500000000000000" pitchFamily="2" charset="0"/>
              <a:cs typeface="Poppins" panose="00000500000000000000" pitchFamily="2" charset="0"/>
            </a:endParaRPr>
          </a:p>
        </p:txBody>
      </p:sp>
      <p:sp>
        <p:nvSpPr>
          <p:cNvPr id="69" name="object 17">
            <a:extLst>
              <a:ext uri="{FF2B5EF4-FFF2-40B4-BE49-F238E27FC236}">
                <a16:creationId xmlns:a16="http://schemas.microsoft.com/office/drawing/2014/main" id="{D10F6E96-3D46-D1C6-148B-9A6FE93BA702}"/>
              </a:ext>
            </a:extLst>
          </p:cNvPr>
          <p:cNvSpPr/>
          <p:nvPr/>
        </p:nvSpPr>
        <p:spPr>
          <a:xfrm>
            <a:off x="7419031" y="4718888"/>
            <a:ext cx="535179" cy="501396"/>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ln w="5992">
            <a:solidFill>
              <a:srgbClr val="000000"/>
            </a:solidFill>
          </a:ln>
        </p:spPr>
        <p:txBody>
          <a:bodyPr wrap="square" lIns="0" tIns="0" rIns="0" bIns="0" rtlCol="0"/>
          <a:lstStyle/>
          <a:p>
            <a:pPr defTabSz="1280096"/>
            <a:endParaRPr sz="2520">
              <a:solidFill>
                <a:prstClr val="black"/>
              </a:solidFill>
              <a:latin typeface="Calibri" panose="020F0502020204030204"/>
            </a:endParaRPr>
          </a:p>
        </p:txBody>
      </p:sp>
      <p:sp>
        <p:nvSpPr>
          <p:cNvPr id="70" name="object 18">
            <a:extLst>
              <a:ext uri="{FF2B5EF4-FFF2-40B4-BE49-F238E27FC236}">
                <a16:creationId xmlns:a16="http://schemas.microsoft.com/office/drawing/2014/main" id="{F801B44E-F09F-389C-89CF-6D2401A95BEC}"/>
              </a:ext>
            </a:extLst>
          </p:cNvPr>
          <p:cNvSpPr/>
          <p:nvPr/>
        </p:nvSpPr>
        <p:spPr>
          <a:xfrm>
            <a:off x="7530726" y="3678208"/>
            <a:ext cx="352044" cy="538735"/>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ln w="7982">
            <a:solidFill>
              <a:srgbClr val="000000"/>
            </a:solidFill>
          </a:ln>
        </p:spPr>
        <p:txBody>
          <a:bodyPr wrap="square" lIns="0" tIns="0" rIns="0" bIns="0" rtlCol="0"/>
          <a:lstStyle/>
          <a:p>
            <a:pPr defTabSz="1280096"/>
            <a:endParaRPr sz="2520">
              <a:solidFill>
                <a:prstClr val="black"/>
              </a:solidFill>
              <a:latin typeface="Calibri" panose="020F0502020204030204"/>
            </a:endParaRPr>
          </a:p>
        </p:txBody>
      </p:sp>
      <p:sp>
        <p:nvSpPr>
          <p:cNvPr id="71" name="object 5">
            <a:extLst>
              <a:ext uri="{FF2B5EF4-FFF2-40B4-BE49-F238E27FC236}">
                <a16:creationId xmlns:a16="http://schemas.microsoft.com/office/drawing/2014/main" id="{96E81695-73A2-AF91-E728-C4EA0FD57F57}"/>
              </a:ext>
            </a:extLst>
          </p:cNvPr>
          <p:cNvSpPr txBox="1"/>
          <p:nvPr/>
        </p:nvSpPr>
        <p:spPr>
          <a:xfrm>
            <a:off x="8883618" y="2653792"/>
            <a:ext cx="3727772" cy="315407"/>
          </a:xfrm>
          <a:prstGeom prst="rect">
            <a:avLst/>
          </a:prstGeom>
        </p:spPr>
        <p:txBody>
          <a:bodyPr vert="horz" wrap="square" lIns="0" tIns="17780" rIns="0" bIns="0" rtlCol="0" anchor="t">
            <a:spAutoFit/>
          </a:bodyPr>
          <a:lstStyle/>
          <a:p>
            <a:pPr marL="17780" defTabSz="1280096">
              <a:spcBef>
                <a:spcPts val="140"/>
              </a:spcBef>
            </a:pPr>
            <a:r>
              <a:rPr lang="es-CO" sz="1933" b="1" spc="133">
                <a:latin typeface="Poppins"/>
                <a:cs typeface="Poppins"/>
              </a:rPr>
              <a:t>Am</a:t>
            </a:r>
            <a:r>
              <a:rPr lang="es-CO" sz="1933" b="1" spc="91">
                <a:latin typeface="Poppins"/>
                <a:cs typeface="Poppins"/>
              </a:rPr>
              <a:t>b</a:t>
            </a:r>
            <a:r>
              <a:rPr lang="es-CO" sz="1933" b="1" spc="140">
                <a:latin typeface="Poppins"/>
                <a:cs typeface="Poppins"/>
              </a:rPr>
              <a:t>i</a:t>
            </a:r>
            <a:r>
              <a:rPr lang="es-CO" sz="1933" b="1" spc="97">
                <a:latin typeface="Poppins"/>
                <a:cs typeface="Poppins"/>
              </a:rPr>
              <a:t>e</a:t>
            </a:r>
            <a:r>
              <a:rPr lang="es-CO" sz="1933" b="1" spc="77">
                <a:latin typeface="Poppins"/>
                <a:cs typeface="Poppins"/>
              </a:rPr>
              <a:t>n</a:t>
            </a:r>
            <a:r>
              <a:rPr lang="es-CO" sz="1933" b="1" spc="71">
                <a:latin typeface="Poppins"/>
                <a:cs typeface="Poppins"/>
              </a:rPr>
              <a:t>t</a:t>
            </a:r>
            <a:r>
              <a:rPr lang="es-CO" sz="1933" b="1" spc="140">
                <a:latin typeface="Poppins"/>
                <a:cs typeface="Poppins"/>
              </a:rPr>
              <a:t>al</a:t>
            </a:r>
            <a:endParaRPr lang="en-US" sz="1960">
              <a:latin typeface="Poppins" panose="00000500000000000000" pitchFamily="2" charset="0"/>
              <a:cs typeface="Poppins" panose="00000500000000000000" pitchFamily="2" charset="0"/>
            </a:endParaRPr>
          </a:p>
        </p:txBody>
      </p:sp>
      <p:sp>
        <p:nvSpPr>
          <p:cNvPr id="74" name="object 6">
            <a:extLst>
              <a:ext uri="{FF2B5EF4-FFF2-40B4-BE49-F238E27FC236}">
                <a16:creationId xmlns:a16="http://schemas.microsoft.com/office/drawing/2014/main" id="{5928CAD8-C06A-568F-8D2F-1F1917D6BABD}"/>
              </a:ext>
            </a:extLst>
          </p:cNvPr>
          <p:cNvSpPr txBox="1"/>
          <p:nvPr/>
        </p:nvSpPr>
        <p:spPr>
          <a:xfrm>
            <a:off x="8883620" y="3428581"/>
            <a:ext cx="3552063" cy="316305"/>
          </a:xfrm>
          <a:prstGeom prst="rect">
            <a:avLst/>
          </a:prstGeom>
        </p:spPr>
        <p:txBody>
          <a:bodyPr vert="horz" wrap="square" lIns="0" tIns="18669" rIns="0" bIns="0" rtlCol="0" anchor="t">
            <a:spAutoFit/>
          </a:bodyPr>
          <a:lstStyle/>
          <a:p>
            <a:pPr marL="17780" defTabSz="1280096">
              <a:spcBef>
                <a:spcPts val="147"/>
              </a:spcBef>
            </a:pPr>
            <a:r>
              <a:rPr lang="es-MX" sz="1933" b="1">
                <a:latin typeface="Poppins"/>
                <a:cs typeface="Poppins"/>
              </a:rPr>
              <a:t>Social</a:t>
            </a:r>
          </a:p>
        </p:txBody>
      </p:sp>
      <p:sp>
        <p:nvSpPr>
          <p:cNvPr id="75" name="object 7">
            <a:extLst>
              <a:ext uri="{FF2B5EF4-FFF2-40B4-BE49-F238E27FC236}">
                <a16:creationId xmlns:a16="http://schemas.microsoft.com/office/drawing/2014/main" id="{839CDAD5-6347-357B-0A62-DF2FF54BD381}"/>
              </a:ext>
            </a:extLst>
          </p:cNvPr>
          <p:cNvSpPr txBox="1"/>
          <p:nvPr/>
        </p:nvSpPr>
        <p:spPr>
          <a:xfrm>
            <a:off x="8883619" y="4228064"/>
            <a:ext cx="3137893" cy="315407"/>
          </a:xfrm>
          <a:prstGeom prst="rect">
            <a:avLst/>
          </a:prstGeom>
        </p:spPr>
        <p:txBody>
          <a:bodyPr vert="horz" wrap="square" lIns="0" tIns="17780" rIns="0" bIns="0" rtlCol="0" anchor="t">
            <a:spAutoFit/>
          </a:bodyPr>
          <a:lstStyle/>
          <a:p>
            <a:pPr marL="17780" defTabSz="1280096">
              <a:spcBef>
                <a:spcPts val="140"/>
              </a:spcBef>
            </a:pPr>
            <a:r>
              <a:rPr lang="es-MX" sz="1933" b="1" spc="97">
                <a:latin typeface="Poppins"/>
                <a:cs typeface="Poppins"/>
              </a:rPr>
              <a:t>Técnico</a:t>
            </a:r>
            <a:endParaRPr lang="en-US" sz="2400"/>
          </a:p>
        </p:txBody>
      </p:sp>
      <p:sp>
        <p:nvSpPr>
          <p:cNvPr id="89" name="CuadroTexto 88">
            <a:extLst>
              <a:ext uri="{FF2B5EF4-FFF2-40B4-BE49-F238E27FC236}">
                <a16:creationId xmlns:a16="http://schemas.microsoft.com/office/drawing/2014/main" id="{0A756FD6-C839-4E5D-62B1-DF9717818C80}"/>
              </a:ext>
            </a:extLst>
          </p:cNvPr>
          <p:cNvSpPr txBox="1"/>
          <p:nvPr/>
        </p:nvSpPr>
        <p:spPr>
          <a:xfrm>
            <a:off x="2860246" y="6628736"/>
            <a:ext cx="12046744" cy="1255728"/>
          </a:xfrm>
          <a:prstGeom prst="rect">
            <a:avLst/>
          </a:prstGeom>
          <a:noFill/>
        </p:spPr>
        <p:txBody>
          <a:bodyPr wrap="square" rtlCol="0">
            <a:spAutoFit/>
          </a:bodyPr>
          <a:lstStyle/>
          <a:p>
            <a:pPr algn="ctr" defTabSz="1280096"/>
            <a:r>
              <a:rPr lang="es-MX" sz="2520" dirty="0">
                <a:latin typeface="Work Sans" pitchFamily="2" charset="77"/>
                <a:cs typeface="Poppins" panose="00000500000000000000" pitchFamily="2" charset="0"/>
              </a:rPr>
              <a:t>Sigue estas convenciones para identificar la especificidad de cada una de las herramientas que quieras aplicar. Las convenciones dan cuenta de las categorías, enfoque y énfasis del proyecto.</a:t>
            </a:r>
            <a:endParaRPr lang="es-CO" sz="2520" dirty="0">
              <a:latin typeface="Work Sans" pitchFamily="2" charset="77"/>
              <a:cs typeface="Poppins" panose="00000500000000000000" pitchFamily="2" charset="0"/>
            </a:endParaRPr>
          </a:p>
        </p:txBody>
      </p:sp>
      <p:sp>
        <p:nvSpPr>
          <p:cNvPr id="63" name="object 7">
            <a:extLst>
              <a:ext uri="{FF2B5EF4-FFF2-40B4-BE49-F238E27FC236}">
                <a16:creationId xmlns:a16="http://schemas.microsoft.com/office/drawing/2014/main" id="{2D1E307B-1396-1B8A-0C74-09008544E4C7}"/>
              </a:ext>
            </a:extLst>
          </p:cNvPr>
          <p:cNvSpPr txBox="1"/>
          <p:nvPr/>
        </p:nvSpPr>
        <p:spPr>
          <a:xfrm>
            <a:off x="8883619" y="5009276"/>
            <a:ext cx="3137893" cy="315407"/>
          </a:xfrm>
          <a:prstGeom prst="rect">
            <a:avLst/>
          </a:prstGeom>
        </p:spPr>
        <p:txBody>
          <a:bodyPr vert="horz" wrap="square" lIns="0" tIns="17780" rIns="0" bIns="0" rtlCol="0" anchor="t">
            <a:spAutoFit/>
          </a:bodyPr>
          <a:lstStyle/>
          <a:p>
            <a:pPr marL="17780" defTabSz="1280096">
              <a:spcBef>
                <a:spcPts val="140"/>
              </a:spcBef>
            </a:pPr>
            <a:r>
              <a:rPr lang="es-MX" sz="1933" b="1" spc="97" dirty="0">
                <a:latin typeface="Poppins"/>
                <a:cs typeface="Poppins"/>
              </a:rPr>
              <a:t>Gobernanza</a:t>
            </a:r>
            <a:endParaRPr lang="en-US" sz="2400" dirty="0"/>
          </a:p>
        </p:txBody>
      </p:sp>
      <p:pic>
        <p:nvPicPr>
          <p:cNvPr id="22" name="Audio 1.1 Convenciones">
            <a:hlinkClick r:id="" action="ppaction://media"/>
            <a:extLst>
              <a:ext uri="{FF2B5EF4-FFF2-40B4-BE49-F238E27FC236}">
                <a16:creationId xmlns:a16="http://schemas.microsoft.com/office/drawing/2014/main" id="{0B90D5A6-4AE2-5767-D327-555135595BA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5224345" y="7396320"/>
            <a:ext cx="812800" cy="812800"/>
          </a:xfrm>
          <a:prstGeom prst="rect">
            <a:avLst/>
          </a:prstGeom>
        </p:spPr>
      </p:pic>
      <p:sp>
        <p:nvSpPr>
          <p:cNvPr id="23" name="Rectángulo 22">
            <a:extLst>
              <a:ext uri="{FF2B5EF4-FFF2-40B4-BE49-F238E27FC236}">
                <a16:creationId xmlns:a16="http://schemas.microsoft.com/office/drawing/2014/main" id="{52AC6435-D5AB-F3CE-8013-46C1E2A2EC05}"/>
              </a:ext>
            </a:extLst>
          </p:cNvPr>
          <p:cNvSpPr/>
          <p:nvPr/>
        </p:nvSpPr>
        <p:spPr>
          <a:xfrm>
            <a:off x="4172334" y="192037"/>
            <a:ext cx="7848599"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r" defTabSz="1280096"/>
            <a:r>
              <a:rPr lang="es-ES" sz="5333" b="1" dirty="0">
                <a:ln w="0"/>
                <a:solidFill>
                  <a:schemeClr val="tx1"/>
                </a:solidFill>
                <a:latin typeface="Poppins" pitchFamily="2" charset="77"/>
                <a:cs typeface="Poppins" pitchFamily="2" charset="77"/>
              </a:rPr>
              <a:t>CONVENCIONES</a:t>
            </a:r>
          </a:p>
        </p:txBody>
      </p:sp>
      <p:pic>
        <p:nvPicPr>
          <p:cNvPr id="24" name="Gráfico 23" descr="Marketing contorno">
            <a:extLst>
              <a:ext uri="{FF2B5EF4-FFF2-40B4-BE49-F238E27FC236}">
                <a16:creationId xmlns:a16="http://schemas.microsoft.com/office/drawing/2014/main" id="{C408FD63-0BE7-457F-A8E9-5DD0F5A7D50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396504" y="2581558"/>
            <a:ext cx="915147" cy="915147"/>
          </a:xfrm>
          <a:prstGeom prst="rect">
            <a:avLst/>
          </a:prstGeom>
        </p:spPr>
      </p:pic>
      <p:pic>
        <p:nvPicPr>
          <p:cNvPr id="163" name="Imagen 54" descr="Imagen que contiene firmar, calle, palo, alimentos&#10;&#10;Descripción generada automáticamente">
            <a:hlinkClick r:id="rId8" action="ppaction://hlinksldjump"/>
            <a:extLst>
              <a:ext uri="{FF2B5EF4-FFF2-40B4-BE49-F238E27FC236}">
                <a16:creationId xmlns:a16="http://schemas.microsoft.com/office/drawing/2014/main" id="{F3C65CF6-F7B4-0ABA-2BD6-7B9D8AE3E459}"/>
              </a:ext>
            </a:extLst>
          </p:cNvPr>
          <p:cNvPicPr>
            <a:picLocks noChangeAspect="1"/>
          </p:cNvPicPr>
          <p:nvPr/>
        </p:nvPicPr>
        <p:blipFill>
          <a:blip r:embed="rId9">
            <a:biLevel thresh="25000"/>
            <a:extLst>
              <a:ext uri="{28A0092B-C50C-407E-A947-70E740481C1C}">
                <a14:useLocalDpi xmlns:a14="http://schemas.microsoft.com/office/drawing/2010/main" val="0"/>
              </a:ext>
            </a:extLst>
          </a:blip>
          <a:stretch>
            <a:fillRect/>
          </a:stretch>
        </p:blipFill>
        <p:spPr>
          <a:xfrm>
            <a:off x="-1077508" y="2332578"/>
            <a:ext cx="543104" cy="624569"/>
          </a:xfrm>
          <a:prstGeom prst="rect">
            <a:avLst/>
          </a:prstGeom>
        </p:spPr>
      </p:pic>
      <p:pic>
        <p:nvPicPr>
          <p:cNvPr id="207" name="Gráfico 75" descr="Escena de bosque con relleno sólido">
            <a:extLst>
              <a:ext uri="{FF2B5EF4-FFF2-40B4-BE49-F238E27FC236}">
                <a16:creationId xmlns:a16="http://schemas.microsoft.com/office/drawing/2014/main" id="{1BFE2515-70FD-B14D-E881-0D696EA79B8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187548" y="2266669"/>
            <a:ext cx="821704" cy="768000"/>
          </a:xfrm>
          <a:prstGeom prst="rect">
            <a:avLst/>
          </a:prstGeom>
        </p:spPr>
      </p:pic>
      <p:pic>
        <p:nvPicPr>
          <p:cNvPr id="209" name="Gráfico 76" descr="Grupo de personas con relleno sólido">
            <a:extLst>
              <a:ext uri="{FF2B5EF4-FFF2-40B4-BE49-F238E27FC236}">
                <a16:creationId xmlns:a16="http://schemas.microsoft.com/office/drawing/2014/main" id="{F140FC91-5881-73C2-751F-6C75263D6EE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177192" y="3123404"/>
            <a:ext cx="833035" cy="768000"/>
          </a:xfrm>
          <a:prstGeom prst="rect">
            <a:avLst/>
          </a:prstGeom>
        </p:spPr>
      </p:pic>
      <p:pic>
        <p:nvPicPr>
          <p:cNvPr id="211" name="Gráfico 18" descr="Single gear con relleno sólido">
            <a:extLst>
              <a:ext uri="{FF2B5EF4-FFF2-40B4-BE49-F238E27FC236}">
                <a16:creationId xmlns:a16="http://schemas.microsoft.com/office/drawing/2014/main" id="{7B2FBC71-C6C4-FDA7-0401-ECFD581FFDD0}"/>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2188004" y="4013090"/>
            <a:ext cx="768000" cy="768000"/>
          </a:xfrm>
          <a:prstGeom prst="rect">
            <a:avLst/>
          </a:prstGeom>
        </p:spPr>
      </p:pic>
      <p:pic>
        <p:nvPicPr>
          <p:cNvPr id="213" name="Gráfico 20" descr="Court con relleno sólido">
            <a:extLst>
              <a:ext uri="{FF2B5EF4-FFF2-40B4-BE49-F238E27FC236}">
                <a16:creationId xmlns:a16="http://schemas.microsoft.com/office/drawing/2014/main" id="{E167ED8F-4F68-07E5-59C4-8B75B4B28FCC}"/>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2204591" y="4721545"/>
            <a:ext cx="768000" cy="768000"/>
          </a:xfrm>
          <a:prstGeom prst="rect">
            <a:avLst/>
          </a:prstGeom>
        </p:spPr>
      </p:pic>
      <p:grpSp>
        <p:nvGrpSpPr>
          <p:cNvPr id="4" name="Grupo 3">
            <a:extLst>
              <a:ext uri="{FF2B5EF4-FFF2-40B4-BE49-F238E27FC236}">
                <a16:creationId xmlns:a16="http://schemas.microsoft.com/office/drawing/2014/main" id="{77D7AAAC-5F22-DDB3-E92D-662354F80F6C}"/>
              </a:ext>
            </a:extLst>
          </p:cNvPr>
          <p:cNvGrpSpPr/>
          <p:nvPr/>
        </p:nvGrpSpPr>
        <p:grpSpPr>
          <a:xfrm>
            <a:off x="9067800" y="8418721"/>
            <a:ext cx="608963" cy="569739"/>
            <a:chOff x="3162170" y="1092042"/>
            <a:chExt cx="6462846" cy="6868114"/>
          </a:xfrm>
        </p:grpSpPr>
        <p:sp>
          <p:nvSpPr>
            <p:cNvPr id="5" name="Rectángulo 4">
              <a:extLst>
                <a:ext uri="{FF2B5EF4-FFF2-40B4-BE49-F238E27FC236}">
                  <a16:creationId xmlns:a16="http://schemas.microsoft.com/office/drawing/2014/main" id="{FC452021-B815-0EFB-498D-F83C1E70C4D8}"/>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6" name="Rectángulo 5">
              <a:extLst>
                <a:ext uri="{FF2B5EF4-FFF2-40B4-BE49-F238E27FC236}">
                  <a16:creationId xmlns:a16="http://schemas.microsoft.com/office/drawing/2014/main" id="{9A6A5852-DB61-ECA6-AD40-E32D875C91F1}"/>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 name="Rectángulo 6">
              <a:extLst>
                <a:ext uri="{FF2B5EF4-FFF2-40B4-BE49-F238E27FC236}">
                  <a16:creationId xmlns:a16="http://schemas.microsoft.com/office/drawing/2014/main" id="{5F3AB3A4-85A3-60F4-3FD5-B7BDD79B3C1D}"/>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 name="Rectángulo 7">
              <a:hlinkClick r:id="rId18" action="ppaction://hlinksldjump"/>
              <a:extLst>
                <a:ext uri="{FF2B5EF4-FFF2-40B4-BE49-F238E27FC236}">
                  <a16:creationId xmlns:a16="http://schemas.microsoft.com/office/drawing/2014/main" id="{0E626E54-95C4-8B58-FFD4-95AB19BF16A6}"/>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extLst>
                <a:ext uri="{FF2B5EF4-FFF2-40B4-BE49-F238E27FC236}">
                  <a16:creationId xmlns:a16="http://schemas.microsoft.com/office/drawing/2014/main" id="{F503FBC6-822A-990B-6608-7D1C66416D1B}"/>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 name="Grupo 9">
              <a:extLst>
                <a:ext uri="{FF2B5EF4-FFF2-40B4-BE49-F238E27FC236}">
                  <a16:creationId xmlns:a16="http://schemas.microsoft.com/office/drawing/2014/main" id="{85A82C82-286A-BC9F-1EEA-F46695BC5ABE}"/>
                </a:ext>
              </a:extLst>
            </p:cNvPr>
            <p:cNvGrpSpPr/>
            <p:nvPr/>
          </p:nvGrpSpPr>
          <p:grpSpPr>
            <a:xfrm>
              <a:off x="3162170" y="3400662"/>
              <a:ext cx="3780000" cy="3780000"/>
              <a:chOff x="2708595" y="2775804"/>
              <a:chExt cx="2221200" cy="2221200"/>
            </a:xfrm>
            <a:solidFill>
              <a:srgbClr val="6699FF"/>
            </a:solidFill>
          </p:grpSpPr>
          <p:sp>
            <p:nvSpPr>
              <p:cNvPr id="11" name="Rectángulo 10">
                <a:extLst>
                  <a:ext uri="{FF2B5EF4-FFF2-40B4-BE49-F238E27FC236}">
                    <a16:creationId xmlns:a16="http://schemas.microsoft.com/office/drawing/2014/main" id="{134E8FBD-2D56-AD51-4D0E-D748E8B5233E}"/>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12" name="Imagen 11">
                <a:extLst>
                  <a:ext uri="{FF2B5EF4-FFF2-40B4-BE49-F238E27FC236}">
                    <a16:creationId xmlns:a16="http://schemas.microsoft.com/office/drawing/2014/main" id="{B99197DB-BF51-8C10-9367-349221A5D6B2}"/>
                  </a:ext>
                </a:extLst>
              </p:cNvPr>
              <p:cNvPicPr>
                <a:picLocks noChangeAspect="1"/>
              </p:cNvPicPr>
              <p:nvPr/>
            </p:nvPicPr>
            <p:blipFill>
              <a:blip r:embed="rId19">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13" name="CuadroTexto 12">
            <a:extLst>
              <a:ext uri="{FF2B5EF4-FFF2-40B4-BE49-F238E27FC236}">
                <a16:creationId xmlns:a16="http://schemas.microsoft.com/office/drawing/2014/main" id="{46DBE785-009B-A808-41A2-62AA0D596B92}"/>
              </a:ext>
            </a:extLst>
          </p:cNvPr>
          <p:cNvSpPr txBox="1"/>
          <p:nvPr/>
        </p:nvSpPr>
        <p:spPr>
          <a:xfrm>
            <a:off x="8728099" y="9051811"/>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grpSp>
        <p:nvGrpSpPr>
          <p:cNvPr id="14" name="Grupo 4">
            <a:extLst>
              <a:ext uri="{FF2B5EF4-FFF2-40B4-BE49-F238E27FC236}">
                <a16:creationId xmlns:a16="http://schemas.microsoft.com/office/drawing/2014/main" id="{2083DF17-373E-ACA7-DBB1-51D0EEAF5ADE}"/>
              </a:ext>
            </a:extLst>
          </p:cNvPr>
          <p:cNvGrpSpPr/>
          <p:nvPr/>
        </p:nvGrpSpPr>
        <p:grpSpPr>
          <a:xfrm>
            <a:off x="1021908" y="2174985"/>
            <a:ext cx="1149120" cy="1149120"/>
            <a:chOff x="3177144" y="1346133"/>
            <a:chExt cx="820800" cy="820800"/>
          </a:xfrm>
        </p:grpSpPr>
        <p:sp>
          <p:nvSpPr>
            <p:cNvPr id="15" name="Elipse 5">
              <a:hlinkClick r:id="rId18" action="ppaction://hlinksldjump"/>
              <a:extLst>
                <a:ext uri="{FF2B5EF4-FFF2-40B4-BE49-F238E27FC236}">
                  <a16:creationId xmlns:a16="http://schemas.microsoft.com/office/drawing/2014/main" id="{68E960E5-45B0-2E15-4F1C-8D9C2EDD1D8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 name="Google Shape;13057;p104">
              <a:extLst>
                <a:ext uri="{FF2B5EF4-FFF2-40B4-BE49-F238E27FC236}">
                  <a16:creationId xmlns:a16="http://schemas.microsoft.com/office/drawing/2014/main" id="{64858CF5-5849-0092-73E1-5B5DCF31CB8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7" name="Google Shape;13058;p104">
                <a:extLst>
                  <a:ext uri="{FF2B5EF4-FFF2-40B4-BE49-F238E27FC236}">
                    <a16:creationId xmlns:a16="http://schemas.microsoft.com/office/drawing/2014/main" id="{0441775A-2484-EB4E-5121-06F597D7C4EE}"/>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59;p104">
                <a:extLst>
                  <a:ext uri="{FF2B5EF4-FFF2-40B4-BE49-F238E27FC236}">
                    <a16:creationId xmlns:a16="http://schemas.microsoft.com/office/drawing/2014/main" id="{8DB1FFDA-D908-184C-9075-A78D03FB94C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0;p104">
                <a:extLst>
                  <a:ext uri="{FF2B5EF4-FFF2-40B4-BE49-F238E27FC236}">
                    <a16:creationId xmlns:a16="http://schemas.microsoft.com/office/drawing/2014/main" id="{7D89823B-610A-DA4A-7652-B3FB9A11AA9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1;p104">
                <a:extLst>
                  <a:ext uri="{FF2B5EF4-FFF2-40B4-BE49-F238E27FC236}">
                    <a16:creationId xmlns:a16="http://schemas.microsoft.com/office/drawing/2014/main" id="{96157D2F-948E-716C-C6B6-3763185B0A3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2;p104">
                <a:extLst>
                  <a:ext uri="{FF2B5EF4-FFF2-40B4-BE49-F238E27FC236}">
                    <a16:creationId xmlns:a16="http://schemas.microsoft.com/office/drawing/2014/main" id="{4D3F9EA2-DE9A-12B9-89AF-FE0D99FD92D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5" name="Google Shape;13063;p104">
                <a:extLst>
                  <a:ext uri="{FF2B5EF4-FFF2-40B4-BE49-F238E27FC236}">
                    <a16:creationId xmlns:a16="http://schemas.microsoft.com/office/drawing/2014/main" id="{BC26BFD3-C0AC-EA49-73C8-7C2EFFF7E161}"/>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6" name="Google Shape;13064;p104">
                <a:extLst>
                  <a:ext uri="{FF2B5EF4-FFF2-40B4-BE49-F238E27FC236}">
                    <a16:creationId xmlns:a16="http://schemas.microsoft.com/office/drawing/2014/main" id="{6814011C-FC39-8912-437F-DE07D065074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7" name="Google Shape;13065;p104">
                <a:extLst>
                  <a:ext uri="{FF2B5EF4-FFF2-40B4-BE49-F238E27FC236}">
                    <a16:creationId xmlns:a16="http://schemas.microsoft.com/office/drawing/2014/main" id="{E55CF3E0-F058-45B9-338B-9EFDDFD2F05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66;p104">
                <a:extLst>
                  <a:ext uri="{FF2B5EF4-FFF2-40B4-BE49-F238E27FC236}">
                    <a16:creationId xmlns:a16="http://schemas.microsoft.com/office/drawing/2014/main" id="{59152F8F-A43C-E301-FFFD-07C76057522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9" name="Google Shape;13067;p104">
                <a:extLst>
                  <a:ext uri="{FF2B5EF4-FFF2-40B4-BE49-F238E27FC236}">
                    <a16:creationId xmlns:a16="http://schemas.microsoft.com/office/drawing/2014/main" id="{CB00F2EC-BBE5-7E99-248B-F6484564DEF8}"/>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30" name="Imagen 42" descr="Imagen que contiene dibujo, luz, alimentos&#10;&#10;Descripción generada automáticamente">
            <a:hlinkClick r:id="rId20" action="ppaction://hlinksldjump"/>
            <a:extLst>
              <a:ext uri="{FF2B5EF4-FFF2-40B4-BE49-F238E27FC236}">
                <a16:creationId xmlns:a16="http://schemas.microsoft.com/office/drawing/2014/main" id="{9D1B4C19-368B-A983-926E-BE8D0EC3C31D}"/>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297700" y="3698708"/>
            <a:ext cx="690517" cy="690517"/>
          </a:xfrm>
          <a:prstGeom prst="rect">
            <a:avLst/>
          </a:prstGeom>
        </p:spPr>
      </p:pic>
      <p:pic>
        <p:nvPicPr>
          <p:cNvPr id="31" name="Imagen 43" descr="Imagen que contiene Icono&#10;&#10;Descripción generada automáticamente">
            <a:hlinkClick r:id="rId22" action="ppaction://hlinksldjump"/>
            <a:extLst>
              <a:ext uri="{FF2B5EF4-FFF2-40B4-BE49-F238E27FC236}">
                <a16:creationId xmlns:a16="http://schemas.microsoft.com/office/drawing/2014/main" id="{52E493D9-9170-A057-7034-0C58EE679FB0}"/>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32" name="Imagen 44" descr="Icono&#10;&#10;Descripción generada automáticamente">
            <a:hlinkClick r:id="rId24" action="ppaction://hlinksldjump"/>
            <a:extLst>
              <a:ext uri="{FF2B5EF4-FFF2-40B4-BE49-F238E27FC236}">
                <a16:creationId xmlns:a16="http://schemas.microsoft.com/office/drawing/2014/main" id="{93B5C12A-7128-205B-C258-118774C18587}"/>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33" name="Google Shape;11648;p101">
            <a:hlinkClick r:id="rId26" action="ppaction://hlinksldjump"/>
            <a:extLst>
              <a:ext uri="{FF2B5EF4-FFF2-40B4-BE49-F238E27FC236}">
                <a16:creationId xmlns:a16="http://schemas.microsoft.com/office/drawing/2014/main" id="{A6BF8C6F-F58B-31B2-EBB5-01753074B269}"/>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34" name="Imagen 173" descr="Icono&#10;&#10;Descripción generada automáticamente">
            <a:hlinkClick r:id="rId27" action="ppaction://hlinksldjump"/>
            <a:extLst>
              <a:ext uri="{FF2B5EF4-FFF2-40B4-BE49-F238E27FC236}">
                <a16:creationId xmlns:a16="http://schemas.microsoft.com/office/drawing/2014/main" id="{3B5541DB-141A-4C08-0483-48FB65F0E566}"/>
              </a:ext>
            </a:extLst>
          </p:cNvPr>
          <p:cNvPicPr>
            <a:picLocks noChangeAspect="1"/>
          </p:cNvPicPr>
          <p:nvPr/>
        </p:nvPicPr>
        <p:blipFill>
          <a:blip r:embed="rId28">
            <a:biLevel thresh="25000"/>
            <a:extLst>
              <a:ext uri="{28A0092B-C50C-407E-A947-70E740481C1C}">
                <a14:useLocalDpi xmlns:a14="http://schemas.microsoft.com/office/drawing/2010/main" val="0"/>
              </a:ext>
            </a:extLst>
          </a:blip>
          <a:stretch>
            <a:fillRect/>
          </a:stretch>
        </p:blipFill>
        <p:spPr>
          <a:xfrm>
            <a:off x="346165" y="925356"/>
            <a:ext cx="620691" cy="527585"/>
          </a:xfrm>
          <a:prstGeom prst="rect">
            <a:avLst/>
          </a:prstGeom>
        </p:spPr>
      </p:pic>
      <p:sp>
        <p:nvSpPr>
          <p:cNvPr id="2" name="Forma libre: forma 60">
            <a:extLst>
              <a:ext uri="{FF2B5EF4-FFF2-40B4-BE49-F238E27FC236}">
                <a16:creationId xmlns:a16="http://schemas.microsoft.com/office/drawing/2014/main" id="{24320C85-73A9-33B3-04F6-989EAF6834FA}"/>
              </a:ext>
            </a:extLst>
          </p:cNvPr>
          <p:cNvSpPr/>
          <p:nvPr/>
        </p:nvSpPr>
        <p:spPr>
          <a:xfrm rot="16200000">
            <a:off x="-4057965" y="4040705"/>
            <a:ext cx="9617509" cy="150348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17337200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17337200 w 40705200"/>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0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10377714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7540057 w 8723096"/>
              <a:gd name="connsiteY0" fmla="*/ 1088133 h 1088133"/>
              <a:gd name="connsiteX1" fmla="*/ 6174086 w 8723096"/>
              <a:gd name="connsiteY1" fmla="*/ 1015561 h 1088133"/>
              <a:gd name="connsiteX2" fmla="*/ 5510127 w 8723096"/>
              <a:gd name="connsiteY2" fmla="*/ 628786 h 1088133"/>
              <a:gd name="connsiteX3" fmla="*/ 4888928 w 8723096"/>
              <a:gd name="connsiteY3" fmla="*/ 1015561 h 1088133"/>
              <a:gd name="connsiteX4" fmla="*/ 580571 w 8723096"/>
              <a:gd name="connsiteY4" fmla="*/ 1015561 h 1088133"/>
              <a:gd name="connsiteX5" fmla="*/ 0 w 8723096"/>
              <a:gd name="connsiteY5" fmla="*/ 145143 h 1088133"/>
              <a:gd name="connsiteX6" fmla="*/ 7612628 w 8723096"/>
              <a:gd name="connsiteY6" fmla="*/ 0 h 1088133"/>
              <a:gd name="connsiteX7" fmla="*/ 7540057 w 8723096"/>
              <a:gd name="connsiteY7" fmla="*/ 1088133 h 1088133"/>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612628 w 8714718"/>
              <a:gd name="connsiteY6" fmla="*/ 0 h 1045995"/>
              <a:gd name="connsiteX7" fmla="*/ 7476849 w 8714718"/>
              <a:gd name="connsiteY7" fmla="*/ 1045995 h 1045995"/>
              <a:gd name="connsiteX0" fmla="*/ 7476849 w 8714718"/>
              <a:gd name="connsiteY0" fmla="*/ 900852 h 900852"/>
              <a:gd name="connsiteX1" fmla="*/ 6174086 w 8714718"/>
              <a:gd name="connsiteY1" fmla="*/ 870418 h 900852"/>
              <a:gd name="connsiteX2" fmla="*/ 5510127 w 8714718"/>
              <a:gd name="connsiteY2" fmla="*/ 483643 h 900852"/>
              <a:gd name="connsiteX3" fmla="*/ 4888928 w 8714718"/>
              <a:gd name="connsiteY3" fmla="*/ 870418 h 900852"/>
              <a:gd name="connsiteX4" fmla="*/ 580571 w 8714718"/>
              <a:gd name="connsiteY4" fmla="*/ 870418 h 900852"/>
              <a:gd name="connsiteX5" fmla="*/ 0 w 8714718"/>
              <a:gd name="connsiteY5" fmla="*/ 0 h 900852"/>
              <a:gd name="connsiteX6" fmla="*/ 7275522 w 8714718"/>
              <a:gd name="connsiteY6" fmla="*/ 44479 h 900852"/>
              <a:gd name="connsiteX7" fmla="*/ 7476849 w 8714718"/>
              <a:gd name="connsiteY7" fmla="*/ 900852 h 900852"/>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507284 w 8714718"/>
              <a:gd name="connsiteY6" fmla="*/ 0 h 1045995"/>
              <a:gd name="connsiteX7" fmla="*/ 7476849 w 8714718"/>
              <a:gd name="connsiteY7" fmla="*/ 1045995 h 104599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938419 w 8145853"/>
              <a:gd name="connsiteY6" fmla="*/ 2340 h 1048335"/>
              <a:gd name="connsiteX7" fmla="*/ 6907984 w 8145853"/>
              <a:gd name="connsiteY7" fmla="*/ 1048335 h 104833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884270 w 8145853"/>
              <a:gd name="connsiteY6" fmla="*/ 2340 h 1048335"/>
              <a:gd name="connsiteX7" fmla="*/ 6907984 w 8145853"/>
              <a:gd name="connsiteY7" fmla="*/ 1048335 h 1048335"/>
              <a:gd name="connsiteX0" fmla="*/ 6919098 w 6919098"/>
              <a:gd name="connsiteY0" fmla="*/ 1027158 h 1027158"/>
              <a:gd name="connsiteX1" fmla="*/ 5605221 w 6919098"/>
              <a:gd name="connsiteY1" fmla="*/ 1017901 h 1027158"/>
              <a:gd name="connsiteX2" fmla="*/ 4941262 w 6919098"/>
              <a:gd name="connsiteY2" fmla="*/ 631126 h 1027158"/>
              <a:gd name="connsiteX3" fmla="*/ 4320063 w 6919098"/>
              <a:gd name="connsiteY3" fmla="*/ 1017901 h 1027158"/>
              <a:gd name="connsiteX4" fmla="*/ 11706 w 6919098"/>
              <a:gd name="connsiteY4" fmla="*/ 1017901 h 1027158"/>
              <a:gd name="connsiteX5" fmla="*/ 0 w 6919098"/>
              <a:gd name="connsiteY5" fmla="*/ 0 h 1027158"/>
              <a:gd name="connsiteX6" fmla="*/ 6884270 w 6919098"/>
              <a:gd name="connsiteY6" fmla="*/ 2340 h 1027158"/>
              <a:gd name="connsiteX7" fmla="*/ 6919098 w 6919098"/>
              <a:gd name="connsiteY7" fmla="*/ 1027158 h 1027158"/>
              <a:gd name="connsiteX0" fmla="*/ 6896870 w 6896870"/>
              <a:gd name="connsiteY0" fmla="*/ 1027158 h 1027158"/>
              <a:gd name="connsiteX1" fmla="*/ 5605221 w 6896870"/>
              <a:gd name="connsiteY1" fmla="*/ 1017901 h 1027158"/>
              <a:gd name="connsiteX2" fmla="*/ 4941262 w 6896870"/>
              <a:gd name="connsiteY2" fmla="*/ 631126 h 1027158"/>
              <a:gd name="connsiteX3" fmla="*/ 4320063 w 6896870"/>
              <a:gd name="connsiteY3" fmla="*/ 1017901 h 1027158"/>
              <a:gd name="connsiteX4" fmla="*/ 11706 w 6896870"/>
              <a:gd name="connsiteY4" fmla="*/ 1017901 h 1027158"/>
              <a:gd name="connsiteX5" fmla="*/ 0 w 6896870"/>
              <a:gd name="connsiteY5" fmla="*/ 0 h 1027158"/>
              <a:gd name="connsiteX6" fmla="*/ 6884270 w 6896870"/>
              <a:gd name="connsiteY6" fmla="*/ 2340 h 1027158"/>
              <a:gd name="connsiteX7" fmla="*/ 6896870 w 6896870"/>
              <a:gd name="connsiteY7" fmla="*/ 1027158 h 102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6870" h="1027158">
                <a:moveTo>
                  <a:pt x="6896870" y="1027158"/>
                </a:moveTo>
                <a:lnTo>
                  <a:pt x="5605221" y="1017901"/>
                </a:lnTo>
                <a:cubicBezTo>
                  <a:pt x="5382212" y="1042287"/>
                  <a:pt x="5404600" y="633241"/>
                  <a:pt x="4941262" y="631126"/>
                </a:cubicBezTo>
                <a:cubicBezTo>
                  <a:pt x="4477924" y="629011"/>
                  <a:pt x="4575665" y="1016250"/>
                  <a:pt x="4320063" y="1017901"/>
                </a:cubicBezTo>
                <a:lnTo>
                  <a:pt x="11706" y="1017901"/>
                </a:lnTo>
                <a:lnTo>
                  <a:pt x="0" y="0"/>
                </a:lnTo>
                <a:lnTo>
                  <a:pt x="6884270" y="2340"/>
                </a:lnTo>
                <a:cubicBezTo>
                  <a:pt x="6892175" y="351005"/>
                  <a:pt x="6888965" y="678493"/>
                  <a:pt x="6896870" y="1027158"/>
                </a:cubicBezTo>
                <a:close/>
              </a:path>
            </a:pathLst>
          </a:custGeom>
          <a:solidFill>
            <a:srgbClr val="154A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35" name="Imagen 173" descr="Icono&#10;&#10;Descripción generada automáticamente">
            <a:hlinkClick r:id="rId27" action="ppaction://hlinksldjump"/>
            <a:extLst>
              <a:ext uri="{FF2B5EF4-FFF2-40B4-BE49-F238E27FC236}">
                <a16:creationId xmlns:a16="http://schemas.microsoft.com/office/drawing/2014/main" id="{239C5DEB-DAC8-F7D6-40CB-9C733A34D975}"/>
              </a:ext>
            </a:extLst>
          </p:cNvPr>
          <p:cNvPicPr>
            <a:picLocks noChangeAspect="1"/>
          </p:cNvPicPr>
          <p:nvPr/>
        </p:nvPicPr>
        <p:blipFill>
          <a:blip r:embed="rId28">
            <a:biLevel thresh="25000"/>
            <a:extLst>
              <a:ext uri="{28A0092B-C50C-407E-A947-70E740481C1C}">
                <a14:useLocalDpi xmlns:a14="http://schemas.microsoft.com/office/drawing/2010/main" val="0"/>
              </a:ext>
            </a:extLst>
          </a:blip>
          <a:stretch>
            <a:fillRect/>
          </a:stretch>
        </p:blipFill>
        <p:spPr>
          <a:xfrm>
            <a:off x="498565" y="1077756"/>
            <a:ext cx="620691" cy="527585"/>
          </a:xfrm>
          <a:prstGeom prst="rect">
            <a:avLst/>
          </a:prstGeom>
        </p:spPr>
      </p:pic>
      <p:pic>
        <p:nvPicPr>
          <p:cNvPr id="36" name="Imagen 42" descr="Imagen que contiene dibujo, luz, alimentos&#10;&#10;Descripción generada automáticamente">
            <a:hlinkClick r:id="rId20" action="ppaction://hlinksldjump"/>
            <a:extLst>
              <a:ext uri="{FF2B5EF4-FFF2-40B4-BE49-F238E27FC236}">
                <a16:creationId xmlns:a16="http://schemas.microsoft.com/office/drawing/2014/main" id="{5B0F3764-8167-C704-A3E4-AC5A9647AC47}"/>
              </a:ext>
            </a:extLst>
          </p:cNvPr>
          <p:cNvPicPr>
            <a:picLocks noChangeAspect="1"/>
          </p:cNvPicPr>
          <p:nvPr/>
        </p:nvPicPr>
        <p:blipFill>
          <a:blip r:embed="rId21">
            <a:biLevel thresh="25000"/>
            <a:extLst>
              <a:ext uri="{28A0092B-C50C-407E-A947-70E740481C1C}">
                <a14:useLocalDpi xmlns:a14="http://schemas.microsoft.com/office/drawing/2010/main" val="0"/>
              </a:ext>
            </a:extLst>
          </a:blip>
          <a:stretch>
            <a:fillRect/>
          </a:stretch>
        </p:blipFill>
        <p:spPr>
          <a:xfrm>
            <a:off x="450100" y="3851108"/>
            <a:ext cx="690517" cy="690517"/>
          </a:xfrm>
          <a:prstGeom prst="rect">
            <a:avLst/>
          </a:prstGeom>
        </p:spPr>
      </p:pic>
      <p:sp useBgFill="1">
        <p:nvSpPr>
          <p:cNvPr id="37" name="Google Shape;11648;p101">
            <a:hlinkClick r:id="rId26" action="ppaction://hlinksldjump"/>
            <a:extLst>
              <a:ext uri="{FF2B5EF4-FFF2-40B4-BE49-F238E27FC236}">
                <a16:creationId xmlns:a16="http://schemas.microsoft.com/office/drawing/2014/main" id="{96F78591-D08C-B078-C75F-3C50C136AEA9}"/>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38" name="Imagen 43" descr="Imagen que contiene Icono&#10;&#10;Descripción generada automáticamente">
            <a:hlinkClick r:id="rId22" action="ppaction://hlinksldjump"/>
            <a:extLst>
              <a:ext uri="{FF2B5EF4-FFF2-40B4-BE49-F238E27FC236}">
                <a16:creationId xmlns:a16="http://schemas.microsoft.com/office/drawing/2014/main" id="{C9B157D3-147C-8AE8-65FB-67DE42FF578C}"/>
              </a:ext>
            </a:extLst>
          </p:cNvPr>
          <p:cNvPicPr>
            <a:picLocks noChangeAspect="1"/>
          </p:cNvPicPr>
          <p:nvPr/>
        </p:nvPicPr>
        <p:blipFill>
          <a:blip r:embed="rId23">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39" name="Imagen 44" descr="Icono&#10;&#10;Descripción generada automáticamente">
            <a:hlinkClick r:id="rId24" action="ppaction://hlinksldjump"/>
            <a:extLst>
              <a:ext uri="{FF2B5EF4-FFF2-40B4-BE49-F238E27FC236}">
                <a16:creationId xmlns:a16="http://schemas.microsoft.com/office/drawing/2014/main" id="{A4DDADC5-56F7-E91F-0AAB-1CFC98603362}"/>
              </a:ext>
            </a:extLst>
          </p:cNvPr>
          <p:cNvPicPr>
            <a:picLocks noChangeAspect="1"/>
          </p:cNvPicPr>
          <p:nvPr/>
        </p:nvPicPr>
        <p:blipFill>
          <a:blip r:embed="rId25">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8975187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12144" fill="hold"/>
                                        <p:tgtEl>
                                          <p:spTgt spid="2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1" fill="hold" display="0">
                  <p:stCondLst>
                    <p:cond delay="indefinite"/>
                  </p:stCondLst>
                  <p:endCondLst>
                    <p:cond evt="onStopAudio" delay="0">
                      <p:tgtEl>
                        <p:sldTgt/>
                      </p:tgtEl>
                    </p:cond>
                  </p:endCondLst>
                </p:cTn>
                <p:tgtEl>
                  <p:spTgt spid="22"/>
                </p:tgtEl>
              </p:cMediaNode>
            </p:audio>
          </p:childTnLst>
        </p:cTn>
      </p:par>
    </p:tnLst>
    <p:bldLst>
      <p:bldP spid="8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0BFE2AB1-2803-25BA-2A4A-E520FE79E7E2}"/>
              </a:ext>
            </a:extLst>
          </p:cNvPr>
          <p:cNvGraphicFramePr>
            <a:graphicFrameLocks noGrp="1"/>
          </p:cNvGraphicFramePr>
          <p:nvPr>
            <p:extLst>
              <p:ext uri="{D42A27DB-BD31-4B8C-83A1-F6EECF244321}">
                <p14:modId xmlns:p14="http://schemas.microsoft.com/office/powerpoint/2010/main" val="2621089217"/>
              </p:ext>
            </p:extLst>
          </p:nvPr>
        </p:nvGraphicFramePr>
        <p:xfrm>
          <a:off x="1544533" y="841941"/>
          <a:ext cx="13474800" cy="7750140"/>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32833">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Observaciones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7217307">
                <a:tc>
                  <a:txBody>
                    <a:bodyPr/>
                    <a:lstStyle/>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dirty="0">
                          <a:solidFill>
                            <a:schemeClr val="tx1"/>
                          </a:solidFill>
                          <a:latin typeface="Work Sans" pitchFamily="2" charset="0"/>
                          <a:cs typeface="Poppins" panose="00000500000000000000" pitchFamily="2" charset="0"/>
                        </a:rPr>
                        <a:t>En la definición de los criterios de selección se deberá priorizar la contratación de personas del área de influencia del proyecto, así como aquellas que son sujeto de protección constitucional como cabezas de familia, jóvenes, minorías étnicas y población reinsertada o reincorporada.</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500" dirty="0">
                          <a:solidFill>
                            <a:schemeClr val="tx1"/>
                          </a:solidFill>
                          <a:latin typeface="Work Sans" pitchFamily="2" charset="0"/>
                          <a:cs typeface="Poppins" panose="00000500000000000000" pitchFamily="2" charset="0"/>
                        </a:rPr>
                        <a:t>Se establece la plantilla de FORMATO CONVOCATORIA PERSONAL como instrumento de apoyo al proceso de convocatoria (ver anexos de la herramienta).</a:t>
                      </a: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kern="1200" dirty="0">
                          <a:solidFill>
                            <a:schemeClr val="tx1"/>
                          </a:solidFill>
                          <a:latin typeface="Work Sans" pitchFamily="2" charset="0"/>
                          <a:ea typeface="+mn-ea"/>
                          <a:cs typeface="Poppins" panose="00000500000000000000" pitchFamily="2" charset="0"/>
                        </a:rPr>
                        <a:t>Puedes desarrollar ferias de empleo con proveedores del proyecto o lograr la articulación con autoridades locales como apoyo a la difusión de información.</a:t>
                      </a:r>
                      <a:endParaRPr lang="es-ES" sz="1500" kern="1200" dirty="0">
                        <a:solidFill>
                          <a:schemeClr val="tx1"/>
                        </a:solidFill>
                        <a:latin typeface="Work Sans" pitchFamily="2" charset="0"/>
                        <a:ea typeface="+mn-ea"/>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graphicFrame>
        <p:nvGraphicFramePr>
          <p:cNvPr id="5" name="Tabla 10">
            <a:extLst>
              <a:ext uri="{FF2B5EF4-FFF2-40B4-BE49-F238E27FC236}">
                <a16:creationId xmlns:a16="http://schemas.microsoft.com/office/drawing/2014/main" id="{E85D2DEF-2BBD-B4B3-DAE4-7953685BCF40}"/>
              </a:ext>
            </a:extLst>
          </p:cNvPr>
          <p:cNvGraphicFramePr>
            <a:graphicFrameLocks noGrp="1"/>
          </p:cNvGraphicFramePr>
          <p:nvPr>
            <p:extLst>
              <p:ext uri="{D42A27DB-BD31-4B8C-83A1-F6EECF244321}">
                <p14:modId xmlns:p14="http://schemas.microsoft.com/office/powerpoint/2010/main" val="2634988303"/>
              </p:ext>
            </p:extLst>
          </p:nvPr>
        </p:nvGraphicFramePr>
        <p:xfrm>
          <a:off x="2085850" y="3477865"/>
          <a:ext cx="12392166" cy="4592374"/>
        </p:xfrm>
        <a:graphic>
          <a:graphicData uri="http://schemas.openxmlformats.org/drawingml/2006/table">
            <a:tbl>
              <a:tblPr firstRow="1" bandRow="1">
                <a:tableStyleId>{21E4AEA4-8DFA-4A89-87EB-49C32662AFE0}</a:tableStyleId>
              </a:tblPr>
              <a:tblGrid>
                <a:gridCol w="6196083">
                  <a:extLst>
                    <a:ext uri="{9D8B030D-6E8A-4147-A177-3AD203B41FA5}">
                      <a16:colId xmlns:a16="http://schemas.microsoft.com/office/drawing/2014/main" val="1472534718"/>
                    </a:ext>
                  </a:extLst>
                </a:gridCol>
                <a:gridCol w="6196083">
                  <a:extLst>
                    <a:ext uri="{9D8B030D-6E8A-4147-A177-3AD203B41FA5}">
                      <a16:colId xmlns:a16="http://schemas.microsoft.com/office/drawing/2014/main" val="1904115001"/>
                    </a:ext>
                  </a:extLst>
                </a:gridCol>
              </a:tblGrid>
              <a:tr h="918686">
                <a:tc>
                  <a:txBody>
                    <a:bodyPr/>
                    <a:lstStyle/>
                    <a:p>
                      <a:pPr algn="ctr"/>
                      <a:r>
                        <a:rPr lang="es-ES" sz="1600" b="0" dirty="0">
                          <a:solidFill>
                            <a:schemeClr val="tx1"/>
                          </a:solidFill>
                          <a:latin typeface="Poppins SemiBold" panose="00000700000000000000" pitchFamily="2" charset="0"/>
                          <a:cs typeface="Poppins SemiBold" panose="00000700000000000000" pitchFamily="2" charset="0"/>
                        </a:rPr>
                        <a:t>Plantilla Convocatoria Personal</a:t>
                      </a:r>
                      <a:endParaRPr lang="es-CO" sz="1600" b="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600" b="0">
                          <a:solidFill>
                            <a:schemeClr val="tx1"/>
                          </a:solidFill>
                          <a:latin typeface="Poppins SemiBold" panose="00000700000000000000" pitchFamily="2" charset="0"/>
                          <a:cs typeface="Poppins SemiBold" panose="00000700000000000000" pitchFamily="2" charset="0"/>
                        </a:rPr>
                        <a:t>Plantilla Boletines/Comunicados</a:t>
                      </a:r>
                      <a:endParaRPr lang="es-CO" sz="1600" b="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3999456734"/>
                  </a:ext>
                </a:extLst>
              </a:tr>
              <a:tr h="3673688">
                <a:tc>
                  <a:txBody>
                    <a:bodyPr/>
                    <a:lstStyle/>
                    <a:p>
                      <a:pPr algn="ctr"/>
                      <a:endParaRPr lang="es-CO"/>
                    </a:p>
                  </a:txBody>
                  <a:tcPr>
                    <a:solidFill>
                      <a:schemeClr val="bg1"/>
                    </a:solidFill>
                  </a:tcPr>
                </a:tc>
                <a:tc>
                  <a:txBody>
                    <a:bodyPr/>
                    <a:lstStyle/>
                    <a:p>
                      <a:pPr algn="ctr"/>
                      <a:endParaRPr lang="es-CO" dirty="0"/>
                    </a:p>
                  </a:txBody>
                  <a:tcPr>
                    <a:solidFill>
                      <a:schemeClr val="bg1"/>
                    </a:solidFill>
                  </a:tcPr>
                </a:tc>
                <a:extLst>
                  <a:ext uri="{0D108BD9-81ED-4DB2-BD59-A6C34878D82A}">
                    <a16:rowId xmlns:a16="http://schemas.microsoft.com/office/drawing/2014/main" val="2017132433"/>
                  </a:ext>
                </a:extLst>
              </a:tr>
            </a:tbl>
          </a:graphicData>
        </a:graphic>
      </p:graphicFrame>
      <p:grpSp>
        <p:nvGrpSpPr>
          <p:cNvPr id="8" name="Grupo 7">
            <a:extLst>
              <a:ext uri="{FF2B5EF4-FFF2-40B4-BE49-F238E27FC236}">
                <a16:creationId xmlns:a16="http://schemas.microsoft.com/office/drawing/2014/main" id="{78014D52-C245-3E73-D167-C82D5A105DB4}"/>
              </a:ext>
            </a:extLst>
          </p:cNvPr>
          <p:cNvGrpSpPr/>
          <p:nvPr/>
        </p:nvGrpSpPr>
        <p:grpSpPr>
          <a:xfrm>
            <a:off x="2430987" y="4522007"/>
            <a:ext cx="11688090" cy="3825984"/>
            <a:chOff x="660027" y="4185757"/>
            <a:chExt cx="11688090" cy="3825984"/>
          </a:xfrm>
        </p:grpSpPr>
        <p:pic>
          <p:nvPicPr>
            <p:cNvPr id="9" name="Imagen 8">
              <a:extLst>
                <a:ext uri="{FF2B5EF4-FFF2-40B4-BE49-F238E27FC236}">
                  <a16:creationId xmlns:a16="http://schemas.microsoft.com/office/drawing/2014/main" id="{CA2A595B-AB7F-A888-B90C-DA8BB051352F}"/>
                </a:ext>
              </a:extLst>
            </p:cNvPr>
            <p:cNvPicPr>
              <a:picLocks noChangeAspect="1"/>
            </p:cNvPicPr>
            <p:nvPr/>
          </p:nvPicPr>
          <p:blipFill>
            <a:blip r:embed="rId3"/>
            <a:stretch>
              <a:fillRect/>
            </a:stretch>
          </p:blipFill>
          <p:spPr>
            <a:xfrm>
              <a:off x="6643661" y="4185757"/>
              <a:ext cx="5704456" cy="3632134"/>
            </a:xfrm>
            <a:prstGeom prst="rect">
              <a:avLst/>
            </a:prstGeom>
          </p:spPr>
        </p:pic>
        <p:pic>
          <p:nvPicPr>
            <p:cNvPr id="22" name="Imagen 21">
              <a:extLst>
                <a:ext uri="{FF2B5EF4-FFF2-40B4-BE49-F238E27FC236}">
                  <a16:creationId xmlns:a16="http://schemas.microsoft.com/office/drawing/2014/main" id="{94AC83DB-ADA7-075C-1A62-D8894578084E}"/>
                </a:ext>
              </a:extLst>
            </p:cNvPr>
            <p:cNvPicPr>
              <a:picLocks noChangeAspect="1"/>
            </p:cNvPicPr>
            <p:nvPr/>
          </p:nvPicPr>
          <p:blipFill>
            <a:blip r:embed="rId4"/>
            <a:stretch>
              <a:fillRect/>
            </a:stretch>
          </p:blipFill>
          <p:spPr>
            <a:xfrm>
              <a:off x="660027" y="4336310"/>
              <a:ext cx="5456557" cy="3675431"/>
            </a:xfrm>
            <a:prstGeom prst="rect">
              <a:avLst/>
            </a:prstGeom>
          </p:spPr>
        </p:pic>
        <p:pic>
          <p:nvPicPr>
            <p:cNvPr id="23" name="Imagen 22">
              <a:extLst>
                <a:ext uri="{FF2B5EF4-FFF2-40B4-BE49-F238E27FC236}">
                  <a16:creationId xmlns:a16="http://schemas.microsoft.com/office/drawing/2014/main" id="{C6431845-4583-EB3B-4B6F-86AC7026163F}"/>
                </a:ext>
              </a:extLst>
            </p:cNvPr>
            <p:cNvPicPr>
              <a:picLocks noChangeAspect="1"/>
            </p:cNvPicPr>
            <p:nvPr/>
          </p:nvPicPr>
          <p:blipFill>
            <a:blip r:embed="rId4"/>
            <a:stretch>
              <a:fillRect/>
            </a:stretch>
          </p:blipFill>
          <p:spPr>
            <a:xfrm>
              <a:off x="6826958" y="5239197"/>
              <a:ext cx="2413973" cy="1626005"/>
            </a:xfrm>
            <a:prstGeom prst="rect">
              <a:avLst/>
            </a:prstGeom>
          </p:spPr>
        </p:pic>
        <p:pic>
          <p:nvPicPr>
            <p:cNvPr id="24" name="Imagen 23">
              <a:extLst>
                <a:ext uri="{FF2B5EF4-FFF2-40B4-BE49-F238E27FC236}">
                  <a16:creationId xmlns:a16="http://schemas.microsoft.com/office/drawing/2014/main" id="{734ACF29-59CC-064D-5BC8-3A39F97D9BAE}"/>
                </a:ext>
              </a:extLst>
            </p:cNvPr>
            <p:cNvPicPr>
              <a:picLocks noChangeAspect="1"/>
            </p:cNvPicPr>
            <p:nvPr/>
          </p:nvPicPr>
          <p:blipFill>
            <a:blip r:embed="rId4"/>
            <a:stretch>
              <a:fillRect/>
            </a:stretch>
          </p:blipFill>
          <p:spPr>
            <a:xfrm>
              <a:off x="9705815" y="5145958"/>
              <a:ext cx="2552394" cy="1719243"/>
            </a:xfrm>
            <a:prstGeom prst="rect">
              <a:avLst/>
            </a:prstGeom>
          </p:spPr>
        </p:pic>
      </p:grpSp>
      <p:sp>
        <p:nvSpPr>
          <p:cNvPr id="25" name="CuadroTexto 24">
            <a:extLst>
              <a:ext uri="{FF2B5EF4-FFF2-40B4-BE49-F238E27FC236}">
                <a16:creationId xmlns:a16="http://schemas.microsoft.com/office/drawing/2014/main" id="{BF15030D-AB94-4CC4-C511-752C3A461B17}"/>
              </a:ext>
            </a:extLst>
          </p:cNvPr>
          <p:cNvSpPr txBox="1"/>
          <p:nvPr/>
        </p:nvSpPr>
        <p:spPr>
          <a:xfrm>
            <a:off x="15849600" y="906096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6" name="Flecha: a la derecha 25">
            <a:hlinkClick r:id="rId5" action="ppaction://hlinksldjump"/>
            <a:extLst>
              <a:ext uri="{FF2B5EF4-FFF2-40B4-BE49-F238E27FC236}">
                <a16:creationId xmlns:a16="http://schemas.microsoft.com/office/drawing/2014/main" id="{C1145F60-6284-5673-BB3D-E12BB1DBCD82}"/>
              </a:ext>
            </a:extLst>
          </p:cNvPr>
          <p:cNvSpPr/>
          <p:nvPr/>
        </p:nvSpPr>
        <p:spPr>
          <a:xfrm>
            <a:off x="16365472" y="874195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7" name="CuadroTexto 26">
            <a:extLst>
              <a:ext uri="{FF2B5EF4-FFF2-40B4-BE49-F238E27FC236}">
                <a16:creationId xmlns:a16="http://schemas.microsoft.com/office/drawing/2014/main" id="{FAB30164-034B-0A18-22C3-AA9373EBB1A2}"/>
              </a:ext>
            </a:extLst>
          </p:cNvPr>
          <p:cNvSpPr txBox="1"/>
          <p:nvPr/>
        </p:nvSpPr>
        <p:spPr>
          <a:xfrm>
            <a:off x="14931796" y="906096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8" name="Flecha: a la derecha 27">
            <a:hlinkClick r:id="rId6" action="ppaction://hlinksldjump"/>
            <a:extLst>
              <a:ext uri="{FF2B5EF4-FFF2-40B4-BE49-F238E27FC236}">
                <a16:creationId xmlns:a16="http://schemas.microsoft.com/office/drawing/2014/main" id="{E09F4BF6-E576-63A6-5582-553E2C96E6DB}"/>
              </a:ext>
            </a:extLst>
          </p:cNvPr>
          <p:cNvSpPr/>
          <p:nvPr/>
        </p:nvSpPr>
        <p:spPr>
          <a:xfrm flipH="1">
            <a:off x="15411664" y="874195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9C1D0CDB-D384-F9D4-302B-839D16E70B25}"/>
              </a:ext>
            </a:extLst>
          </p:cNvPr>
          <p:cNvSpPr/>
          <p:nvPr/>
        </p:nvSpPr>
        <p:spPr>
          <a:xfrm>
            <a:off x="4959019" y="169887"/>
            <a:ext cx="7150762"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15: CONTRATACIÓN DE MANO DE OBRA</a:t>
            </a:r>
          </a:p>
        </p:txBody>
      </p:sp>
      <p:grpSp>
        <p:nvGrpSpPr>
          <p:cNvPr id="12" name="Grupo 11">
            <a:extLst>
              <a:ext uri="{FF2B5EF4-FFF2-40B4-BE49-F238E27FC236}">
                <a16:creationId xmlns:a16="http://schemas.microsoft.com/office/drawing/2014/main" id="{F6E4CEBB-61D0-0C34-46A9-D4F1A490256D}"/>
              </a:ext>
            </a:extLst>
          </p:cNvPr>
          <p:cNvGrpSpPr/>
          <p:nvPr/>
        </p:nvGrpSpPr>
        <p:grpSpPr>
          <a:xfrm>
            <a:off x="6682671" y="8535057"/>
            <a:ext cx="720000" cy="720000"/>
            <a:chOff x="3177144" y="1346133"/>
            <a:chExt cx="820800" cy="820800"/>
          </a:xfrm>
        </p:grpSpPr>
        <p:sp>
          <p:nvSpPr>
            <p:cNvPr id="13" name="Elipse 12">
              <a:hlinkClick r:id="rId7" action="ppaction://hlinksldjump" tooltip="Recomendaciones"/>
              <a:extLst>
                <a:ext uri="{FF2B5EF4-FFF2-40B4-BE49-F238E27FC236}">
                  <a16:creationId xmlns:a16="http://schemas.microsoft.com/office/drawing/2014/main" id="{5DF87281-7C66-6B32-A6E3-3DF0C7D8172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87B02DD-04EC-69B4-7F26-668CA7732C8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1A2E509-B880-7523-79D5-2264063243F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BEF3935-5CE9-A4E5-293F-44ABCF8A37B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F88D291-EAD8-0B1E-F237-9FAB7114265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3D38A35-D2A6-9A5A-61EA-6430D0F1AF5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F868A95-E730-90B8-9FDD-446AC979282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60ACD89F-56BE-56BA-D44C-82277BCFB81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11791DA-ABF3-009C-A2D1-E0173045B50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B9A60FB-FE9C-4A7B-5213-315FFC0F74B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8C3FA0ED-E5B1-CB42-2746-C5F524BA7B0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F04DFE24-54C0-ACDA-5457-3C8CAD652DA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E102637-3C10-DDC5-E3D3-FD459988EFFB}"/>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0D5C1E7B-17C6-AD6D-542B-52723764D86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E53D79C9-B6C9-1BAE-28DC-DFF7699E564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8" action="ppaction://hlinksldjump" tooltip="Bienvenida"/>
                <a:extLst>
                  <a:ext uri="{FF2B5EF4-FFF2-40B4-BE49-F238E27FC236}">
                    <a16:creationId xmlns:a16="http://schemas.microsoft.com/office/drawing/2014/main" id="{CE1779D1-1625-05F5-BBED-F42FA49F418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60E85FDF-33F6-748C-B099-9FED8A4C51E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C1BE25C3-F0E1-6CC8-EDE0-547D4F216321}"/>
              </a:ext>
            </a:extLst>
          </p:cNvPr>
          <p:cNvGrpSpPr/>
          <p:nvPr/>
        </p:nvGrpSpPr>
        <p:grpSpPr>
          <a:xfrm>
            <a:off x="7601580" y="8575337"/>
            <a:ext cx="720000" cy="720000"/>
            <a:chOff x="6056787" y="1346133"/>
            <a:chExt cx="820800" cy="820800"/>
          </a:xfrm>
        </p:grpSpPr>
        <p:sp>
          <p:nvSpPr>
            <p:cNvPr id="69" name="Elipse 68">
              <a:hlinkClick r:id="rId9" action="ppaction://hlinksldjump" tooltip="Ciclo de vida y nivel de complejidad"/>
              <a:extLst>
                <a:ext uri="{FF2B5EF4-FFF2-40B4-BE49-F238E27FC236}">
                  <a16:creationId xmlns:a16="http://schemas.microsoft.com/office/drawing/2014/main" id="{489D5525-CE18-8662-F8BC-F38525D4D6C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40B3FC68-9F58-2A3C-96B8-5BDEA964A0D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4B3BC1A0-7341-E7DF-1721-8F7E1631AE6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CB8D019-E294-FCA1-3476-42BAC740F59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204E49A8-2623-6F8C-6C20-A53C2F8CD20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26F0271-AD53-B112-2D31-36F7F74E05C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D6F154AD-952E-5DEC-98DC-B1064E7A1FA0}"/>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9" action="ppaction://hlinksldjump"/>
                <a:extLst>
                  <a:ext uri="{FF2B5EF4-FFF2-40B4-BE49-F238E27FC236}">
                    <a16:creationId xmlns:a16="http://schemas.microsoft.com/office/drawing/2014/main" id="{4320FB84-9358-DF82-FB62-143A22791C8B}"/>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6AF0E4AF-03B2-4948-E98C-20DA056E1A04}"/>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5A0A9344-DC1B-EFEE-63FE-3644658EB42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0" action="ppaction://hlinksldjump" tooltip="Énfasis"/>
              <a:extLst>
                <a:ext uri="{FF2B5EF4-FFF2-40B4-BE49-F238E27FC236}">
                  <a16:creationId xmlns:a16="http://schemas.microsoft.com/office/drawing/2014/main" id="{69E7A915-4506-B706-2087-59F59FCF721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A8554E5D-A492-F6A7-DDB5-CB727907105A}"/>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793950FE-1DA4-CA7C-531C-26505646651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DAC8B951-0775-C1EE-2549-502CBEEFBBC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47105062-8581-3DC3-C259-C10EE960E41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5390C44D-6998-BEA6-C6B7-F3661B311C5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43570837-B8CE-7683-4462-2CB5193A0AE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1" action="ppaction://hlinksldjump" tooltip="Enfoques de trabajo"/>
                <a:extLst>
                  <a:ext uri="{FF2B5EF4-FFF2-40B4-BE49-F238E27FC236}">
                    <a16:creationId xmlns:a16="http://schemas.microsoft.com/office/drawing/2014/main" id="{C1D30577-B25E-E014-7CB6-366156C61C6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EE35D3C5-981B-A793-07FE-88A6D27BE845}"/>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4A398C50-CBC0-A220-6AF6-A3229C99FAB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EF3D0F8C-4540-551B-7D8D-51294D294315}"/>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53D40408-D8C6-1EE9-9047-BBBEF1872CF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2" action="ppaction://hlinksldjump" tooltip="Categorías"/>
              <a:extLst>
                <a:ext uri="{FF2B5EF4-FFF2-40B4-BE49-F238E27FC236}">
                  <a16:creationId xmlns:a16="http://schemas.microsoft.com/office/drawing/2014/main" id="{7DA54594-67F6-D8E9-0E3F-C6942B3F077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088BF0BB-E8C3-CB0D-64B2-EB6942D2287A}"/>
              </a:ext>
            </a:extLst>
          </p:cNvPr>
          <p:cNvGrpSpPr/>
          <p:nvPr/>
        </p:nvGrpSpPr>
        <p:grpSpPr>
          <a:xfrm>
            <a:off x="6683394" y="8490698"/>
            <a:ext cx="720000" cy="720000"/>
            <a:chOff x="3177144" y="1346133"/>
            <a:chExt cx="820800" cy="820800"/>
          </a:xfrm>
        </p:grpSpPr>
        <p:sp>
          <p:nvSpPr>
            <p:cNvPr id="93" name="Elipse 92">
              <a:hlinkClick r:id="rId7" action="ppaction://hlinksldjump" tooltip="Recomendaciones"/>
              <a:extLst>
                <a:ext uri="{FF2B5EF4-FFF2-40B4-BE49-F238E27FC236}">
                  <a16:creationId xmlns:a16="http://schemas.microsoft.com/office/drawing/2014/main" id="{6C2AC4C8-284A-B11D-83DB-2257AA58B12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D97F61FB-84AF-B90C-F6A2-82960C01516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FAC7C311-333E-59D6-3B6E-ADA4D4B7BAC2}"/>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59;p104">
                <a:extLst>
                  <a:ext uri="{FF2B5EF4-FFF2-40B4-BE49-F238E27FC236}">
                    <a16:creationId xmlns:a16="http://schemas.microsoft.com/office/drawing/2014/main" id="{D7164852-64BA-FF95-E9F9-C8B4E86FA1D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0;p104">
                <a:extLst>
                  <a:ext uri="{FF2B5EF4-FFF2-40B4-BE49-F238E27FC236}">
                    <a16:creationId xmlns:a16="http://schemas.microsoft.com/office/drawing/2014/main" id="{CF5F8115-47CA-224F-16E2-9AD8A8D189A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1;p104">
                <a:extLst>
                  <a:ext uri="{FF2B5EF4-FFF2-40B4-BE49-F238E27FC236}">
                    <a16:creationId xmlns:a16="http://schemas.microsoft.com/office/drawing/2014/main" id="{0AB36FE8-F706-94F2-0C05-B0A79D61A9E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2;p104">
                <a:extLst>
                  <a:ext uri="{FF2B5EF4-FFF2-40B4-BE49-F238E27FC236}">
                    <a16:creationId xmlns:a16="http://schemas.microsoft.com/office/drawing/2014/main" id="{2F4F98C4-7DB1-AAE8-9D91-48521CAD7D8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3;p104">
                <a:extLst>
                  <a:ext uri="{FF2B5EF4-FFF2-40B4-BE49-F238E27FC236}">
                    <a16:creationId xmlns:a16="http://schemas.microsoft.com/office/drawing/2014/main" id="{EB3F68AF-8F1E-7257-24E6-A8669C3FCB9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4;p104">
                <a:extLst>
                  <a:ext uri="{FF2B5EF4-FFF2-40B4-BE49-F238E27FC236}">
                    <a16:creationId xmlns:a16="http://schemas.microsoft.com/office/drawing/2014/main" id="{70B6A582-C7B0-0DAF-807F-E39CA0401BA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5;p104">
                <a:extLst>
                  <a:ext uri="{FF2B5EF4-FFF2-40B4-BE49-F238E27FC236}">
                    <a16:creationId xmlns:a16="http://schemas.microsoft.com/office/drawing/2014/main" id="{0F14D5EB-213A-AD4A-318D-0D20BF99F01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6;p104">
                <a:extLst>
                  <a:ext uri="{FF2B5EF4-FFF2-40B4-BE49-F238E27FC236}">
                    <a16:creationId xmlns:a16="http://schemas.microsoft.com/office/drawing/2014/main" id="{84377DFB-0393-F15E-677C-B8CD569306C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3067;p104">
                <a:extLst>
                  <a:ext uri="{FF2B5EF4-FFF2-40B4-BE49-F238E27FC236}">
                    <a16:creationId xmlns:a16="http://schemas.microsoft.com/office/drawing/2014/main" id="{8212314F-F069-55F1-124C-D60548828E0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oup 17">
            <a:extLst>
              <a:ext uri="{FF2B5EF4-FFF2-40B4-BE49-F238E27FC236}">
                <a16:creationId xmlns:a16="http://schemas.microsoft.com/office/drawing/2014/main" id="{48B516EB-AC44-53E0-6197-2C91E936DDEC}"/>
              </a:ext>
            </a:extLst>
          </p:cNvPr>
          <p:cNvGrpSpPr/>
          <p:nvPr/>
        </p:nvGrpSpPr>
        <p:grpSpPr>
          <a:xfrm>
            <a:off x="5694079" y="8486054"/>
            <a:ext cx="720000" cy="720000"/>
            <a:chOff x="738225" y="2745837"/>
            <a:chExt cx="861840" cy="861840"/>
          </a:xfrm>
        </p:grpSpPr>
        <p:sp>
          <p:nvSpPr>
            <p:cNvPr id="112" name="Elipse 111">
              <a:extLst>
                <a:ext uri="{FF2B5EF4-FFF2-40B4-BE49-F238E27FC236}">
                  <a16:creationId xmlns:a16="http://schemas.microsoft.com/office/drawing/2014/main" id="{A5061444-0A95-47FE-B044-C3665D611B4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0593;p100">
              <a:extLst>
                <a:ext uri="{FF2B5EF4-FFF2-40B4-BE49-F238E27FC236}">
                  <a16:creationId xmlns:a16="http://schemas.microsoft.com/office/drawing/2014/main" id="{5E44DD5F-A936-F926-D46A-EABF9D1F32A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4" name="Google Shape;10594;p100">
                <a:hlinkClick r:id="rId8" action="ppaction://hlinksldjump" tooltip="Bienvenida"/>
                <a:extLst>
                  <a:ext uri="{FF2B5EF4-FFF2-40B4-BE49-F238E27FC236}">
                    <a16:creationId xmlns:a16="http://schemas.microsoft.com/office/drawing/2014/main" id="{846B7A76-F74C-AF04-FB15-1452B005520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0595;p100">
                <a:extLst>
                  <a:ext uri="{FF2B5EF4-FFF2-40B4-BE49-F238E27FC236}">
                    <a16:creationId xmlns:a16="http://schemas.microsoft.com/office/drawing/2014/main" id="{49FFB945-BA01-53A1-5C32-1C58779BBC9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6" name="Grupo 115">
            <a:extLst>
              <a:ext uri="{FF2B5EF4-FFF2-40B4-BE49-F238E27FC236}">
                <a16:creationId xmlns:a16="http://schemas.microsoft.com/office/drawing/2014/main" id="{554CD4D4-2F63-C9D7-7F3C-C9D4EAD6538C}"/>
              </a:ext>
            </a:extLst>
          </p:cNvPr>
          <p:cNvGrpSpPr/>
          <p:nvPr/>
        </p:nvGrpSpPr>
        <p:grpSpPr>
          <a:xfrm>
            <a:off x="9379519" y="8490698"/>
            <a:ext cx="720000" cy="720000"/>
            <a:chOff x="6950009" y="1346133"/>
            <a:chExt cx="820800" cy="820800"/>
          </a:xfrm>
        </p:grpSpPr>
        <p:sp>
          <p:nvSpPr>
            <p:cNvPr id="117" name="Elipse 116">
              <a:extLst>
                <a:ext uri="{FF2B5EF4-FFF2-40B4-BE49-F238E27FC236}">
                  <a16:creationId xmlns:a16="http://schemas.microsoft.com/office/drawing/2014/main" id="{E2DA7D49-4420-9E9A-69F9-1558D6A976B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8" name="Google Shape;11123;p100">
              <a:hlinkClick r:id="rId10" action="ppaction://hlinksldjump" tooltip="Énfasis"/>
              <a:extLst>
                <a:ext uri="{FF2B5EF4-FFF2-40B4-BE49-F238E27FC236}">
                  <a16:creationId xmlns:a16="http://schemas.microsoft.com/office/drawing/2014/main" id="{8434E900-DB2D-C2F1-D71D-8C1B0DD2600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9" name="Grupo 118">
            <a:extLst>
              <a:ext uri="{FF2B5EF4-FFF2-40B4-BE49-F238E27FC236}">
                <a16:creationId xmlns:a16="http://schemas.microsoft.com/office/drawing/2014/main" id="{065C50C5-0803-D512-6203-31BB0090E0BF}"/>
              </a:ext>
            </a:extLst>
          </p:cNvPr>
          <p:cNvGrpSpPr/>
          <p:nvPr/>
        </p:nvGrpSpPr>
        <p:grpSpPr>
          <a:xfrm>
            <a:off x="10287000" y="8512801"/>
            <a:ext cx="720000" cy="720000"/>
            <a:chOff x="7758040" y="1346133"/>
            <a:chExt cx="820800" cy="820800"/>
          </a:xfrm>
        </p:grpSpPr>
        <p:sp>
          <p:nvSpPr>
            <p:cNvPr id="120" name="Elipse 119">
              <a:extLst>
                <a:ext uri="{FF2B5EF4-FFF2-40B4-BE49-F238E27FC236}">
                  <a16:creationId xmlns:a16="http://schemas.microsoft.com/office/drawing/2014/main" id="{04982384-A39F-A23F-DEB1-33558170E71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1" name="Google Shape;11363;p101">
              <a:extLst>
                <a:ext uri="{FF2B5EF4-FFF2-40B4-BE49-F238E27FC236}">
                  <a16:creationId xmlns:a16="http://schemas.microsoft.com/office/drawing/2014/main" id="{182F02A2-786D-ABDF-DDB4-A0BFFD971E0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2" name="Google Shape;11364;p101">
                <a:extLst>
                  <a:ext uri="{FF2B5EF4-FFF2-40B4-BE49-F238E27FC236}">
                    <a16:creationId xmlns:a16="http://schemas.microsoft.com/office/drawing/2014/main" id="{A192CB08-0BBF-B003-F012-147621DCB3B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5;p101">
                <a:extLst>
                  <a:ext uri="{FF2B5EF4-FFF2-40B4-BE49-F238E27FC236}">
                    <a16:creationId xmlns:a16="http://schemas.microsoft.com/office/drawing/2014/main" id="{C5C92947-BDBE-0F2B-CBDA-1EA5E52CE41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6;p101">
                <a:extLst>
                  <a:ext uri="{FF2B5EF4-FFF2-40B4-BE49-F238E27FC236}">
                    <a16:creationId xmlns:a16="http://schemas.microsoft.com/office/drawing/2014/main" id="{A61435F4-F974-5CDA-87DE-A5EB283BECF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7;p101">
                <a:hlinkClick r:id="rId11" action="ppaction://hlinksldjump" tooltip="Enfoques de trabajo"/>
                <a:extLst>
                  <a:ext uri="{FF2B5EF4-FFF2-40B4-BE49-F238E27FC236}">
                    <a16:creationId xmlns:a16="http://schemas.microsoft.com/office/drawing/2014/main" id="{04348DA5-AFC1-3793-7399-25208B63A2D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8;p101">
                <a:extLst>
                  <a:ext uri="{FF2B5EF4-FFF2-40B4-BE49-F238E27FC236}">
                    <a16:creationId xmlns:a16="http://schemas.microsoft.com/office/drawing/2014/main" id="{548EB1ED-73CE-017B-8B5A-6542E48E2D6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1369;p101">
                <a:extLst>
                  <a:ext uri="{FF2B5EF4-FFF2-40B4-BE49-F238E27FC236}">
                    <a16:creationId xmlns:a16="http://schemas.microsoft.com/office/drawing/2014/main" id="{F37510DD-6A97-F4C7-FC35-34601594218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8" name="Grupo 127">
            <a:extLst>
              <a:ext uri="{FF2B5EF4-FFF2-40B4-BE49-F238E27FC236}">
                <a16:creationId xmlns:a16="http://schemas.microsoft.com/office/drawing/2014/main" id="{DECA0288-AB04-0EEC-8200-220A6989DB0F}"/>
              </a:ext>
            </a:extLst>
          </p:cNvPr>
          <p:cNvGrpSpPr/>
          <p:nvPr/>
        </p:nvGrpSpPr>
        <p:grpSpPr>
          <a:xfrm>
            <a:off x="8462087" y="8512801"/>
            <a:ext cx="720000" cy="720000"/>
            <a:chOff x="-1026884" y="3852288"/>
            <a:chExt cx="861840" cy="861840"/>
          </a:xfrm>
        </p:grpSpPr>
        <p:sp>
          <p:nvSpPr>
            <p:cNvPr id="129" name="Elipse 128">
              <a:extLst>
                <a:ext uri="{FF2B5EF4-FFF2-40B4-BE49-F238E27FC236}">
                  <a16:creationId xmlns:a16="http://schemas.microsoft.com/office/drawing/2014/main" id="{3D25978A-4025-E764-1737-8EA162C8BAC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0" name="Google Shape;11648;p101">
              <a:hlinkClick r:id="rId12" action="ppaction://hlinksldjump" tooltip="Categorías"/>
              <a:extLst>
                <a:ext uri="{FF2B5EF4-FFF2-40B4-BE49-F238E27FC236}">
                  <a16:creationId xmlns:a16="http://schemas.microsoft.com/office/drawing/2014/main" id="{5D1BAC94-EB5D-C5D8-5FDD-7F71040D4E6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522924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0CCACD5F-ECB6-CA2F-10A6-400470AB94C6}"/>
                  </a:ext>
                </a:extLst>
              </p:cNvPr>
              <p:cNvGraphicFramePr>
                <a:graphicFrameLocks noGrp="1"/>
              </p:cNvGraphicFramePr>
              <p:nvPr>
                <p:extLst>
                  <p:ext uri="{D42A27DB-BD31-4B8C-83A1-F6EECF244321}">
                    <p14:modId xmlns:p14="http://schemas.microsoft.com/office/powerpoint/2010/main" val="945199558"/>
                  </p:ext>
                </p:extLst>
              </p:nvPr>
            </p:nvGraphicFramePr>
            <p:xfrm>
              <a:off x="1509139" y="920449"/>
              <a:ext cx="13474800" cy="736905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51748">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Indicadores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6817310">
                    <a:tc>
                      <a:txBody>
                        <a:bodyPr/>
                        <a:lstStyle/>
                        <a:p>
                          <a:pPr marL="342900" marR="0" lvl="0" indent="-342900" algn="just" defTabSz="960120" rtl="0" eaLnBrk="1" fontAlgn="auto" latinLnBrk="0" hangingPunct="1">
                            <a:lnSpc>
                              <a:spcPct val="100000"/>
                            </a:lnSpc>
                            <a:spcBef>
                              <a:spcPts val="0"/>
                            </a:spcBef>
                            <a:spcAft>
                              <a:spcPts val="0"/>
                            </a:spcAft>
                            <a:buClrTx/>
                            <a:buSzTx/>
                            <a:buFont typeface="+mj-lt"/>
                            <a:buAutoNum type="arabicPeriod"/>
                            <a:tabLst/>
                            <a:defRPr/>
                          </a:pPr>
                          <a:r>
                            <a:rPr lang="es-ES" sz="1500" b="1" dirty="0">
                              <a:solidFill>
                                <a:schemeClr val="tx1"/>
                              </a:solidFill>
                              <a:latin typeface="Work Sans" pitchFamily="2" charset="77"/>
                              <a:cs typeface="Poppins" panose="00000500000000000000" pitchFamily="2" charset="0"/>
                            </a:rPr>
                            <a:t>Indicador de Eficacia </a:t>
                          </a:r>
                          <a:endParaRPr lang="es-ES" sz="1500" b="0" dirty="0">
                            <a:solidFill>
                              <a:schemeClr val="tx1"/>
                            </a:solidFill>
                            <a:latin typeface="Work Sans" pitchFamily="2" charset="77"/>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mj-lt"/>
                            <a:buNone/>
                            <a:tabLst/>
                            <a:defRPr/>
                          </a:pPr>
                          <a14:m>
                            <m:oMathPara xmlns:m="http://schemas.openxmlformats.org/officeDocument/2006/math">
                              <m:oMathParaPr>
                                <m:jc m:val="centerGroup"/>
                              </m:oMathParaPr>
                              <m:oMath xmlns:m="http://schemas.openxmlformats.org/officeDocument/2006/math">
                                <m:f>
                                  <m:fPr>
                                    <m:ctrlPr>
                                      <a:rPr lang="es-ES"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N</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ú</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mero</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de</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reuniones</m:t>
                                    </m:r>
                                    <m:r>
                                      <m:rPr>
                                        <m:nor/>
                                      </m:rPr>
                                      <a:rPr lang="es-ES" sz="1500" b="0" i="0" kern="1200" smtClean="0">
                                        <a:solidFill>
                                          <a:schemeClr val="tx1"/>
                                        </a:solidFill>
                                        <a:latin typeface="Work Sans" pitchFamily="2" charset="77"/>
                                        <a:ea typeface="Cambria Math" panose="02040503050406030204" pitchFamily="18" charset="0"/>
                                        <a:cs typeface="Poppins" panose="00000500000000000000" pitchFamily="2" charset="0"/>
                                      </a:rPr>
                                      <m:t> </m:t>
                                    </m:r>
                                  </m:num>
                                  <m:den>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N</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ú</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mero</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de</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partic</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ipantes</m:t>
                                    </m:r>
                                  </m:den>
                                </m:f>
                                <m:r>
                                  <a:rPr lang="es-MX" sz="1500" b="0" i="0"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ES" sz="1500" b="0" i="0" kern="1200" dirty="0">
                            <a:solidFill>
                              <a:schemeClr val="tx1"/>
                            </a:solidFill>
                            <a:latin typeface="Work Sans" pitchFamily="2" charset="77"/>
                            <a:ea typeface="Cambria Math" panose="02040503050406030204" pitchFamily="18"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1500" dirty="0">
                            <a:solidFill>
                              <a:schemeClr val="tx1"/>
                            </a:solidFill>
                            <a:latin typeface="Work Sans" pitchFamily="2" charset="77"/>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500" dirty="0">
                            <a:solidFill>
                              <a:schemeClr val="tx1"/>
                            </a:solidFill>
                            <a:latin typeface="Work Sans" pitchFamily="2" charset="77"/>
                            <a:cs typeface="Poppins" panose="00000500000000000000" pitchFamily="2" charset="0"/>
                          </a:endParaRPr>
                        </a:p>
                        <a:p>
                          <a:pPr marL="342900" marR="0" lvl="0" indent="-342900" algn="just" defTabSz="960120" rtl="0" eaLnBrk="1" fontAlgn="auto" latinLnBrk="0" hangingPunct="1">
                            <a:lnSpc>
                              <a:spcPct val="100000"/>
                            </a:lnSpc>
                            <a:spcBef>
                              <a:spcPts val="0"/>
                            </a:spcBef>
                            <a:spcAft>
                              <a:spcPts val="0"/>
                            </a:spcAft>
                            <a:buClrTx/>
                            <a:buSzTx/>
                            <a:buFont typeface="Arial" panose="020B0604020202020204" pitchFamily="34" charset="0"/>
                            <a:buAutoNum type="arabicPeriod" startAt="2"/>
                            <a:tabLst/>
                            <a:defRPr/>
                          </a:pPr>
                          <a:r>
                            <a:rPr lang="es-CO" sz="1500" b="1" dirty="0">
                              <a:solidFill>
                                <a:schemeClr val="tx1"/>
                              </a:solidFill>
                              <a:latin typeface="Work Sans" pitchFamily="2" charset="77"/>
                              <a:cs typeface="Poppins" panose="00000500000000000000" pitchFamily="2" charset="0"/>
                            </a:rPr>
                            <a:t>Indicador de confiabilidad </a:t>
                          </a:r>
                        </a:p>
                        <a:p>
                          <a:pPr marL="0" marR="0" lvl="0" indent="0" algn="just" defTabSz="960120" rtl="0" eaLnBrk="1" fontAlgn="auto" latinLnBrk="0" hangingPunct="1">
                            <a:lnSpc>
                              <a:spcPct val="100000"/>
                            </a:lnSpc>
                            <a:spcBef>
                              <a:spcPts val="0"/>
                            </a:spcBef>
                            <a:spcAft>
                              <a:spcPts val="0"/>
                            </a:spcAft>
                            <a:buClrTx/>
                            <a:buSzTx/>
                            <a:buFont typeface="Arial" panose="020B0604020202020204" pitchFamily="34" charset="0"/>
                            <a:buNone/>
                            <a:tabLst/>
                            <a:defRPr/>
                          </a:pPr>
                          <a14:m>
                            <m:oMathPara xmlns:m="http://schemas.openxmlformats.org/officeDocument/2006/math">
                              <m:oMathParaPr>
                                <m:jc m:val="centerGroup"/>
                              </m:oMathParaPr>
                              <m:oMath xmlns:m="http://schemas.openxmlformats.org/officeDocument/2006/math">
                                <m:f>
                                  <m:fPr>
                                    <m:ctrlPr>
                                      <a:rPr lang="es-CO" sz="1500" b="0" i="1"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N</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ú</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mero</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de</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actividades</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num>
                                  <m:den>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N</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ú</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mero</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ES" sz="1500" b="0" i="0" kern="1200" dirty="0" smtClean="0">
                                        <a:solidFill>
                                          <a:schemeClr val="tx1"/>
                                        </a:solidFill>
                                        <a:latin typeface="Work Sans" pitchFamily="2" charset="77"/>
                                        <a:ea typeface="Cambria Math" panose="02040503050406030204" pitchFamily="18" charset="0"/>
                                        <a:cs typeface="Poppins" panose="00000500000000000000" pitchFamily="2" charset="0"/>
                                      </a:rPr>
                                      <m:t>de</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entrega</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de</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 </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informaci</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ó</m:t>
                                    </m:r>
                                    <m:r>
                                      <m:rPr>
                                        <m:nor/>
                                      </m:rPr>
                                      <a:rPr lang="es-MX" sz="1500" b="0" i="0" kern="1200" dirty="0" smtClean="0">
                                        <a:solidFill>
                                          <a:schemeClr val="tx1"/>
                                        </a:solidFill>
                                        <a:latin typeface="Work Sans" pitchFamily="2" charset="77"/>
                                        <a:ea typeface="Cambria Math" panose="02040503050406030204" pitchFamily="18" charset="0"/>
                                        <a:cs typeface="Poppins" panose="00000500000000000000" pitchFamily="2" charset="0"/>
                                      </a:rPr>
                                      <m:t>n</m:t>
                                    </m:r>
                                  </m:den>
                                </m:f>
                                <m:r>
                                  <a:rPr lang="es-MX" sz="1500" b="0" i="0" kern="120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m:oMathPara>
                          </a14:m>
                          <a:endParaRPr lang="es-CO" sz="1500" b="0" i="0" kern="1200" dirty="0">
                            <a:solidFill>
                              <a:schemeClr val="tx1"/>
                            </a:solidFill>
                            <a:latin typeface="Work Sans" pitchFamily="2" charset="77"/>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CO" sz="1500" b="1" dirty="0">
                            <a:solidFill>
                              <a:schemeClr val="tx1"/>
                            </a:solidFill>
                            <a:latin typeface="Work Sans" pitchFamily="2" charset="77"/>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500" dirty="0">
                            <a:solidFill>
                              <a:schemeClr val="tx1"/>
                            </a:solidFill>
                            <a:latin typeface="Work Sans" pitchFamily="2" charset="77"/>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Work Sans"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p>
                          <a:pPr marL="285750" marR="0" lvl="0" indent="-285750" algn="just"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O" sz="1600" dirty="0">
                            <a:solidFill>
                              <a:schemeClr val="tx1"/>
                            </a:solidFill>
                            <a:latin typeface="Poppins" panose="00000500000000000000"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mc:Choice>
        <mc:Fallback xmlns="">
          <p:graphicFrame>
            <p:nvGraphicFramePr>
              <p:cNvPr id="2" name="Tabla 1">
                <a:extLst>
                  <a:ext uri="{FF2B5EF4-FFF2-40B4-BE49-F238E27FC236}">
                    <a16:creationId xmlns:a16="http://schemas.microsoft.com/office/drawing/2014/main" id="{0CCACD5F-ECB6-CA2F-10A6-400470AB94C6}"/>
                  </a:ext>
                </a:extLst>
              </p:cNvPr>
              <p:cNvGraphicFramePr>
                <a:graphicFrameLocks noGrp="1"/>
              </p:cNvGraphicFramePr>
              <p:nvPr>
                <p:extLst>
                  <p:ext uri="{D42A27DB-BD31-4B8C-83A1-F6EECF244321}">
                    <p14:modId xmlns:p14="http://schemas.microsoft.com/office/powerpoint/2010/main" val="945199558"/>
                  </p:ext>
                </p:extLst>
              </p:nvPr>
            </p:nvGraphicFramePr>
            <p:xfrm>
              <a:off x="1509139" y="920449"/>
              <a:ext cx="13474800" cy="736905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51748">
                    <a:tc>
                      <a:txBody>
                        <a:bodyPr/>
                        <a:lstStyle/>
                        <a:p>
                          <a:pPr algn="ctr"/>
                          <a:r>
                            <a:rPr lang="es-ES" sz="1890" dirty="0">
                              <a:solidFill>
                                <a:schemeClr val="tx1"/>
                              </a:solidFill>
                              <a:latin typeface="Poppins SemiBold" panose="00000700000000000000" pitchFamily="2" charset="0"/>
                              <a:cs typeface="Poppins SemiBold" panose="00000700000000000000" pitchFamily="2" charset="0"/>
                            </a:rPr>
                            <a:t>Indicadores</a:t>
                          </a:r>
                          <a:endParaRPr lang="es-CO" sz="1890" dirty="0">
                            <a:solidFill>
                              <a:schemeClr val="tx1"/>
                            </a:solidFill>
                            <a:latin typeface="Poppins SemiBold" panose="00000700000000000000" pitchFamily="2" charset="0"/>
                            <a:cs typeface="Poppins SemiBold" panose="00000700000000000000" pitchFamily="2" charset="0"/>
                          </a:endParaRPr>
                        </a:p>
                      </a:txBody>
                      <a:tcPr anchor="ctr">
                        <a:solidFill>
                          <a:srgbClr val="FF941F"/>
                        </a:solidFill>
                      </a:tcPr>
                    </a:tc>
                    <a:extLst>
                      <a:ext uri="{0D108BD9-81ED-4DB2-BD59-A6C34878D82A}">
                        <a16:rowId xmlns:a16="http://schemas.microsoft.com/office/drawing/2014/main" val="2407719462"/>
                      </a:ext>
                    </a:extLst>
                  </a:tr>
                  <a:tr h="6817310">
                    <a:tc>
                      <a:txBody>
                        <a:bodyPr/>
                        <a:lstStyle/>
                        <a:p>
                          <a:endParaRPr lang="es-CO"/>
                        </a:p>
                      </a:txBody>
                      <a:tcPr>
                        <a:blipFill>
                          <a:blip r:embed="rId3"/>
                          <a:stretch>
                            <a:fillRect l="-45" t="-8222" r="-226" b="-179"/>
                          </a:stretch>
                        </a:blipFill>
                      </a:tcPr>
                    </a:tc>
                    <a:extLst>
                      <a:ext uri="{0D108BD9-81ED-4DB2-BD59-A6C34878D82A}">
                        <a16:rowId xmlns:a16="http://schemas.microsoft.com/office/drawing/2014/main" val="1148865646"/>
                      </a:ext>
                    </a:extLst>
                  </a:tr>
                </a:tbl>
              </a:graphicData>
            </a:graphic>
          </p:graphicFrame>
        </mc:Fallback>
      </mc:AlternateContent>
      <p:sp>
        <p:nvSpPr>
          <p:cNvPr id="6" name="CuadroTexto 5">
            <a:extLst>
              <a:ext uri="{FF2B5EF4-FFF2-40B4-BE49-F238E27FC236}">
                <a16:creationId xmlns:a16="http://schemas.microsoft.com/office/drawing/2014/main" id="{226B9F28-AC3E-BF42-5292-CFF291912B56}"/>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7" name="Flecha: a la derecha 6">
            <a:hlinkClick r:id="rId4" action="ppaction://hlinksldjump"/>
            <a:extLst>
              <a:ext uri="{FF2B5EF4-FFF2-40B4-BE49-F238E27FC236}">
                <a16:creationId xmlns:a16="http://schemas.microsoft.com/office/drawing/2014/main" id="{224F11EC-D59C-17BE-175E-A90E9AA60605}"/>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280F1876-4BD9-8D0C-4CAF-27C35BD0342C}"/>
              </a:ext>
            </a:extLst>
          </p:cNvPr>
          <p:cNvSpPr/>
          <p:nvPr/>
        </p:nvSpPr>
        <p:spPr>
          <a:xfrm>
            <a:off x="5462050" y="217413"/>
            <a:ext cx="7150762"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15: CONTRATACIÓN DE MANO DE OBRA</a:t>
            </a:r>
          </a:p>
        </p:txBody>
      </p:sp>
      <p:grpSp>
        <p:nvGrpSpPr>
          <p:cNvPr id="123" name="Grupo 122">
            <a:extLst>
              <a:ext uri="{FF2B5EF4-FFF2-40B4-BE49-F238E27FC236}">
                <a16:creationId xmlns:a16="http://schemas.microsoft.com/office/drawing/2014/main" id="{F8B20321-92B5-FB55-BD25-042944E5B57E}"/>
              </a:ext>
            </a:extLst>
          </p:cNvPr>
          <p:cNvGrpSpPr/>
          <p:nvPr/>
        </p:nvGrpSpPr>
        <p:grpSpPr>
          <a:xfrm>
            <a:off x="6682671" y="8535057"/>
            <a:ext cx="720000" cy="720000"/>
            <a:chOff x="3177144" y="1346133"/>
            <a:chExt cx="820800" cy="820800"/>
          </a:xfrm>
        </p:grpSpPr>
        <p:sp>
          <p:nvSpPr>
            <p:cNvPr id="124" name="Elipse 123">
              <a:hlinkClick r:id="rId5" action="ppaction://hlinksldjump" tooltip="Recomendaciones"/>
              <a:extLst>
                <a:ext uri="{FF2B5EF4-FFF2-40B4-BE49-F238E27FC236}">
                  <a16:creationId xmlns:a16="http://schemas.microsoft.com/office/drawing/2014/main" id="{2DFA7668-0AAD-34B8-2505-FFB115C7D4E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5" name="Google Shape;13057;p104">
              <a:extLst>
                <a:ext uri="{FF2B5EF4-FFF2-40B4-BE49-F238E27FC236}">
                  <a16:creationId xmlns:a16="http://schemas.microsoft.com/office/drawing/2014/main" id="{B174B0E7-9855-6D69-CC66-4F37E0CD1EF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26" name="Google Shape;13058;p104">
                <a:extLst>
                  <a:ext uri="{FF2B5EF4-FFF2-40B4-BE49-F238E27FC236}">
                    <a16:creationId xmlns:a16="http://schemas.microsoft.com/office/drawing/2014/main" id="{E5800C02-150D-9367-839C-8B554FB1134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3059;p104">
                <a:extLst>
                  <a:ext uri="{FF2B5EF4-FFF2-40B4-BE49-F238E27FC236}">
                    <a16:creationId xmlns:a16="http://schemas.microsoft.com/office/drawing/2014/main" id="{42966B63-07C7-C549-1179-D159B178FAD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3060;p104">
                <a:extLst>
                  <a:ext uri="{FF2B5EF4-FFF2-40B4-BE49-F238E27FC236}">
                    <a16:creationId xmlns:a16="http://schemas.microsoft.com/office/drawing/2014/main" id="{A4D49249-EE74-9553-E377-EA45E4E64C3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9" name="Google Shape;13061;p104">
                <a:extLst>
                  <a:ext uri="{FF2B5EF4-FFF2-40B4-BE49-F238E27FC236}">
                    <a16:creationId xmlns:a16="http://schemas.microsoft.com/office/drawing/2014/main" id="{6B22B0A9-5E6F-8A75-52FB-8B318F27938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0" name="Google Shape;13062;p104">
                <a:extLst>
                  <a:ext uri="{FF2B5EF4-FFF2-40B4-BE49-F238E27FC236}">
                    <a16:creationId xmlns:a16="http://schemas.microsoft.com/office/drawing/2014/main" id="{33F6F59E-41EB-771D-5DE8-58249CD7F5E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1" name="Google Shape;13063;p104">
                <a:extLst>
                  <a:ext uri="{FF2B5EF4-FFF2-40B4-BE49-F238E27FC236}">
                    <a16:creationId xmlns:a16="http://schemas.microsoft.com/office/drawing/2014/main" id="{A738664B-8F12-5AEC-8CC7-4A8616908F9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2" name="Google Shape;13064;p104">
                <a:extLst>
                  <a:ext uri="{FF2B5EF4-FFF2-40B4-BE49-F238E27FC236}">
                    <a16:creationId xmlns:a16="http://schemas.microsoft.com/office/drawing/2014/main" id="{187E49B0-3951-FD4B-5EDB-D84485ED0E0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3" name="Google Shape;13065;p104">
                <a:extLst>
                  <a:ext uri="{FF2B5EF4-FFF2-40B4-BE49-F238E27FC236}">
                    <a16:creationId xmlns:a16="http://schemas.microsoft.com/office/drawing/2014/main" id="{9FBF71B4-01D8-A18B-5D80-DC1154D9B34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4" name="Google Shape;13066;p104">
                <a:extLst>
                  <a:ext uri="{FF2B5EF4-FFF2-40B4-BE49-F238E27FC236}">
                    <a16:creationId xmlns:a16="http://schemas.microsoft.com/office/drawing/2014/main" id="{8C56BAB2-9BE7-AC00-F403-6495C4BC119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5" name="Google Shape;13067;p104">
                <a:extLst>
                  <a:ext uri="{FF2B5EF4-FFF2-40B4-BE49-F238E27FC236}">
                    <a16:creationId xmlns:a16="http://schemas.microsoft.com/office/drawing/2014/main" id="{E2A4F82F-92AE-FD13-A71C-7F00C2A573F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6" name="Group 17">
            <a:extLst>
              <a:ext uri="{FF2B5EF4-FFF2-40B4-BE49-F238E27FC236}">
                <a16:creationId xmlns:a16="http://schemas.microsoft.com/office/drawing/2014/main" id="{3F482A1A-EDE1-AE9B-0C75-8F73F75CACEB}"/>
              </a:ext>
            </a:extLst>
          </p:cNvPr>
          <p:cNvGrpSpPr/>
          <p:nvPr/>
        </p:nvGrpSpPr>
        <p:grpSpPr>
          <a:xfrm>
            <a:off x="5635930" y="8545156"/>
            <a:ext cx="720000" cy="720000"/>
            <a:chOff x="738225" y="2745837"/>
            <a:chExt cx="861840" cy="861840"/>
          </a:xfrm>
        </p:grpSpPr>
        <p:sp>
          <p:nvSpPr>
            <p:cNvPr id="137" name="Elipse 136">
              <a:extLst>
                <a:ext uri="{FF2B5EF4-FFF2-40B4-BE49-F238E27FC236}">
                  <a16:creationId xmlns:a16="http://schemas.microsoft.com/office/drawing/2014/main" id="{45C9CB40-EF40-B448-51F6-13F29774498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38" name="Google Shape;10593;p100">
              <a:extLst>
                <a:ext uri="{FF2B5EF4-FFF2-40B4-BE49-F238E27FC236}">
                  <a16:creationId xmlns:a16="http://schemas.microsoft.com/office/drawing/2014/main" id="{E6E5F326-477D-44A9-8E29-86C06F51FB6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39" name="Google Shape;10594;p100">
                <a:hlinkClick r:id="rId6" action="ppaction://hlinksldjump" tooltip="Bienvenida"/>
                <a:extLst>
                  <a:ext uri="{FF2B5EF4-FFF2-40B4-BE49-F238E27FC236}">
                    <a16:creationId xmlns:a16="http://schemas.microsoft.com/office/drawing/2014/main" id="{852B18FC-C90E-1B0F-13E5-D5930E1B5D2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0" name="Google Shape;10595;p100">
                <a:extLst>
                  <a:ext uri="{FF2B5EF4-FFF2-40B4-BE49-F238E27FC236}">
                    <a16:creationId xmlns:a16="http://schemas.microsoft.com/office/drawing/2014/main" id="{9B665EA0-BEF9-73F8-10F1-20A50BC56CD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41" name="Grupo 140">
            <a:extLst>
              <a:ext uri="{FF2B5EF4-FFF2-40B4-BE49-F238E27FC236}">
                <a16:creationId xmlns:a16="http://schemas.microsoft.com/office/drawing/2014/main" id="{8D5F1AC2-5671-E3BC-20C9-4F32F13443A1}"/>
              </a:ext>
            </a:extLst>
          </p:cNvPr>
          <p:cNvGrpSpPr/>
          <p:nvPr/>
        </p:nvGrpSpPr>
        <p:grpSpPr>
          <a:xfrm>
            <a:off x="7601580" y="8575337"/>
            <a:ext cx="720000" cy="720000"/>
            <a:chOff x="6056787" y="1346133"/>
            <a:chExt cx="820800" cy="820800"/>
          </a:xfrm>
        </p:grpSpPr>
        <p:sp>
          <p:nvSpPr>
            <p:cNvPr id="142" name="Elipse 141">
              <a:hlinkClick r:id="rId7" action="ppaction://hlinksldjump" tooltip="Ciclo de vida y nivel de complejidad"/>
              <a:extLst>
                <a:ext uri="{FF2B5EF4-FFF2-40B4-BE49-F238E27FC236}">
                  <a16:creationId xmlns:a16="http://schemas.microsoft.com/office/drawing/2014/main" id="{D8882180-4893-8508-F1B2-19EC1EB95389}"/>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3" name="Google Shape;9696;p98">
              <a:extLst>
                <a:ext uri="{FF2B5EF4-FFF2-40B4-BE49-F238E27FC236}">
                  <a16:creationId xmlns:a16="http://schemas.microsoft.com/office/drawing/2014/main" id="{A143A848-4AEF-164C-0847-613B14E404E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144" name="Google Shape;9697;p98">
                <a:extLst>
                  <a:ext uri="{FF2B5EF4-FFF2-40B4-BE49-F238E27FC236}">
                    <a16:creationId xmlns:a16="http://schemas.microsoft.com/office/drawing/2014/main" id="{930CD879-72A2-0899-B564-1F5335BDB592}"/>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5" name="Google Shape;9698;p98">
                <a:extLst>
                  <a:ext uri="{FF2B5EF4-FFF2-40B4-BE49-F238E27FC236}">
                    <a16:creationId xmlns:a16="http://schemas.microsoft.com/office/drawing/2014/main" id="{18CCC9FF-3AE0-3B68-5B5D-6E17A1F4D31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6" name="Google Shape;9699;p98">
                <a:extLst>
                  <a:ext uri="{FF2B5EF4-FFF2-40B4-BE49-F238E27FC236}">
                    <a16:creationId xmlns:a16="http://schemas.microsoft.com/office/drawing/2014/main" id="{9EAB4382-36DA-1DDA-E76E-FD9C84A7D5A2}"/>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7" name="Google Shape;9700;p98">
                <a:extLst>
                  <a:ext uri="{FF2B5EF4-FFF2-40B4-BE49-F238E27FC236}">
                    <a16:creationId xmlns:a16="http://schemas.microsoft.com/office/drawing/2014/main" id="{94916830-221F-1377-DD73-68499EAF045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8" name="Google Shape;9701;p98">
                <a:extLst>
                  <a:ext uri="{FF2B5EF4-FFF2-40B4-BE49-F238E27FC236}">
                    <a16:creationId xmlns:a16="http://schemas.microsoft.com/office/drawing/2014/main" id="{EB980970-282C-2EBE-5CFB-3B21BAA74D1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9" name="Google Shape;9702;p98">
                <a:hlinkClick r:id="rId7" action="ppaction://hlinksldjump"/>
                <a:extLst>
                  <a:ext uri="{FF2B5EF4-FFF2-40B4-BE49-F238E27FC236}">
                    <a16:creationId xmlns:a16="http://schemas.microsoft.com/office/drawing/2014/main" id="{EE4D0243-2FCD-4B1D-BCE7-C847AAEF294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50" name="Grupo 149">
            <a:extLst>
              <a:ext uri="{FF2B5EF4-FFF2-40B4-BE49-F238E27FC236}">
                <a16:creationId xmlns:a16="http://schemas.microsoft.com/office/drawing/2014/main" id="{FF512153-D0AA-2852-0C11-850D2C471AFD}"/>
              </a:ext>
            </a:extLst>
          </p:cNvPr>
          <p:cNvGrpSpPr/>
          <p:nvPr/>
        </p:nvGrpSpPr>
        <p:grpSpPr>
          <a:xfrm>
            <a:off x="9379518" y="8537020"/>
            <a:ext cx="720000" cy="720000"/>
            <a:chOff x="6950009" y="1346133"/>
            <a:chExt cx="820800" cy="820800"/>
          </a:xfrm>
        </p:grpSpPr>
        <p:sp>
          <p:nvSpPr>
            <p:cNvPr id="151" name="Elipse 150">
              <a:extLst>
                <a:ext uri="{FF2B5EF4-FFF2-40B4-BE49-F238E27FC236}">
                  <a16:creationId xmlns:a16="http://schemas.microsoft.com/office/drawing/2014/main" id="{0B1B14C5-A9FF-4A5F-AA2F-A1D623B7F22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52" name="Google Shape;11123;p100">
              <a:hlinkClick r:id="rId8" action="ppaction://hlinksldjump" tooltip="Énfasis"/>
              <a:extLst>
                <a:ext uri="{FF2B5EF4-FFF2-40B4-BE49-F238E27FC236}">
                  <a16:creationId xmlns:a16="http://schemas.microsoft.com/office/drawing/2014/main" id="{BAA924EB-4BD6-AE93-A264-BA75C5CBF62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53" name="Grupo 152">
            <a:extLst>
              <a:ext uri="{FF2B5EF4-FFF2-40B4-BE49-F238E27FC236}">
                <a16:creationId xmlns:a16="http://schemas.microsoft.com/office/drawing/2014/main" id="{4839AFE5-8255-1CE7-5BBD-3053191205BC}"/>
              </a:ext>
            </a:extLst>
          </p:cNvPr>
          <p:cNvGrpSpPr/>
          <p:nvPr/>
        </p:nvGrpSpPr>
        <p:grpSpPr>
          <a:xfrm>
            <a:off x="10286748" y="8560277"/>
            <a:ext cx="720000" cy="720000"/>
            <a:chOff x="7758040" y="1346133"/>
            <a:chExt cx="820800" cy="820800"/>
          </a:xfrm>
        </p:grpSpPr>
        <p:sp>
          <p:nvSpPr>
            <p:cNvPr id="154" name="Elipse 153">
              <a:extLst>
                <a:ext uri="{FF2B5EF4-FFF2-40B4-BE49-F238E27FC236}">
                  <a16:creationId xmlns:a16="http://schemas.microsoft.com/office/drawing/2014/main" id="{4B162F1D-3649-B841-9866-8106CB178FA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55" name="Google Shape;11363;p101">
              <a:extLst>
                <a:ext uri="{FF2B5EF4-FFF2-40B4-BE49-F238E27FC236}">
                  <a16:creationId xmlns:a16="http://schemas.microsoft.com/office/drawing/2014/main" id="{3E980C59-CBEC-119A-19C1-1BF54CC564E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56" name="Google Shape;11364;p101">
                <a:extLst>
                  <a:ext uri="{FF2B5EF4-FFF2-40B4-BE49-F238E27FC236}">
                    <a16:creationId xmlns:a16="http://schemas.microsoft.com/office/drawing/2014/main" id="{6A35581B-88F4-DB7D-5D96-0AA9A44AB28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7" name="Google Shape;11365;p101">
                <a:extLst>
                  <a:ext uri="{FF2B5EF4-FFF2-40B4-BE49-F238E27FC236}">
                    <a16:creationId xmlns:a16="http://schemas.microsoft.com/office/drawing/2014/main" id="{E91B67E2-5B5B-F8A9-7CF6-FD30D8B51DF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8" name="Google Shape;11366;p101">
                <a:extLst>
                  <a:ext uri="{FF2B5EF4-FFF2-40B4-BE49-F238E27FC236}">
                    <a16:creationId xmlns:a16="http://schemas.microsoft.com/office/drawing/2014/main" id="{BBA806E2-EBB2-3F4A-CE6E-2F4D2AEAF03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9" name="Google Shape;11367;p101">
                <a:hlinkClick r:id="rId9" action="ppaction://hlinksldjump" tooltip="Enfoques de trabajo"/>
                <a:extLst>
                  <a:ext uri="{FF2B5EF4-FFF2-40B4-BE49-F238E27FC236}">
                    <a16:creationId xmlns:a16="http://schemas.microsoft.com/office/drawing/2014/main" id="{3FAF54D3-00FB-A49B-7B1D-6806C0C22D9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0" name="Google Shape;11368;p101">
                <a:extLst>
                  <a:ext uri="{FF2B5EF4-FFF2-40B4-BE49-F238E27FC236}">
                    <a16:creationId xmlns:a16="http://schemas.microsoft.com/office/drawing/2014/main" id="{E5D51EDB-C7DF-630D-0864-1D75852CEAB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1" name="Google Shape;11369;p101">
                <a:extLst>
                  <a:ext uri="{FF2B5EF4-FFF2-40B4-BE49-F238E27FC236}">
                    <a16:creationId xmlns:a16="http://schemas.microsoft.com/office/drawing/2014/main" id="{9690E6DA-DEEE-E09B-6D19-FEC5AF4A227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62" name="Grupo 161">
            <a:extLst>
              <a:ext uri="{FF2B5EF4-FFF2-40B4-BE49-F238E27FC236}">
                <a16:creationId xmlns:a16="http://schemas.microsoft.com/office/drawing/2014/main" id="{112A6977-D82E-C76D-B741-213C90EA6AA9}"/>
              </a:ext>
            </a:extLst>
          </p:cNvPr>
          <p:cNvGrpSpPr/>
          <p:nvPr/>
        </p:nvGrpSpPr>
        <p:grpSpPr>
          <a:xfrm>
            <a:off x="8462086" y="8560277"/>
            <a:ext cx="720000" cy="720000"/>
            <a:chOff x="-1026884" y="3852288"/>
            <a:chExt cx="861840" cy="861840"/>
          </a:xfrm>
        </p:grpSpPr>
        <p:sp>
          <p:nvSpPr>
            <p:cNvPr id="163" name="Elipse 162">
              <a:extLst>
                <a:ext uri="{FF2B5EF4-FFF2-40B4-BE49-F238E27FC236}">
                  <a16:creationId xmlns:a16="http://schemas.microsoft.com/office/drawing/2014/main" id="{14DE90FC-1C85-0F21-3B48-29EFA7AAB53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64" name="Google Shape;11648;p101">
              <a:hlinkClick r:id="rId10" action="ppaction://hlinksldjump" tooltip="Categorías"/>
              <a:extLst>
                <a:ext uri="{FF2B5EF4-FFF2-40B4-BE49-F238E27FC236}">
                  <a16:creationId xmlns:a16="http://schemas.microsoft.com/office/drawing/2014/main" id="{7EBE689E-F059-D615-73B3-079BB93D8B7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165" name="Grupo 164">
            <a:extLst>
              <a:ext uri="{FF2B5EF4-FFF2-40B4-BE49-F238E27FC236}">
                <a16:creationId xmlns:a16="http://schemas.microsoft.com/office/drawing/2014/main" id="{5D2B85D0-E48A-9FA9-0B7A-D5F805EA13E7}"/>
              </a:ext>
            </a:extLst>
          </p:cNvPr>
          <p:cNvGrpSpPr/>
          <p:nvPr/>
        </p:nvGrpSpPr>
        <p:grpSpPr>
          <a:xfrm>
            <a:off x="6683394" y="8490698"/>
            <a:ext cx="720000" cy="720000"/>
            <a:chOff x="3177144" y="1346133"/>
            <a:chExt cx="820800" cy="820800"/>
          </a:xfrm>
        </p:grpSpPr>
        <p:sp>
          <p:nvSpPr>
            <p:cNvPr id="166" name="Elipse 165">
              <a:hlinkClick r:id="rId5" action="ppaction://hlinksldjump" tooltip="Recomendaciones"/>
              <a:extLst>
                <a:ext uri="{FF2B5EF4-FFF2-40B4-BE49-F238E27FC236}">
                  <a16:creationId xmlns:a16="http://schemas.microsoft.com/office/drawing/2014/main" id="{24A68127-FB57-4C96-AC83-436819E4B04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7" name="Google Shape;13057;p104">
              <a:extLst>
                <a:ext uri="{FF2B5EF4-FFF2-40B4-BE49-F238E27FC236}">
                  <a16:creationId xmlns:a16="http://schemas.microsoft.com/office/drawing/2014/main" id="{463C4E07-38B6-D03C-2EB8-C47CFD5E514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68" name="Google Shape;13058;p104">
                <a:extLst>
                  <a:ext uri="{FF2B5EF4-FFF2-40B4-BE49-F238E27FC236}">
                    <a16:creationId xmlns:a16="http://schemas.microsoft.com/office/drawing/2014/main" id="{2B55A072-69A5-DB07-7BB7-0AF8F69D1D5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9" name="Google Shape;13059;p104">
                <a:extLst>
                  <a:ext uri="{FF2B5EF4-FFF2-40B4-BE49-F238E27FC236}">
                    <a16:creationId xmlns:a16="http://schemas.microsoft.com/office/drawing/2014/main" id="{FED716CC-D6E3-FEC0-FF1E-60AD35916BC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0" name="Google Shape;13060;p104">
                <a:extLst>
                  <a:ext uri="{FF2B5EF4-FFF2-40B4-BE49-F238E27FC236}">
                    <a16:creationId xmlns:a16="http://schemas.microsoft.com/office/drawing/2014/main" id="{69BC875E-C108-0C04-AB7B-E583423BCC0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1" name="Google Shape;13061;p104">
                <a:extLst>
                  <a:ext uri="{FF2B5EF4-FFF2-40B4-BE49-F238E27FC236}">
                    <a16:creationId xmlns:a16="http://schemas.microsoft.com/office/drawing/2014/main" id="{CAA4828C-9436-B72B-B841-F0FE9E223FD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2" name="Google Shape;13062;p104">
                <a:extLst>
                  <a:ext uri="{FF2B5EF4-FFF2-40B4-BE49-F238E27FC236}">
                    <a16:creationId xmlns:a16="http://schemas.microsoft.com/office/drawing/2014/main" id="{363C9F21-D4DE-C0F3-A929-728E9B1A548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3" name="Google Shape;13063;p104">
                <a:extLst>
                  <a:ext uri="{FF2B5EF4-FFF2-40B4-BE49-F238E27FC236}">
                    <a16:creationId xmlns:a16="http://schemas.microsoft.com/office/drawing/2014/main" id="{4122D0EC-C6F2-738D-BF0B-FD51E7D3322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4" name="Google Shape;13064;p104">
                <a:extLst>
                  <a:ext uri="{FF2B5EF4-FFF2-40B4-BE49-F238E27FC236}">
                    <a16:creationId xmlns:a16="http://schemas.microsoft.com/office/drawing/2014/main" id="{F43AA4D0-9656-EEBE-8F15-925E177581F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5" name="Google Shape;13065;p104">
                <a:extLst>
                  <a:ext uri="{FF2B5EF4-FFF2-40B4-BE49-F238E27FC236}">
                    <a16:creationId xmlns:a16="http://schemas.microsoft.com/office/drawing/2014/main" id="{A81035ED-4E38-7854-9597-49D0DC3FE87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6" name="Google Shape;13066;p104">
                <a:extLst>
                  <a:ext uri="{FF2B5EF4-FFF2-40B4-BE49-F238E27FC236}">
                    <a16:creationId xmlns:a16="http://schemas.microsoft.com/office/drawing/2014/main" id="{65EEA6C0-E52D-4DAA-174D-5BF81DD414C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7" name="Google Shape;13067;p104">
                <a:extLst>
                  <a:ext uri="{FF2B5EF4-FFF2-40B4-BE49-F238E27FC236}">
                    <a16:creationId xmlns:a16="http://schemas.microsoft.com/office/drawing/2014/main" id="{E368BF56-EAAE-DD73-F9FE-9E1E6B01F63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78" name="Group 17">
            <a:extLst>
              <a:ext uri="{FF2B5EF4-FFF2-40B4-BE49-F238E27FC236}">
                <a16:creationId xmlns:a16="http://schemas.microsoft.com/office/drawing/2014/main" id="{0DFABD35-E136-2776-5F99-54D14C35B486}"/>
              </a:ext>
            </a:extLst>
          </p:cNvPr>
          <p:cNvGrpSpPr/>
          <p:nvPr/>
        </p:nvGrpSpPr>
        <p:grpSpPr>
          <a:xfrm>
            <a:off x="5694079" y="8486054"/>
            <a:ext cx="720000" cy="720000"/>
            <a:chOff x="738225" y="2745837"/>
            <a:chExt cx="861840" cy="861840"/>
          </a:xfrm>
        </p:grpSpPr>
        <p:sp>
          <p:nvSpPr>
            <p:cNvPr id="179" name="Elipse 178">
              <a:extLst>
                <a:ext uri="{FF2B5EF4-FFF2-40B4-BE49-F238E27FC236}">
                  <a16:creationId xmlns:a16="http://schemas.microsoft.com/office/drawing/2014/main" id="{A7F77D4B-675D-F9A1-58D3-6D133EEA8ED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0" name="Google Shape;10593;p100">
              <a:extLst>
                <a:ext uri="{FF2B5EF4-FFF2-40B4-BE49-F238E27FC236}">
                  <a16:creationId xmlns:a16="http://schemas.microsoft.com/office/drawing/2014/main" id="{98E832D9-446A-DB28-3AD0-70961B98267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81" name="Google Shape;10594;p100">
                <a:hlinkClick r:id="rId6" action="ppaction://hlinksldjump" tooltip="Bienvenida"/>
                <a:extLst>
                  <a:ext uri="{FF2B5EF4-FFF2-40B4-BE49-F238E27FC236}">
                    <a16:creationId xmlns:a16="http://schemas.microsoft.com/office/drawing/2014/main" id="{CA39319A-3489-14FB-0AAD-C9A41FB4A42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2" name="Google Shape;10595;p100">
                <a:extLst>
                  <a:ext uri="{FF2B5EF4-FFF2-40B4-BE49-F238E27FC236}">
                    <a16:creationId xmlns:a16="http://schemas.microsoft.com/office/drawing/2014/main" id="{62FC7DCE-27B7-0B86-C5EF-CBB894483F8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83" name="Grupo 182">
            <a:extLst>
              <a:ext uri="{FF2B5EF4-FFF2-40B4-BE49-F238E27FC236}">
                <a16:creationId xmlns:a16="http://schemas.microsoft.com/office/drawing/2014/main" id="{FC41EAA5-5EE6-5A12-1C6A-D743E6A73A0F}"/>
              </a:ext>
            </a:extLst>
          </p:cNvPr>
          <p:cNvGrpSpPr/>
          <p:nvPr/>
        </p:nvGrpSpPr>
        <p:grpSpPr>
          <a:xfrm>
            <a:off x="9379519" y="8490698"/>
            <a:ext cx="720000" cy="720000"/>
            <a:chOff x="6950009" y="1346133"/>
            <a:chExt cx="820800" cy="820800"/>
          </a:xfrm>
        </p:grpSpPr>
        <p:sp>
          <p:nvSpPr>
            <p:cNvPr id="184" name="Elipse 183">
              <a:extLst>
                <a:ext uri="{FF2B5EF4-FFF2-40B4-BE49-F238E27FC236}">
                  <a16:creationId xmlns:a16="http://schemas.microsoft.com/office/drawing/2014/main" id="{838DDF23-5666-4418-8911-DCCFC0D3FE7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85" name="Google Shape;11123;p100">
              <a:hlinkClick r:id="rId8" action="ppaction://hlinksldjump" tooltip="Énfasis"/>
              <a:extLst>
                <a:ext uri="{FF2B5EF4-FFF2-40B4-BE49-F238E27FC236}">
                  <a16:creationId xmlns:a16="http://schemas.microsoft.com/office/drawing/2014/main" id="{BD1EB07B-1BEF-6789-4B3F-4BCD53F44EB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86" name="Grupo 185">
            <a:extLst>
              <a:ext uri="{FF2B5EF4-FFF2-40B4-BE49-F238E27FC236}">
                <a16:creationId xmlns:a16="http://schemas.microsoft.com/office/drawing/2014/main" id="{EF481047-F0FB-56F1-E6D9-2C345ADEBB43}"/>
              </a:ext>
            </a:extLst>
          </p:cNvPr>
          <p:cNvGrpSpPr/>
          <p:nvPr/>
        </p:nvGrpSpPr>
        <p:grpSpPr>
          <a:xfrm>
            <a:off x="10287000" y="8512801"/>
            <a:ext cx="720000" cy="720000"/>
            <a:chOff x="7758040" y="1346133"/>
            <a:chExt cx="820800" cy="820800"/>
          </a:xfrm>
        </p:grpSpPr>
        <p:sp>
          <p:nvSpPr>
            <p:cNvPr id="187" name="Elipse 186">
              <a:extLst>
                <a:ext uri="{FF2B5EF4-FFF2-40B4-BE49-F238E27FC236}">
                  <a16:creationId xmlns:a16="http://schemas.microsoft.com/office/drawing/2014/main" id="{DFDD3A3A-4583-455D-E93B-5F13D30F12A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8" name="Google Shape;11363;p101">
              <a:extLst>
                <a:ext uri="{FF2B5EF4-FFF2-40B4-BE49-F238E27FC236}">
                  <a16:creationId xmlns:a16="http://schemas.microsoft.com/office/drawing/2014/main" id="{47B3EBF5-7C4F-3373-F226-B28D29DBABB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89" name="Google Shape;11364;p101">
                <a:extLst>
                  <a:ext uri="{FF2B5EF4-FFF2-40B4-BE49-F238E27FC236}">
                    <a16:creationId xmlns:a16="http://schemas.microsoft.com/office/drawing/2014/main" id="{AA79D793-560E-3F36-AD01-2A2FFB3B482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0" name="Google Shape;11365;p101">
                <a:extLst>
                  <a:ext uri="{FF2B5EF4-FFF2-40B4-BE49-F238E27FC236}">
                    <a16:creationId xmlns:a16="http://schemas.microsoft.com/office/drawing/2014/main" id="{48863D5B-0F80-7CFD-AF8E-18C0CBD494E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1" name="Google Shape;11366;p101">
                <a:extLst>
                  <a:ext uri="{FF2B5EF4-FFF2-40B4-BE49-F238E27FC236}">
                    <a16:creationId xmlns:a16="http://schemas.microsoft.com/office/drawing/2014/main" id="{2D26E7FC-6995-E4D7-678F-1FE4177207C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2" name="Google Shape;11367;p101">
                <a:hlinkClick r:id="rId9" action="ppaction://hlinksldjump" tooltip="Enfoques de trabajo"/>
                <a:extLst>
                  <a:ext uri="{FF2B5EF4-FFF2-40B4-BE49-F238E27FC236}">
                    <a16:creationId xmlns:a16="http://schemas.microsoft.com/office/drawing/2014/main" id="{98182477-2767-54FC-57DC-304BFF86C5F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3" name="Google Shape;11368;p101">
                <a:extLst>
                  <a:ext uri="{FF2B5EF4-FFF2-40B4-BE49-F238E27FC236}">
                    <a16:creationId xmlns:a16="http://schemas.microsoft.com/office/drawing/2014/main" id="{E6D77EFB-C2DB-0DEF-6897-F39B7131E04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4" name="Google Shape;11369;p101">
                <a:extLst>
                  <a:ext uri="{FF2B5EF4-FFF2-40B4-BE49-F238E27FC236}">
                    <a16:creationId xmlns:a16="http://schemas.microsoft.com/office/drawing/2014/main" id="{60BDC375-3D70-FDB7-AEC9-3CAC4443AD8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95" name="Grupo 194">
            <a:extLst>
              <a:ext uri="{FF2B5EF4-FFF2-40B4-BE49-F238E27FC236}">
                <a16:creationId xmlns:a16="http://schemas.microsoft.com/office/drawing/2014/main" id="{7EED7AC1-7467-69A4-0365-9A0DE50FEE0D}"/>
              </a:ext>
            </a:extLst>
          </p:cNvPr>
          <p:cNvGrpSpPr/>
          <p:nvPr/>
        </p:nvGrpSpPr>
        <p:grpSpPr>
          <a:xfrm>
            <a:off x="8462087" y="8512801"/>
            <a:ext cx="720000" cy="720000"/>
            <a:chOff x="-1026884" y="3852288"/>
            <a:chExt cx="861840" cy="861840"/>
          </a:xfrm>
        </p:grpSpPr>
        <p:sp>
          <p:nvSpPr>
            <p:cNvPr id="196" name="Elipse 195">
              <a:extLst>
                <a:ext uri="{FF2B5EF4-FFF2-40B4-BE49-F238E27FC236}">
                  <a16:creationId xmlns:a16="http://schemas.microsoft.com/office/drawing/2014/main" id="{57B2556D-8479-0D31-1A75-26887E62D0E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97" name="Google Shape;11648;p101">
              <a:hlinkClick r:id="rId10" action="ppaction://hlinksldjump" tooltip="Categorías"/>
              <a:extLst>
                <a:ext uri="{FF2B5EF4-FFF2-40B4-BE49-F238E27FC236}">
                  <a16:creationId xmlns:a16="http://schemas.microsoft.com/office/drawing/2014/main" id="{3FC2B8D7-E31C-BE77-E8CC-CD46A01474A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104823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539667" y="224192"/>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16: TALLER PARA LA RESOLUCIÓN DE CONFLICTOS</a:t>
            </a:r>
          </a:p>
        </p:txBody>
      </p:sp>
      <p:graphicFrame>
        <p:nvGraphicFramePr>
          <p:cNvPr id="4" name="Google Shape;2491;p63">
            <a:extLst>
              <a:ext uri="{FF2B5EF4-FFF2-40B4-BE49-F238E27FC236}">
                <a16:creationId xmlns:a16="http://schemas.microsoft.com/office/drawing/2014/main" id="{572465A5-434B-E04B-2BD8-258EC4033EC7}"/>
              </a:ext>
            </a:extLst>
          </p:cNvPr>
          <p:cNvGraphicFramePr/>
          <p:nvPr>
            <p:extLst>
              <p:ext uri="{D42A27DB-BD31-4B8C-83A1-F6EECF244321}">
                <p14:modId xmlns:p14="http://schemas.microsoft.com/office/powerpoint/2010/main" val="929401733"/>
              </p:ext>
            </p:extLst>
          </p:nvPr>
        </p:nvGraphicFramePr>
        <p:xfrm>
          <a:off x="1418925" y="979501"/>
          <a:ext cx="13474799" cy="7469544"/>
        </p:xfrm>
        <a:graphic>
          <a:graphicData uri="http://schemas.openxmlformats.org/drawingml/2006/table">
            <a:tbl>
              <a:tblPr firstRow="1" bandRow="1">
                <a:noFill/>
              </a:tblPr>
              <a:tblGrid>
                <a:gridCol w="1761929">
                  <a:extLst>
                    <a:ext uri="{9D8B030D-6E8A-4147-A177-3AD203B41FA5}">
                      <a16:colId xmlns:a16="http://schemas.microsoft.com/office/drawing/2014/main" val="20000"/>
                    </a:ext>
                  </a:extLst>
                </a:gridCol>
                <a:gridCol w="257121">
                  <a:extLst>
                    <a:ext uri="{9D8B030D-6E8A-4147-A177-3AD203B41FA5}">
                      <a16:colId xmlns:a16="http://schemas.microsoft.com/office/drawing/2014/main" val="20001"/>
                    </a:ext>
                  </a:extLst>
                </a:gridCol>
                <a:gridCol w="495901">
                  <a:extLst>
                    <a:ext uri="{9D8B030D-6E8A-4147-A177-3AD203B41FA5}">
                      <a16:colId xmlns:a16="http://schemas.microsoft.com/office/drawing/2014/main" val="20002"/>
                    </a:ext>
                  </a:extLst>
                </a:gridCol>
                <a:gridCol w="887596">
                  <a:extLst>
                    <a:ext uri="{9D8B030D-6E8A-4147-A177-3AD203B41FA5}">
                      <a16:colId xmlns:a16="http://schemas.microsoft.com/office/drawing/2014/main" val="20003"/>
                    </a:ext>
                  </a:extLst>
                </a:gridCol>
                <a:gridCol w="1253897">
                  <a:extLst>
                    <a:ext uri="{9D8B030D-6E8A-4147-A177-3AD203B41FA5}">
                      <a16:colId xmlns:a16="http://schemas.microsoft.com/office/drawing/2014/main" val="20004"/>
                    </a:ext>
                  </a:extLst>
                </a:gridCol>
                <a:gridCol w="200571">
                  <a:extLst>
                    <a:ext uri="{9D8B030D-6E8A-4147-A177-3AD203B41FA5}">
                      <a16:colId xmlns:a16="http://schemas.microsoft.com/office/drawing/2014/main" val="20005"/>
                    </a:ext>
                  </a:extLst>
                </a:gridCol>
                <a:gridCol w="294041">
                  <a:extLst>
                    <a:ext uri="{9D8B030D-6E8A-4147-A177-3AD203B41FA5}">
                      <a16:colId xmlns:a16="http://schemas.microsoft.com/office/drawing/2014/main" val="20006"/>
                    </a:ext>
                  </a:extLst>
                </a:gridCol>
                <a:gridCol w="2019050">
                  <a:extLst>
                    <a:ext uri="{9D8B030D-6E8A-4147-A177-3AD203B41FA5}">
                      <a16:colId xmlns:a16="http://schemas.microsoft.com/office/drawing/2014/main" val="20007"/>
                    </a:ext>
                  </a:extLst>
                </a:gridCol>
                <a:gridCol w="495901">
                  <a:extLst>
                    <a:ext uri="{9D8B030D-6E8A-4147-A177-3AD203B41FA5}">
                      <a16:colId xmlns:a16="http://schemas.microsoft.com/office/drawing/2014/main" val="20008"/>
                    </a:ext>
                  </a:extLst>
                </a:gridCol>
                <a:gridCol w="1605672">
                  <a:extLst>
                    <a:ext uri="{9D8B030D-6E8A-4147-A177-3AD203B41FA5}">
                      <a16:colId xmlns:a16="http://schemas.microsoft.com/office/drawing/2014/main" val="20009"/>
                    </a:ext>
                  </a:extLst>
                </a:gridCol>
                <a:gridCol w="413378">
                  <a:extLst>
                    <a:ext uri="{9D8B030D-6E8A-4147-A177-3AD203B41FA5}">
                      <a16:colId xmlns:a16="http://schemas.microsoft.com/office/drawing/2014/main" val="20010"/>
                    </a:ext>
                  </a:extLst>
                </a:gridCol>
                <a:gridCol w="495901">
                  <a:extLst>
                    <a:ext uri="{9D8B030D-6E8A-4147-A177-3AD203B41FA5}">
                      <a16:colId xmlns:a16="http://schemas.microsoft.com/office/drawing/2014/main" val="20011"/>
                    </a:ext>
                  </a:extLst>
                </a:gridCol>
                <a:gridCol w="1192294">
                  <a:extLst>
                    <a:ext uri="{9D8B030D-6E8A-4147-A177-3AD203B41FA5}">
                      <a16:colId xmlns:a16="http://schemas.microsoft.com/office/drawing/2014/main" val="20012"/>
                    </a:ext>
                  </a:extLst>
                </a:gridCol>
                <a:gridCol w="826756">
                  <a:extLst>
                    <a:ext uri="{9D8B030D-6E8A-4147-A177-3AD203B41FA5}">
                      <a16:colId xmlns:a16="http://schemas.microsoft.com/office/drawing/2014/main" val="20013"/>
                    </a:ext>
                  </a:extLst>
                </a:gridCol>
                <a:gridCol w="495901">
                  <a:extLst>
                    <a:ext uri="{9D8B030D-6E8A-4147-A177-3AD203B41FA5}">
                      <a16:colId xmlns:a16="http://schemas.microsoft.com/office/drawing/2014/main" val="20014"/>
                    </a:ext>
                  </a:extLst>
                </a:gridCol>
                <a:gridCol w="778890">
                  <a:extLst>
                    <a:ext uri="{9D8B030D-6E8A-4147-A177-3AD203B41FA5}">
                      <a16:colId xmlns:a16="http://schemas.microsoft.com/office/drawing/2014/main" val="20015"/>
                    </a:ext>
                  </a:extLst>
                </a:gridCol>
              </a:tblGrid>
              <a:tr h="354441">
                <a:tc gridSpan="16">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Fase del proyecto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0">
                <a:tc gridSpan="16">
                  <a:txBody>
                    <a:bodyPr/>
                    <a:lstStyle/>
                    <a:p>
                      <a:pPr marL="0" marR="0" lvl="0" indent="0" algn="ctr" rtl="0">
                        <a:spcBef>
                          <a:spcPts val="0"/>
                        </a:spcBef>
                        <a:spcAft>
                          <a:spcPts val="0"/>
                        </a:spcAft>
                        <a:buNone/>
                      </a:pPr>
                      <a:endParaRPr sz="100">
                        <a:solidFill>
                          <a:schemeClr val="dk1"/>
                        </a:solidFill>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5623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Prefactibilidad</a:t>
                      </a:r>
                    </a:p>
                  </a:txBody>
                  <a:tcPr>
                    <a:lnL w="12700" cmpd="sng">
                      <a:noFill/>
                      <a:prstDash val="soli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Factibilidad</a:t>
                      </a: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200" dirty="0">
                          <a:solidFill>
                            <a:schemeClr val="tx1"/>
                          </a:solidFill>
                          <a:latin typeface="Work Sans" pitchFamily="2" charset="0"/>
                          <a:cs typeface="Poppins" panose="00000500000000000000" pitchFamily="2" charset="0"/>
                        </a:rPr>
                        <a:t>X</a:t>
                      </a: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Construcción</a:t>
                      </a: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ES" sz="1200" dirty="0">
                          <a:solidFill>
                            <a:schemeClr val="tx1"/>
                          </a:solidFill>
                          <a:latin typeface="Work Sans" pitchFamily="2" charset="0"/>
                          <a:cs typeface="Poppins" panose="00000500000000000000" pitchFamily="2" charset="0"/>
                        </a:rPr>
                        <a:t>X</a:t>
                      </a: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dirty="0">
                          <a:solidFill>
                            <a:schemeClr val="tx1"/>
                          </a:solidFill>
                          <a:latin typeface="Work Sans" pitchFamily="2" charset="0"/>
                          <a:cs typeface="Poppins" panose="00000500000000000000" pitchFamily="2" charset="0"/>
                        </a:rPr>
                        <a:t>Operación</a:t>
                      </a: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2"/>
                  </a:ext>
                </a:extLst>
              </a:tr>
              <a:tr h="0">
                <a:tc gridSpan="16">
                  <a:txBody>
                    <a:bodyPr/>
                    <a:lstStyle/>
                    <a:p>
                      <a:pPr marL="0" marR="0" lvl="0" indent="0" algn="ctr" rtl="0">
                        <a:lnSpc>
                          <a:spcPct val="100000"/>
                        </a:lnSpc>
                        <a:spcBef>
                          <a:spcPts val="0"/>
                        </a:spcBef>
                        <a:spcAft>
                          <a:spcPts val="0"/>
                        </a:spcAft>
                        <a:buClr>
                          <a:schemeClr val="dk1"/>
                        </a:buClr>
                        <a:buSzPts val="100"/>
                        <a:buFont typeface="Calibri"/>
                        <a:buNone/>
                      </a:pPr>
                      <a:endParaRPr sz="100" b="1">
                        <a:solidFill>
                          <a:schemeClr val="dk1"/>
                        </a:solidFill>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354441">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Énfasis</a:t>
                      </a:r>
                      <a:endParaRPr/>
                    </a:p>
                  </a:txBody>
                  <a:tcPr marL="91450" marR="91450" marT="45725" marB="45725">
                    <a:lnL w="12700" cmpd="sng">
                      <a:noFill/>
                      <a:prstDash val="solid"/>
                    </a:lnL>
                    <a:lnR w="12700" cap="flat" cmpd="sng">
                      <a:noFill/>
                      <a:prstDash val="solid"/>
                      <a:round/>
                      <a:headEnd type="none" w="sm" len="sm"/>
                      <a:tailEnd type="none" w="sm" len="sm"/>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Categoría</a:t>
                      </a:r>
                      <a:endParaRPr/>
                    </a:p>
                  </a:txBody>
                  <a:tcPr marL="91450" marR="91450" marT="45725" marB="45725">
                    <a:lnL w="12700" cap="flat" cmpd="sng">
                      <a:noFill/>
                      <a:prstDash val="solid"/>
                      <a:round/>
                      <a:headEnd type="none" w="sm" len="sm"/>
                      <a:tailEnd type="none" w="sm" len="sm"/>
                    </a:lnL>
                    <a:lnR w="12700"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562164">
                <a:tc>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Ambiental</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Técnico</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Social</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a:txBody>
                    <a:bodyPr/>
                    <a:lstStyle/>
                    <a:p>
                      <a:pPr marL="0" marR="0" lvl="0" indent="0" algn="l" rtl="0">
                        <a:spcBef>
                          <a:spcPts val="0"/>
                        </a:spcBef>
                        <a:spcAft>
                          <a:spcPts val="0"/>
                        </a:spcAft>
                        <a:buNone/>
                      </a:pPr>
                      <a:r>
                        <a:rPr lang="es-CO" sz="1200">
                          <a:solidFill>
                            <a:schemeClr val="tx1"/>
                          </a:solidFill>
                          <a:latin typeface="Work Sans" pitchFamily="2" charset="0"/>
                          <a:cs typeface="Poppins" panose="00000500000000000000" pitchFamily="2" charset="0"/>
                        </a:rPr>
                        <a:t>Gobernanza</a:t>
                      </a:r>
                      <a:endParaRPr sz="1890">
                        <a:latin typeface="Work Sans" pitchFamily="2" charset="0"/>
                        <a:ea typeface="Poppins"/>
                        <a:cs typeface="Poppins"/>
                        <a:sym typeface="Poppins"/>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l" rtl="0">
                        <a:lnSpc>
                          <a:spcPct val="100000"/>
                        </a:lnSpc>
                        <a:spcBef>
                          <a:spcPts val="0"/>
                        </a:spcBef>
                        <a:spcAft>
                          <a:spcPts val="0"/>
                        </a:spcAft>
                        <a:buClr>
                          <a:schemeClr val="dk1"/>
                        </a:buClr>
                        <a:buSzPts val="1200"/>
                        <a:buFont typeface="Poppins"/>
                        <a:buNone/>
                      </a:pPr>
                      <a:r>
                        <a:rPr lang="es-CO" sz="1200" b="0">
                          <a:solidFill>
                            <a:schemeClr val="dk1"/>
                          </a:solidFill>
                          <a:latin typeface="Work Sans" pitchFamily="2" charset="0"/>
                          <a:ea typeface="Poppins"/>
                          <a:cs typeface="Poppins"/>
                          <a:sym typeface="Poppins"/>
                        </a:rPr>
                        <a:t>Comunicación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Participación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Educación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89602">
                <a:tc gridSpan="1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Justificación</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379945">
                <a:tc gridSpan="16">
                  <a:txBody>
                    <a:bodyPr/>
                    <a:lstStyle/>
                    <a:p>
                      <a:pPr marL="0" marR="0" lvl="0" indent="0" algn="just"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En la ejecución de proyectos de infraestructura, es frecuente que se presenten conflictos entre los contratistas de obra y las comunidades que habitan en el área de influencia. Por esta razón, es importante desarrollar estrategias que permitan restablecer la relación entre la comunidad y la institucionalidad, ya que el incumplimiento de los plazos de ejecución de las obras puede romper la confianza entre ambas partes. En consecuencia, resulta fundamental reconstruir los lazos para garantizar el éxito y el progreso de los proyectos. La comunicación asertiva, honesta y transparente se convierte en un factor clave para lograr un flujo de información adecuado y una gestión efectiva de cada proyecto.</a:t>
                      </a:r>
                      <a:endParaRPr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45983">
                <a:tc gridSpan="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dirty="0">
                          <a:solidFill>
                            <a:schemeClr val="dk1"/>
                          </a:solidFill>
                          <a:latin typeface="Poppins SemiBold"/>
                          <a:ea typeface="Poppins SemiBold"/>
                          <a:cs typeface="Poppins SemiBold"/>
                          <a:sym typeface="Poppins SemiBold"/>
                        </a:rPr>
                        <a:t>Objetivo</a:t>
                      </a:r>
                      <a:endParaRPr dirty="0"/>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a:solidFill>
                            <a:schemeClr val="dk1"/>
                          </a:solidFill>
                          <a:latin typeface="Poppins SemiBold"/>
                          <a:ea typeface="Poppins SemiBold"/>
                          <a:cs typeface="Poppins SemiBold"/>
                          <a:sym typeface="Poppins SemiBold"/>
                        </a:rPr>
                        <a:t>Población objetivo</a:t>
                      </a:r>
                      <a:endParaRPr sz="1850">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a:solidFill>
                            <a:schemeClr val="dk1"/>
                          </a:solidFill>
                          <a:latin typeface="Poppins SemiBold"/>
                          <a:ea typeface="Poppins SemiBold"/>
                          <a:cs typeface="Poppins SemiBold"/>
                          <a:sym typeface="Poppins SemiBold"/>
                        </a:rPr>
                        <a:t>¿Cuánto tiempo se necesita?</a:t>
                      </a:r>
                      <a:endParaRPr sz="1850">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98071">
                <a:tc gridSpan="6">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Gestionar estrategias de resolución de conflictos que permitan identificar las causas más recurrentes de situaciones adversas en el desarrollo de proyectos de infraestructura de transporte.</a:t>
                      </a: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Funcionarios, interventores y contratistas del proyecto. Población del área de influencia del proyecto.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spcBef>
                          <a:spcPts val="0"/>
                        </a:spcBef>
                        <a:spcAft>
                          <a:spcPts val="0"/>
                        </a:spcAft>
                        <a:buClr>
                          <a:schemeClr val="dk1"/>
                        </a:buClr>
                        <a:buSzPts val="1400"/>
                        <a:buFont typeface="Calibri"/>
                        <a:buNone/>
                      </a:pPr>
                      <a:endParaRPr sz="1500" dirty="0">
                        <a:latin typeface="Work Sans" pitchFamily="2" charset="0"/>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spcBef>
                          <a:spcPts val="0"/>
                        </a:spcBef>
                        <a:spcAft>
                          <a:spcPts val="0"/>
                        </a:spcAft>
                        <a:buNone/>
                      </a:pPr>
                      <a:r>
                        <a:rPr lang="es-CO" sz="1500" dirty="0">
                          <a:latin typeface="Work Sans" pitchFamily="2" charset="0"/>
                          <a:ea typeface="Poppins"/>
                          <a:cs typeface="Poppins"/>
                          <a:sym typeface="Poppins"/>
                        </a:rPr>
                        <a:t>4 horas</a:t>
                      </a:r>
                      <a:endParaRPr sz="1500" dirty="0">
                        <a:latin typeface="Work Sans" pitchFamily="2" charset="0"/>
                      </a:endParaRPr>
                    </a:p>
                  </a:txBody>
                  <a:tcPr marL="91450" marR="91450" marT="45725" marB="45725">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9550">
                <a:tc gridSpan="16">
                  <a:txBody>
                    <a:bodyPr/>
                    <a:lstStyle/>
                    <a:p>
                      <a:pPr marL="0" marR="0" lvl="0" indent="0" algn="ctr" rtl="0">
                        <a:lnSpc>
                          <a:spcPct val="100000"/>
                        </a:lnSpc>
                        <a:spcBef>
                          <a:spcPts val="0"/>
                        </a:spcBef>
                        <a:spcAft>
                          <a:spcPts val="0"/>
                        </a:spcAft>
                        <a:buClr>
                          <a:schemeClr val="dk1"/>
                        </a:buClr>
                        <a:buSzPts val="1850"/>
                        <a:buFont typeface="Poppins"/>
                        <a:buNone/>
                      </a:pPr>
                      <a:r>
                        <a:rPr lang="es-CO" sz="1850" b="1" dirty="0">
                          <a:solidFill>
                            <a:schemeClr val="dk1"/>
                          </a:solidFill>
                          <a:latin typeface="Poppins"/>
                          <a:ea typeface="Poppins"/>
                          <a:cs typeface="Poppins"/>
                          <a:sym typeface="Poppins"/>
                        </a:rPr>
                        <a:t>Materiales</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511409">
                <a:tc gridSpan="16">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Imágenes impresas o proyectadas de los distintos roles y actores que intervienen en el desarrollo del proyecto por cada una de las partes, hidratación y/o refrigerio para participantes, manos en papel silueta de colores, pliegos de papel, esferos, marcadores y cinta.</a:t>
                      </a:r>
                      <a:endParaRPr sz="1500" dirty="0">
                        <a:latin typeface="Work Sans" pitchFamily="2" charset="0"/>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bl>
          </a:graphicData>
        </a:graphic>
      </p:graphicFrame>
      <p:pic>
        <p:nvPicPr>
          <p:cNvPr id="5" name="Gráfico 75" descr="Escena de bosque con relleno sólido">
            <a:extLst>
              <a:ext uri="{FF2B5EF4-FFF2-40B4-BE49-F238E27FC236}">
                <a16:creationId xmlns:a16="http://schemas.microsoft.com/office/drawing/2014/main" id="{00CA6FFC-F104-9AF0-E1CA-E7DDCDA5CC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60580" y="2291701"/>
            <a:ext cx="616278" cy="576000"/>
          </a:xfrm>
          <a:prstGeom prst="rect">
            <a:avLst/>
          </a:prstGeom>
        </p:spPr>
      </p:pic>
      <p:pic>
        <p:nvPicPr>
          <p:cNvPr id="6" name="Gráfico 76" descr="Grupo de personas con relleno sólido">
            <a:extLst>
              <a:ext uri="{FF2B5EF4-FFF2-40B4-BE49-F238E27FC236}">
                <a16:creationId xmlns:a16="http://schemas.microsoft.com/office/drawing/2014/main" id="{8DA2235A-06D7-8440-8EDF-7D255634269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00189" y="2274901"/>
            <a:ext cx="624776" cy="576000"/>
          </a:xfrm>
          <a:prstGeom prst="rect">
            <a:avLst/>
          </a:prstGeom>
        </p:spPr>
      </p:pic>
      <p:sp>
        <p:nvSpPr>
          <p:cNvPr id="7" name="object 18">
            <a:extLst>
              <a:ext uri="{FF2B5EF4-FFF2-40B4-BE49-F238E27FC236}">
                <a16:creationId xmlns:a16="http://schemas.microsoft.com/office/drawing/2014/main" id="{9EED290E-33FE-AA70-CD63-E5738411FF24}"/>
              </a:ext>
            </a:extLst>
          </p:cNvPr>
          <p:cNvSpPr/>
          <p:nvPr/>
        </p:nvSpPr>
        <p:spPr>
          <a:xfrm>
            <a:off x="11976121" y="2337268"/>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409F8C99-4CFC-48B8-55C5-F67D9C798486}"/>
              </a:ext>
            </a:extLst>
          </p:cNvPr>
          <p:cNvSpPr/>
          <p:nvPr/>
        </p:nvSpPr>
        <p:spPr>
          <a:xfrm>
            <a:off x="13770735" y="2391677"/>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5274B4F3-6689-0DB2-8857-C1BA5A3CB61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63982" y="2205831"/>
            <a:ext cx="714139" cy="714139"/>
          </a:xfrm>
          <a:prstGeom prst="rect">
            <a:avLst/>
          </a:prstGeom>
        </p:spPr>
      </p:pic>
      <p:pic>
        <p:nvPicPr>
          <p:cNvPr id="22" name="Gráfico 21" descr="Single gear con relleno sólido">
            <a:extLst>
              <a:ext uri="{FF2B5EF4-FFF2-40B4-BE49-F238E27FC236}">
                <a16:creationId xmlns:a16="http://schemas.microsoft.com/office/drawing/2014/main" id="{EEF3AC81-502C-ECFB-B521-DBFCA34297A8}"/>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89594" y="2291701"/>
            <a:ext cx="576000" cy="576000"/>
          </a:xfrm>
          <a:prstGeom prst="rect">
            <a:avLst/>
          </a:prstGeom>
        </p:spPr>
      </p:pic>
      <p:pic>
        <p:nvPicPr>
          <p:cNvPr id="23" name="Gráfico 22" descr="Court con relleno sólido">
            <a:extLst>
              <a:ext uri="{FF2B5EF4-FFF2-40B4-BE49-F238E27FC236}">
                <a16:creationId xmlns:a16="http://schemas.microsoft.com/office/drawing/2014/main" id="{B7DD8367-CA9B-3EE9-2227-2C8B18366B8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89982" y="2274901"/>
            <a:ext cx="576000" cy="576000"/>
          </a:xfrm>
          <a:prstGeom prst="rect">
            <a:avLst/>
          </a:prstGeom>
        </p:spPr>
      </p:pic>
      <p:sp>
        <p:nvSpPr>
          <p:cNvPr id="24" name="CuadroTexto 23">
            <a:extLst>
              <a:ext uri="{FF2B5EF4-FFF2-40B4-BE49-F238E27FC236}">
                <a16:creationId xmlns:a16="http://schemas.microsoft.com/office/drawing/2014/main" id="{03C9E959-A81D-766D-6EDA-A7077548D3A4}"/>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07EAE528-25C0-4FB3-F72B-E7DA64181773}"/>
              </a:ext>
            </a:extLst>
          </p:cNvPr>
          <p:cNvSpPr/>
          <p:nvPr/>
        </p:nvSpPr>
        <p:spPr>
          <a:xfrm>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63917B33-8283-A272-E96D-111DA0E899C7}"/>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58F3367D-9367-82E8-6B03-60BDFE04F3A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10D5D1E3-AF19-0431-3E19-41B815C2EDC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06E56C12-2CFA-E3D3-2D56-9C8F159C158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F268C9AC-4B33-5482-BF4F-661092A12EC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4765AB7-2A6B-1E37-9272-8CFBEF838DB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F630177-9E9E-1657-4385-3E5384782C4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6E117F14-C013-BBD1-5704-EB7C6013B9A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F423012-95B0-1EFD-6D02-F55C30BBEF5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89073DD-BA84-69A4-2A31-29E227C379E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0C998C1A-4520-FB34-C0DB-FF96FF48D55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CB65450-CAF3-D8D1-BA75-3961B70AD62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59E75F42-5F10-F8C5-6EBF-B3A2B7927DD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5F1C995D-4CF6-0AF6-4DB7-42ED131CD7CF}"/>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6BA659FF-D794-780F-8E71-C7D6AF21011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B9E1C735-F661-2B6A-5ECE-D93F9AF0CB1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1D44D10B-F115-BD53-CDE9-8401327BF01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D76E033E-1B27-8629-DDAB-B2CF7A5B10E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0C17D53E-74E4-D159-1E78-33B9DFD3F46B}"/>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9178C136-FF9C-FC3D-6132-7E1BDDB0BF4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1A4029F-5E0B-4D0B-D410-645E7973DE0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56EB407B-50F4-DAA6-71DB-8C4EC6F914C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147D9F42-F0EE-F28D-14A0-4887E8BBD49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234B0809-AB3A-A76F-5306-E6ADA128D80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5273237-AC55-A4B1-4424-646FFC18122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CE8D422-0226-B9FF-0E20-C017043C2D9F}"/>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33F83273-B2D8-8606-DD47-05255CC4266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268CFBDA-1F56-D3CA-22D4-516B55275F9D}"/>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B5CC88CB-8053-79CB-4D04-A2D743CD64D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DDD6931E-C8BB-247F-2ADB-95A33F79ED9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D16BC4D-899A-16D8-025A-F4145E289FA2}"/>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9E2A53D-9523-DD8C-1CE5-181B27BBE53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F52A2539-AE19-091E-CC3D-D6F195691B4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5EE6997-9A40-E8EC-C285-EE31A71ACBD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753C52D-3521-995B-0445-DA91A4F2D69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232394F-1D3B-E46D-2A4E-C7A77EF80EB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F7965D18-6634-8E41-2A66-96069F812E7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6D3E93DB-67F4-ADDF-7DF1-5E72BF47B7C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1346DF85-0306-C729-9E49-E389582ED77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E85F25FF-D3D4-79A5-E992-6C390FC5046F}"/>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19E4ACC3-2537-5BC0-13B2-4F848739B77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4186BC40-8E0C-0DC4-FB5F-A47C1365443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592F1B6C-B9A7-E6FF-D608-8EF81747D9A2}"/>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3E1D3F4A-A1A9-8904-B3DA-325BAD9CD8E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999D3DF6-160B-F66D-3821-1CDF65539EE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F5A0FCCA-9722-F956-DAFA-042FD21D4C8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4D40ED73-7C7B-CE8A-411E-249B4241B59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4652BAC9-B39E-4D77-F22E-EA6630D1C4F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B28509C7-CC0F-1631-9E3A-E5E4B07CD0D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7C2D612B-EACB-B0F8-5DFA-51FDD22CD05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B62661D0-3A57-2448-437F-9A0102AD300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E5A2386C-85D9-42A2-EBBB-EA143FC25F4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D617A363-CFCB-E25F-DE64-9FA51B3A025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6CAD15E5-4A07-5B9F-40E7-6BA6D3438EC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AD9F5EEA-AB74-F96E-F3A6-266B794A7A3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34468011-2827-179C-2D64-116D1A6C0EDC}"/>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77A1E801-0331-9926-DFAC-45539786CBC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F7AC15BD-1F8C-3BB4-7F68-9DFA08356EB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8E317764-EF4F-FF3D-9FD5-A54E3AF7274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2439AB03-66CB-4A57-7A32-99F2616A793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0AB565E7-C3BB-50A1-58EB-495BC22EBDDB}"/>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400A8F01-DCB9-A9BB-4352-96026A8602E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07E74420-7644-2535-C40B-327B4C3479D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C4CA46C2-D72E-4E97-1CA1-CE16D915E115}"/>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723F9714-C0A5-42A9-9A1E-35691D8BFB3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3C724722-AE59-B1F0-B556-A94A8F06EDC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91FB6DA0-EFA8-CFAA-2AE1-2854A6D4850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F36C8525-82FC-6286-7F70-7E53671101C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97E1E39F-84EF-473E-6A95-5D336085FCF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DC6A88C0-A565-55CA-A6B5-71F92D663B1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DA726C3D-9095-F07B-DEE2-239B7D57334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B7919F8A-1F5D-D751-93CC-CB173735B85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0A134473-093A-F9E6-67A8-9D8A32431A8C}"/>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365E612B-6CC8-BF00-141C-C9ABD249175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AD9B229A-7818-3E56-5B07-2D71EE655B3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675510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oogle Shape;2519;p64">
            <a:extLst>
              <a:ext uri="{FF2B5EF4-FFF2-40B4-BE49-F238E27FC236}">
                <a16:creationId xmlns:a16="http://schemas.microsoft.com/office/drawing/2014/main" id="{C27A430A-9AC7-A058-4D7A-07E0BB59EADA}"/>
              </a:ext>
            </a:extLst>
          </p:cNvPr>
          <p:cNvGraphicFramePr/>
          <p:nvPr>
            <p:extLst>
              <p:ext uri="{D42A27DB-BD31-4B8C-83A1-F6EECF244321}">
                <p14:modId xmlns:p14="http://schemas.microsoft.com/office/powerpoint/2010/main" val="631492507"/>
              </p:ext>
            </p:extLst>
          </p:nvPr>
        </p:nvGraphicFramePr>
        <p:xfrm>
          <a:off x="1509139" y="867032"/>
          <a:ext cx="13474800" cy="7764980"/>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404050">
                <a:tc>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Procedimiento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302023">
                <a:tc>
                  <a:txBody>
                    <a:bodyPr/>
                    <a:lstStyle/>
                    <a:p>
                      <a:pPr marL="0" marR="0" lvl="0" indent="0" algn="l" rtl="0">
                        <a:lnSpc>
                          <a:spcPct val="100000"/>
                        </a:lnSpc>
                        <a:spcBef>
                          <a:spcPts val="0"/>
                        </a:spcBef>
                        <a:spcAft>
                          <a:spcPts val="0"/>
                        </a:spcAft>
                        <a:buClr>
                          <a:schemeClr val="dk1"/>
                        </a:buClr>
                        <a:buSzPts val="1200"/>
                        <a:buFont typeface="Poppins"/>
                        <a:buNone/>
                      </a:pPr>
                      <a:r>
                        <a:rPr lang="es-CO" sz="1500" b="1" i="0" u="sng" strike="noStrike" dirty="0">
                          <a:latin typeface="Work Sans" pitchFamily="2" charset="0"/>
                          <a:ea typeface="Poppins"/>
                          <a:cs typeface="Poppins"/>
                          <a:sym typeface="Poppins"/>
                        </a:rPr>
                        <a:t>Momento 1: </a:t>
                      </a:r>
                      <a:r>
                        <a:rPr lang="es-CO" sz="1500" b="0" i="0" u="none" strike="noStrike" dirty="0">
                          <a:latin typeface="Work Sans" pitchFamily="2" charset="0"/>
                          <a:ea typeface="Poppins"/>
                          <a:cs typeface="Poppins"/>
                          <a:sym typeface="Poppins"/>
                        </a:rPr>
                        <a:t> Se realizará una capacitación por parte del facilitador en temas relacionados con la resolución de conflictos donde se tratarán los siguientes temas. </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Resolución de conflictos y convivencia</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¿A qué llamamos conflictos?</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Mi actitud frente al conflicto.</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La estructura del conflicto.</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Estilos de solución de conflictos.</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Técnicas para la resolución de los conflictos: - La negociación - La mediación</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Poppins"/>
                        <a:buNone/>
                      </a:pPr>
                      <a:r>
                        <a:rPr lang="es-CO" sz="1500" b="1" i="0" u="sng" strike="noStrike" dirty="0">
                          <a:latin typeface="Work Sans" pitchFamily="2" charset="0"/>
                          <a:ea typeface="Poppins"/>
                          <a:cs typeface="Poppins"/>
                          <a:sym typeface="Poppins"/>
                        </a:rPr>
                        <a:t>Momento 2:</a:t>
                      </a:r>
                      <a:r>
                        <a:rPr lang="es-CO" sz="1500" b="1" i="0" u="none" strike="noStrike" dirty="0">
                          <a:latin typeface="Work Sans" pitchFamily="2" charset="0"/>
                          <a:ea typeface="Poppins"/>
                          <a:cs typeface="Poppins"/>
                          <a:sym typeface="Poppins"/>
                        </a:rPr>
                        <a:t> </a:t>
                      </a:r>
                      <a:r>
                        <a:rPr lang="es-CO" sz="1500" b="0" i="0" u="none" strike="noStrike" dirty="0">
                          <a:latin typeface="Work Sans" pitchFamily="2" charset="0"/>
                          <a:ea typeface="Poppins"/>
                          <a:cs typeface="Poppins"/>
                          <a:sym typeface="Poppins"/>
                        </a:rPr>
                        <a:t> Al inicio de la sesión, identifica la cantidad de participantes, con el fin de dividir el grupo en subgrupos con el mismo número de integrantes. Una vez los participantes se ubiquen con su grupo en una de las mesas distribuidas en el salón, se inicia la sesión mostrando los diversos roles y actores que conforman el proyecto: </a:t>
                      </a:r>
                      <a:endParaRPr sz="1500" dirty="0">
                        <a:latin typeface="Work Sans" pitchFamily="2" charset="0"/>
                        <a:ea typeface="Poppins"/>
                        <a:cs typeface="Poppins"/>
                        <a:sym typeface="Poppins"/>
                      </a:endParaRP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MX" sz="1500" b="0" i="0" u="none" strike="noStrike" dirty="0">
                          <a:latin typeface="Work Sans" pitchFamily="2" charset="0"/>
                          <a:ea typeface="Poppins"/>
                          <a:cs typeface="Poppins"/>
                          <a:sym typeface="Poppins"/>
                        </a:rPr>
                        <a:t>Director de obra, ingeniero residente de obra, residentes social y ambiental, oficiales, operarios, operadores de maquinaria. </a:t>
                      </a: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MX" sz="1500" b="0" i="0" u="none" strike="noStrike" dirty="0">
                          <a:latin typeface="Work Sans" pitchFamily="2" charset="0"/>
                          <a:ea typeface="Poppins"/>
                          <a:cs typeface="Poppins"/>
                          <a:sym typeface="Poppins"/>
                        </a:rPr>
                        <a:t>Director de Interventoría y profesionales ambiental y social de interventoría.</a:t>
                      </a: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CO" sz="1500" b="0" i="0" u="none" strike="noStrike" dirty="0">
                          <a:latin typeface="Work Sans" pitchFamily="2" charset="0"/>
                          <a:ea typeface="Poppins"/>
                          <a:cs typeface="Poppins"/>
                          <a:sym typeface="Poppins"/>
                        </a:rPr>
                        <a:t>Comunicador</a:t>
                      </a:r>
                      <a:endParaRPr sz="1500" dirty="0">
                        <a:latin typeface="Work Sans" pitchFamily="2" charset="0"/>
                        <a:ea typeface="Poppins"/>
                        <a:cs typeface="Poppins"/>
                        <a:sym typeface="Poppins"/>
                      </a:endParaRP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CO" sz="1500" b="0" i="0" u="none" strike="noStrike" dirty="0">
                          <a:latin typeface="Work Sans" pitchFamily="2" charset="0"/>
                          <a:ea typeface="Poppins"/>
                          <a:cs typeface="Poppins"/>
                          <a:sym typeface="Poppins"/>
                        </a:rPr>
                        <a:t>Representante de la comunidad indígena</a:t>
                      </a:r>
                      <a:endParaRPr sz="1500" dirty="0">
                        <a:latin typeface="Work Sans" pitchFamily="2" charset="0"/>
                        <a:ea typeface="Poppins"/>
                        <a:cs typeface="Poppins"/>
                        <a:sym typeface="Poppins"/>
                      </a:endParaRP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CO" sz="1500" b="0" i="0" u="none" strike="noStrike" dirty="0">
                          <a:latin typeface="Work Sans" pitchFamily="2" charset="0"/>
                          <a:ea typeface="Poppins"/>
                          <a:cs typeface="Poppins"/>
                          <a:sym typeface="Poppins"/>
                        </a:rPr>
                        <a:t>Niños</a:t>
                      </a:r>
                      <a:endParaRPr sz="1500" dirty="0">
                        <a:latin typeface="Work Sans" pitchFamily="2" charset="0"/>
                        <a:ea typeface="Poppins"/>
                        <a:cs typeface="Poppins"/>
                        <a:sym typeface="Poppins"/>
                      </a:endParaRPr>
                    </a:p>
                    <a:p>
                      <a:pPr marL="171450" marR="0" lvl="0" indent="-171450" algn="just" rtl="0">
                        <a:lnSpc>
                          <a:spcPct val="100000"/>
                        </a:lnSpc>
                        <a:spcBef>
                          <a:spcPts val="0"/>
                        </a:spcBef>
                        <a:spcAft>
                          <a:spcPts val="0"/>
                        </a:spcAft>
                        <a:buClr>
                          <a:schemeClr val="dk1"/>
                        </a:buClr>
                        <a:buSzPts val="1200"/>
                        <a:buFont typeface="Arial" panose="020B0604020202020204" pitchFamily="34" charset="0"/>
                        <a:buChar char="•"/>
                      </a:pPr>
                      <a:r>
                        <a:rPr lang="es-CO" sz="1500" b="0" i="0" u="none" strike="noStrike" dirty="0">
                          <a:latin typeface="Work Sans" pitchFamily="2" charset="0"/>
                          <a:ea typeface="Poppins"/>
                          <a:cs typeface="Poppins"/>
                          <a:sym typeface="Poppins"/>
                        </a:rPr>
                        <a:t>Veedores</a:t>
                      </a:r>
                    </a:p>
                    <a:p>
                      <a:pPr marL="0" marR="0" lvl="0" indent="0" algn="just" rtl="0">
                        <a:lnSpc>
                          <a:spcPct val="100000"/>
                        </a:lnSpc>
                        <a:spcBef>
                          <a:spcPts val="0"/>
                        </a:spcBef>
                        <a:spcAft>
                          <a:spcPts val="0"/>
                        </a:spcAft>
                        <a:buClr>
                          <a:schemeClr val="dk1"/>
                        </a:buClr>
                        <a:buSzPts val="1200"/>
                        <a:buFont typeface="Arial" panose="020B0604020202020204" pitchFamily="34" charset="0"/>
                        <a:buNone/>
                      </a:pPr>
                      <a:r>
                        <a:rPr lang="es-CO" sz="1500" b="0" i="0" u="none" strike="noStrike" dirty="0">
                          <a:latin typeface="Work Sans" pitchFamily="2" charset="0"/>
                          <a:ea typeface="Poppins"/>
                          <a:cs typeface="Poppins"/>
                          <a:sym typeface="Poppins"/>
                        </a:rPr>
                        <a:t>  Se interroga a las personas participantes si reconocen los roles de quienes están, o si identifican otros relevantes en la obra, y se realizan las siguientes preguntas:</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¿Reconozco el papel que tiene este actor en el desarrollo del proyecto?</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¿Desde mi posición cómo me interrelaciono con este actor?</a:t>
                      </a:r>
                    </a:p>
                    <a:p>
                      <a:pPr marL="0" marR="0" lvl="0" indent="0" algn="just" rtl="0">
                        <a:lnSpc>
                          <a:spcPct val="100000"/>
                        </a:lnSpc>
                        <a:spcBef>
                          <a:spcPts val="0"/>
                        </a:spcBef>
                        <a:spcAft>
                          <a:spcPts val="0"/>
                        </a:spcAft>
                        <a:buClr>
                          <a:schemeClr val="dk1"/>
                        </a:buClr>
                        <a:buSzPts val="1200"/>
                        <a:buFont typeface="Poppins"/>
                        <a:buNone/>
                      </a:pPr>
                      <a:r>
                        <a:rPr lang="es-CO" sz="1500" b="1" i="0" u="sng" strike="noStrike" dirty="0">
                          <a:latin typeface="Work Sans" pitchFamily="2" charset="0"/>
                          <a:ea typeface="Poppins"/>
                          <a:cs typeface="Poppins"/>
                          <a:sym typeface="Poppins"/>
                        </a:rPr>
                        <a:t>Momentos 3</a:t>
                      </a:r>
                      <a:r>
                        <a:rPr lang="es-CO" sz="1500" b="1" i="0" u="none" strike="noStrike" dirty="0">
                          <a:latin typeface="Work Sans" pitchFamily="2" charset="0"/>
                          <a:ea typeface="Poppins"/>
                          <a:cs typeface="Poppins"/>
                          <a:sym typeface="Poppins"/>
                        </a:rPr>
                        <a:t>:</a:t>
                      </a:r>
                      <a:r>
                        <a:rPr lang="es-CO" sz="1500" b="0" i="0" u="none" strike="noStrike" dirty="0">
                          <a:latin typeface="Work Sans" pitchFamily="2" charset="0"/>
                          <a:ea typeface="Poppins"/>
                          <a:cs typeface="Poppins"/>
                          <a:sym typeface="Poppins"/>
                        </a:rPr>
                        <a:t> Un relator de cada mesa expone cómo fue esta relación y qué factores podrían mejorar en la comunicación con base en las herramientas que se entregaron en la primera parte de la actividad. </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Una vez que son escuchados, se determina en un juego de palabras, cuáles son las más frecuentes para que se pueda trabajar en ellas. Por ejemplo, confianza, credibilidad, honestidad, etc. </a:t>
                      </a:r>
                    </a:p>
                    <a:p>
                      <a:pPr marL="0" marR="0" lvl="0" indent="0" algn="just" rtl="0">
                        <a:lnSpc>
                          <a:spcPct val="100000"/>
                        </a:lnSpc>
                        <a:spcBef>
                          <a:spcPts val="0"/>
                        </a:spcBef>
                        <a:spcAft>
                          <a:spcPts val="0"/>
                        </a:spcAft>
                        <a:buClr>
                          <a:schemeClr val="dk1"/>
                        </a:buClr>
                        <a:buSzPts val="1200"/>
                        <a:buFont typeface="Poppins"/>
                        <a:buNone/>
                      </a:pPr>
                      <a:r>
                        <a:rPr lang="es-CO" sz="1500" b="1" i="0" u="sng" strike="noStrike" dirty="0">
                          <a:latin typeface="Work Sans" pitchFamily="2" charset="0"/>
                          <a:ea typeface="Poppins"/>
                          <a:cs typeface="Poppins"/>
                          <a:sym typeface="Poppins"/>
                        </a:rPr>
                        <a:t>Momento 4:  </a:t>
                      </a:r>
                      <a:r>
                        <a:rPr lang="es-CO" sz="1500" b="0" i="0" u="none" strike="noStrike" dirty="0">
                          <a:latin typeface="Work Sans" pitchFamily="2" charset="0"/>
                          <a:ea typeface="Poppins"/>
                          <a:cs typeface="Poppins"/>
                          <a:sym typeface="Poppins"/>
                        </a:rPr>
                        <a:t>Firma de acuerdos. Los facilitadores entregan a los participantes manos de colores que serán colocadas en un pliego de papel. En cada mano, el actor escribirá su compromiso para trabajar, desde su competencia en mejorar esas debilidades identificadas en el momento 3 y lo colocará en un gran pliego de papel, pasará al frente, lo leerá y lo colocará.  </a:t>
                      </a:r>
                    </a:p>
                    <a:p>
                      <a:pPr marL="0" marR="0" lvl="0" indent="0" algn="just" rtl="0">
                        <a:lnSpc>
                          <a:spcPct val="100000"/>
                        </a:lnSpc>
                        <a:spcBef>
                          <a:spcPts val="0"/>
                        </a:spcBef>
                        <a:spcAft>
                          <a:spcPts val="0"/>
                        </a:spcAft>
                        <a:buClr>
                          <a:schemeClr val="dk1"/>
                        </a:buClr>
                        <a:buSzPts val="1200"/>
                        <a:buFont typeface="Poppins"/>
                        <a:buNone/>
                      </a:pPr>
                      <a:r>
                        <a:rPr lang="es-CO" sz="1500" b="1" i="0" u="sng" strike="noStrike" dirty="0">
                          <a:latin typeface="Work Sans" pitchFamily="2" charset="0"/>
                          <a:ea typeface="Poppins"/>
                          <a:cs typeface="Poppins"/>
                          <a:sym typeface="Poppins"/>
                        </a:rPr>
                        <a:t>Momento 5: </a:t>
                      </a:r>
                      <a:r>
                        <a:rPr lang="es-CO" sz="1500" b="0" i="0" u="none" strike="noStrike" dirty="0">
                          <a:latin typeface="Work Sans" pitchFamily="2" charset="0"/>
                          <a:ea typeface="Poppins"/>
                          <a:cs typeface="Poppins"/>
                          <a:sym typeface="Poppins"/>
                        </a:rPr>
                        <a:t>Se da por terminada la actividad con una reflexión sobre la importancia de la comunicación </a:t>
                      </a:r>
                      <a:r>
                        <a:rPr lang="es-CO" sz="1500" dirty="0">
                          <a:latin typeface="Work Sans" pitchFamily="2" charset="0"/>
                          <a:ea typeface="Poppins"/>
                          <a:cs typeface="Poppins"/>
                          <a:sym typeface="Poppins"/>
                        </a:rPr>
                        <a:t>asertiva, ponerse en el lugar del otro y sobre todo cooperar para un bien común . Al final se realiza </a:t>
                      </a:r>
                      <a:r>
                        <a:rPr lang="es-CO" sz="1500" b="0" i="0" u="none" strike="noStrike" dirty="0">
                          <a:latin typeface="Work Sans" pitchFamily="2" charset="0"/>
                          <a:ea typeface="Poppins"/>
                          <a:cs typeface="Poppins"/>
                          <a:sym typeface="Poppins"/>
                        </a:rPr>
                        <a:t>una foto conjunta de todos los actores indicando con el pulgar “yo me comprometo”</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Calibri"/>
                        <a:buNone/>
                      </a:pPr>
                      <a:endParaRPr sz="1200" dirty="0">
                        <a:solidFill>
                          <a:schemeClr val="dk1"/>
                        </a:solidFill>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5" name="CuadroTexto 4">
            <a:extLst>
              <a:ext uri="{FF2B5EF4-FFF2-40B4-BE49-F238E27FC236}">
                <a16:creationId xmlns:a16="http://schemas.microsoft.com/office/drawing/2014/main" id="{69EB947A-A54C-50F9-E114-B22D44A3BA20}"/>
              </a:ext>
            </a:extLst>
          </p:cNvPr>
          <p:cNvSpPr txBox="1"/>
          <p:nvPr/>
        </p:nvSpPr>
        <p:spPr>
          <a:xfrm>
            <a:off x="15906909"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A7CFF410-FF08-1F99-7441-E99DF35B2415}"/>
              </a:ext>
            </a:extLst>
          </p:cNvPr>
          <p:cNvSpPr/>
          <p:nvPr/>
        </p:nvSpPr>
        <p:spPr>
          <a:xfrm>
            <a:off x="16422781"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99451A15-541F-ABDF-DA39-469D5C0133CB}"/>
              </a:ext>
            </a:extLst>
          </p:cNvPr>
          <p:cNvSpPr txBox="1"/>
          <p:nvPr/>
        </p:nvSpPr>
        <p:spPr>
          <a:xfrm>
            <a:off x="14989105"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543ACF1E-255A-A653-983B-5485CCBD9B25}"/>
              </a:ext>
            </a:extLst>
          </p:cNvPr>
          <p:cNvSpPr/>
          <p:nvPr/>
        </p:nvSpPr>
        <p:spPr>
          <a:xfrm flipH="1">
            <a:off x="15468973"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B5C3B548-D8DC-DD25-DDD4-402B76C88694}"/>
              </a:ext>
            </a:extLst>
          </p:cNvPr>
          <p:cNvSpPr/>
          <p:nvPr/>
        </p:nvSpPr>
        <p:spPr>
          <a:xfrm>
            <a:off x="4237619" y="202206"/>
            <a:ext cx="847863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16: TALLER PARA LA RESOLUCIÓN DE CONFLICTOS</a:t>
            </a:r>
          </a:p>
        </p:txBody>
      </p:sp>
      <p:grpSp>
        <p:nvGrpSpPr>
          <p:cNvPr id="12" name="Grupo 11">
            <a:extLst>
              <a:ext uri="{FF2B5EF4-FFF2-40B4-BE49-F238E27FC236}">
                <a16:creationId xmlns:a16="http://schemas.microsoft.com/office/drawing/2014/main" id="{3E297557-3524-384E-4F64-2C6CCA887A72}"/>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F701DD41-6B9F-B031-D7DF-A3670ADB222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E5249A3-9DF3-414F-E103-D668238E821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CB09EF37-A9A5-31FF-27BA-E2D65A94A20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F253D126-AA42-4D31-9C43-C1BFFBF1E95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1E19CA9-0BD8-3E72-ED16-1AC58D337AE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EDB06B41-9FC8-FED2-6676-D7D150C4FCC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257D724-168E-6610-D269-B2D42BFA4F8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6978D976-D24B-C13B-432B-E5BCABBD4B4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248056FD-2D8A-C2E5-24DD-DFFF543DE0A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28DCEB70-12D1-9EC5-CD44-5FB41D5807D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A3F2E905-00BB-B78B-9389-631FC530195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043D7BE4-A4CF-C3A8-1A11-C291258AD4E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E1B58AD-FD91-7E7F-4427-435F659F3777}"/>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CD6F5AE8-4EE5-30AC-C4C9-C88AC1F3E3B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4BDA61FF-97BF-A904-9343-247105536AD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9A7944F1-ECC8-E59B-EEAA-A6E9EE38E3A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16BDEA42-509D-0CAF-C747-AFA11B068AB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692024AD-EC7D-853C-FEE8-2A5FE13FCADF}"/>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49E7B1A2-314D-0EF8-A1B6-658DA9F062A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F65F771-71E0-CE5B-6C53-97F5C772DA9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867E02B7-958A-99C6-BCC2-5C0416FED6C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F07FB35-07CF-D106-5887-B0709475461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46C50747-6CAE-D17E-D8AE-A9D4DB59B964}"/>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CD8340F-E772-1262-A52E-3867B3F5FCAA}"/>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0A23A6C-1230-CCE6-A264-5FFE1B54347F}"/>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3B456A7C-EAFB-5303-ABCE-7EBDEBA0506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EF253A9D-D992-3516-CEEA-A7B1556FAD93}"/>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5FA326E3-1089-4177-34A3-F0BCB79CAB9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2C154981-4A51-E349-D5BA-E6887030DD1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361325A5-F657-D741-49FB-440507C51E0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371DE37C-4BC1-1B20-DD31-1215C6089C6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E1AF8CC8-E6F1-28EB-2A0B-CDAAB9BFA05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AEDB207F-024A-C53A-861E-E838ED69315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5158563A-D442-BEC7-7CB2-D437E3C50CB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E103DA73-E27C-233B-3163-D8418888C96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16371D9B-152E-55D4-B702-6C9A95388F0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A1CB86F-531F-2D5D-5513-7A45A4EC859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92EDD545-F12C-0FCC-6AE6-36CC6A3651C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88CB4FBC-0A94-D20F-5818-701F7C4AC7CA}"/>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32E77E66-99B7-E7A9-1946-6A7E119B5BC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A8176F2F-B3EC-87D5-2DE9-7E2D04ED62C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AF2C1F02-A190-9E20-0402-0B26597ECEED}"/>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E5117D13-614E-12F8-38FF-E9392C598CE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2BC5475E-E69A-633B-693E-1D3C2C5D457F}"/>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07BD39A2-2621-E3C5-442A-5C6708924A6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0E96A51D-0D47-A1F8-3CDE-8552F845CA7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0B0FD635-1C0A-FC3E-C3A0-F582C3A72B8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F58DB27A-237F-571A-49F9-01C2AC007A1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384BE85F-2B58-578B-DF48-A4F66642B27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D057F574-A1E9-7FFE-79BA-4DD713B344F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A93157BD-2F85-335A-A9D0-FA166999FF9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18C18B58-D307-8987-903B-48323DFE31C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96ADB3C1-A79B-935C-4CA3-932093F50D0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DB11BCB2-3FE0-D0E1-B2EC-8F4F4D085BB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80F38A24-9E27-4127-259C-4628796A6ABA}"/>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F8FFE59C-6AE0-9728-0F19-A63A9019F05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DA73A568-DD79-B67C-9219-E203C7BDDD8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CD2AFB25-76C0-FCE5-B5E6-76908315AA9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921FEA83-70BC-1C58-7741-3E1E9F75B53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9BC123D5-2D44-DA80-3358-8BC5C378424F}"/>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76B65E48-10F2-60A5-C9C1-384CF1ED322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32FD1951-4C14-587A-73B6-E5732780E71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A8A69E7A-9C28-2602-C116-0E23FF32EE6B}"/>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64BFF8BE-3BB2-7C00-A315-F9DD6F66996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49A31088-9AFD-7D1B-EC1B-E33D1D2298A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67823F03-8F28-A266-EF9C-AD3E044F358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268D01FC-93A9-4823-B747-568BB4800B6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AB88CBD2-0F48-3459-CCCE-5828E81E74A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AE394209-0705-B9E1-181D-4E796378EF8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1174890C-2747-4848-C562-717619BBE7E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78AE9CFE-D621-0144-896C-BD94800511E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D377ACE9-0AF8-8F76-B1CB-8C56DE904EF8}"/>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507A4A1C-EDF4-EA67-5E61-CAC2C4B1FDD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9C19F266-FEF7-59F9-1887-D87D8A0E5DD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652146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2543;g1d14e6420c5_0_5">
            <a:extLst>
              <a:ext uri="{FF2B5EF4-FFF2-40B4-BE49-F238E27FC236}">
                <a16:creationId xmlns:a16="http://schemas.microsoft.com/office/drawing/2014/main" id="{E02041E0-9C04-8582-660C-EF9DED1256FB}"/>
              </a:ext>
            </a:extLst>
          </p:cNvPr>
          <p:cNvGraphicFramePr/>
          <p:nvPr>
            <p:extLst>
              <p:ext uri="{D42A27DB-BD31-4B8C-83A1-F6EECF244321}">
                <p14:modId xmlns:p14="http://schemas.microsoft.com/office/powerpoint/2010/main" val="768793676"/>
              </p:ext>
            </p:extLst>
          </p:nvPr>
        </p:nvGraphicFramePr>
        <p:xfrm>
          <a:off x="1418925" y="883685"/>
          <a:ext cx="13474800" cy="7795243"/>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408725">
                <a:tc>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Procedimiento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386518">
                <a:tc>
                  <a:txBody>
                    <a:bodyPr/>
                    <a:lstStyle/>
                    <a:p>
                      <a:pPr marL="0" marR="0" lvl="0" indent="0" algn="just" rtl="0">
                        <a:lnSpc>
                          <a:spcPct val="100000"/>
                        </a:lnSpc>
                        <a:spcBef>
                          <a:spcPts val="0"/>
                        </a:spcBef>
                        <a:spcAft>
                          <a:spcPts val="0"/>
                        </a:spcAft>
                        <a:buClr>
                          <a:schemeClr val="dk1"/>
                        </a:buClr>
                        <a:buSzPts val="1200"/>
                        <a:buFont typeface="Calibri"/>
                        <a:buNone/>
                      </a:pPr>
                      <a:endParaRPr sz="1200" dirty="0">
                        <a:solidFill>
                          <a:schemeClr val="dk1"/>
                        </a:solidFill>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pic>
        <p:nvPicPr>
          <p:cNvPr id="5" name="Google Shape;2562;g1d14e6420c5_0_5">
            <a:extLst>
              <a:ext uri="{FF2B5EF4-FFF2-40B4-BE49-F238E27FC236}">
                <a16:creationId xmlns:a16="http://schemas.microsoft.com/office/drawing/2014/main" id="{8EDDA188-138D-6CDB-3420-BC41D8DCEE71}"/>
              </a:ext>
            </a:extLst>
          </p:cNvPr>
          <p:cNvPicPr preferRelativeResize="0"/>
          <p:nvPr/>
        </p:nvPicPr>
        <p:blipFill>
          <a:blip r:embed="rId3">
            <a:alphaModFix/>
          </a:blip>
          <a:stretch>
            <a:fillRect/>
          </a:stretch>
        </p:blipFill>
        <p:spPr>
          <a:xfrm>
            <a:off x="3538723" y="1572936"/>
            <a:ext cx="9221402" cy="6707256"/>
          </a:xfrm>
          <a:prstGeom prst="rect">
            <a:avLst/>
          </a:prstGeom>
          <a:noFill/>
          <a:ln>
            <a:noFill/>
          </a:ln>
        </p:spPr>
      </p:pic>
      <p:sp>
        <p:nvSpPr>
          <p:cNvPr id="6" name="CuadroTexto 5">
            <a:extLst>
              <a:ext uri="{FF2B5EF4-FFF2-40B4-BE49-F238E27FC236}">
                <a16:creationId xmlns:a16="http://schemas.microsoft.com/office/drawing/2014/main" id="{26621851-AB63-6056-7F0B-7E980D3544B4}"/>
              </a:ext>
            </a:extLst>
          </p:cNvPr>
          <p:cNvSpPr txBox="1"/>
          <p:nvPr/>
        </p:nvSpPr>
        <p:spPr>
          <a:xfrm>
            <a:off x="15863190" y="911330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7" name="Flecha: a la derecha 6">
            <a:hlinkClick r:id="rId4" action="ppaction://hlinksldjump"/>
            <a:extLst>
              <a:ext uri="{FF2B5EF4-FFF2-40B4-BE49-F238E27FC236}">
                <a16:creationId xmlns:a16="http://schemas.microsoft.com/office/drawing/2014/main" id="{A2F42C8C-447F-E66E-9958-04A7D0C6C6DA}"/>
              </a:ext>
            </a:extLst>
          </p:cNvPr>
          <p:cNvSpPr/>
          <p:nvPr/>
        </p:nvSpPr>
        <p:spPr>
          <a:xfrm>
            <a:off x="16379062" y="879429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8" name="CuadroTexto 7">
            <a:extLst>
              <a:ext uri="{FF2B5EF4-FFF2-40B4-BE49-F238E27FC236}">
                <a16:creationId xmlns:a16="http://schemas.microsoft.com/office/drawing/2014/main" id="{D3F83DD3-0C6E-A699-0721-D547E8B861A5}"/>
              </a:ext>
            </a:extLst>
          </p:cNvPr>
          <p:cNvSpPr txBox="1"/>
          <p:nvPr/>
        </p:nvSpPr>
        <p:spPr>
          <a:xfrm>
            <a:off x="14945386" y="911330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9" name="Flecha: a la derecha 8">
            <a:hlinkClick r:id="rId5" action="ppaction://hlinksldjump"/>
            <a:extLst>
              <a:ext uri="{FF2B5EF4-FFF2-40B4-BE49-F238E27FC236}">
                <a16:creationId xmlns:a16="http://schemas.microsoft.com/office/drawing/2014/main" id="{68913447-855A-00F8-6BB9-16AECF15F3A4}"/>
              </a:ext>
            </a:extLst>
          </p:cNvPr>
          <p:cNvSpPr/>
          <p:nvPr/>
        </p:nvSpPr>
        <p:spPr>
          <a:xfrm flipH="1">
            <a:off x="15425254" y="879429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05F903B0-4046-2504-3389-90BBFFA0CDC2}"/>
              </a:ext>
            </a:extLst>
          </p:cNvPr>
          <p:cNvSpPr/>
          <p:nvPr/>
        </p:nvSpPr>
        <p:spPr>
          <a:xfrm>
            <a:off x="3819667" y="212743"/>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16: TALLER PARA LA RESOLUCIÓN DE CONFLICTOS</a:t>
            </a:r>
          </a:p>
        </p:txBody>
      </p:sp>
      <p:grpSp>
        <p:nvGrpSpPr>
          <p:cNvPr id="12" name="Grupo 11">
            <a:extLst>
              <a:ext uri="{FF2B5EF4-FFF2-40B4-BE49-F238E27FC236}">
                <a16:creationId xmlns:a16="http://schemas.microsoft.com/office/drawing/2014/main" id="{95C4741D-F039-F9F6-C55D-FF736491D92A}"/>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F45481C6-9050-4B57-68BB-12A8BDD18C7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CBF1B271-82D3-0C5B-2DB0-D35F0645740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FCD6112-D899-C804-8CC3-DC1BD9F468B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AB88268F-3BAA-6C1C-9CBB-45A9C517B14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A0888198-74F9-8023-C968-5597C63F9EA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F815CEA-A731-2E93-8AC1-B57E5769641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A3BA3EC-59C2-43F0-0C59-E7755672010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C9E4A4D9-AA4F-391B-FBA2-C55C98FBD83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C2EE253-1800-F59A-0B78-F17D1297917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31F24762-0619-FDD6-523D-088325ACDF6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6E11AE3B-8A10-9B8C-3BCD-BA0B09322E3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464A963-F458-AD5D-EA02-E293DB62669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E592DA0E-9784-B6CC-A365-2302379D49E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C55EB87B-1EB8-79D1-02B3-8ECD9E1122C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B7C9F559-8C75-5EE2-FABB-470F505EF63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F3A12918-486B-274B-15C7-9B58FE291CA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AE177707-BC1F-10D0-983F-9A5147329D4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F9F9F467-0316-9815-965C-BEB943B3F0C5}"/>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846E6313-5C59-60AF-8EC5-5805B652ABF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95F4255A-2FF1-46D7-8419-61C24C400F7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35A84EDC-DE4D-4D16-2674-F63433FABE60}"/>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A6D513D-9918-AA22-D691-7F5E93838EC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3E11181-C9FF-49AF-6155-E71643294D6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4679281F-DD50-807C-D11A-06D1D26947E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1993DC25-EA5E-132C-57E9-0D4FB4F8FE0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682C6CF2-D111-FE58-34E2-7B12E7F689A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1453AC0E-89F3-1EC8-4DB7-EEB107557986}"/>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5401F6D5-CA93-6B11-2A34-2CFF083CB56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4D845334-ABDD-252D-66FA-17D25C40E91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070C3A6-E823-1039-74DA-47488AA40CD9}"/>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78F61E1C-6FFF-75B4-3FDB-D8E659F22DF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61041BB2-1F00-0EAD-E8E6-287EB235447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542C81BC-D17A-2DB9-DB94-B0A7D3CBC9F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E0C2437-4E95-B1E2-BB73-CA076BFAFC1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7557D3F3-0BE7-8AD8-2341-2DB61D40DBC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5257DAE2-2C54-0F47-0033-A3329A8D9F3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E62FB55-E011-DC1F-1B98-2BD97049D85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2D73AEE0-BCDD-9CF9-DB04-32C2010ABDE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0562BE30-9DD0-CCD9-C883-3614A8608612}"/>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035899B0-0999-B66D-FEF5-5E7714AD1C3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6709A57B-649A-A99C-B60D-02AE0CEE559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701D302-2FDB-C46C-E44F-C49BAF7EA594}"/>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47A27071-E428-D46C-26F9-90B1D2E6FA4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27E1F1B0-B12E-6F65-84F1-1E74A0D8E9E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40624066-7DDC-145E-7198-AC893F28D8F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670D35CE-6D9E-5967-F4E9-D491A688FD9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6755CEB3-A309-626B-E1E1-A90B4BF7F01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D530C42D-54B0-6E01-3311-D3B73872B6E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D63AEB1A-3736-022D-4483-1773FAA57B0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61C96631-6CA1-D53A-6296-75D2659D446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97069DDE-394A-D7AB-6DB3-A7B7BC1EA2F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EA48D33B-8066-AA33-CFE2-143D51CF08B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BCDA3B9B-569B-621D-3F8E-286E3D04E4E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2731A857-3ED5-43AA-9AD3-51B37D737926}"/>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7DC60E15-235C-02DA-0CD7-9072714CB725}"/>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65F94C4B-D094-4766-99C7-0C7D384C4CD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C3E43C2A-044A-8140-B716-48DCC08716B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D819942B-4177-E8DC-DB3F-F659EFCD9B5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DF4D7F1B-242A-E4BA-6EA5-ED1694E8EAC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96210D33-AD99-D10D-3AD2-93509F222A42}"/>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6C8BF3C8-09DF-0BC1-035F-E363FB7CA0DD}"/>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C5B08F67-BDD5-5F78-F01D-F24325EBF48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B89D77E7-CDFD-0F12-E25E-8DD0BCEA6C7C}"/>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AC5A0C07-1C28-D4A1-1497-5CCBC567063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791C85E3-1F63-DBC9-2137-5BE72C1843C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FEF124D9-D6BD-0C24-995C-A142D01F856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7D3CB9E3-FFF8-A1F5-0656-68009ABA8E2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1B290C60-5170-5668-8658-D4E9CB96D62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862AC271-9FED-EF0E-2756-C176072E09A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99832380-B5AC-0863-DF2A-E0DBD6380C0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410339D7-64EA-0637-DA56-CFCD8828ED2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9FBCE096-336E-2ED9-9403-26C6097D9E10}"/>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2A420706-DA82-5B7D-6745-DDBD9D59808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A78EA46A-92AC-E6B8-0A6C-879EB57CE4E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502711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oogle Shape;2568;g1d14e6420c5_1_0">
            <a:extLst>
              <a:ext uri="{FF2B5EF4-FFF2-40B4-BE49-F238E27FC236}">
                <a16:creationId xmlns:a16="http://schemas.microsoft.com/office/drawing/2014/main" id="{7312C1FA-F86E-94CE-BD65-025FCF5A9CBC}"/>
              </a:ext>
            </a:extLst>
          </p:cNvPr>
          <p:cNvGraphicFramePr/>
          <p:nvPr>
            <p:extLst>
              <p:ext uri="{D42A27DB-BD31-4B8C-83A1-F6EECF244321}">
                <p14:modId xmlns:p14="http://schemas.microsoft.com/office/powerpoint/2010/main" val="2905184627"/>
              </p:ext>
            </p:extLst>
          </p:nvPr>
        </p:nvGraphicFramePr>
        <p:xfrm>
          <a:off x="1551434" y="1038519"/>
          <a:ext cx="13474800" cy="7662207"/>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401750">
                <a:tc>
                  <a:txBody>
                    <a:bodyPr/>
                    <a:lstStyle/>
                    <a:p>
                      <a:pPr marL="0" marR="0" lvl="0" indent="0" algn="ctr" rtl="0">
                        <a:spcBef>
                          <a:spcPts val="0"/>
                        </a:spcBef>
                        <a:spcAft>
                          <a:spcPts val="0"/>
                        </a:spcAft>
                        <a:buNone/>
                      </a:pPr>
                      <a:r>
                        <a:rPr lang="es-CO" sz="1890">
                          <a:solidFill>
                            <a:schemeClr val="dk1"/>
                          </a:solidFill>
                          <a:latin typeface="Poppins SemiBold"/>
                          <a:ea typeface="Poppins SemiBold"/>
                          <a:cs typeface="Poppins SemiBold"/>
                          <a:sym typeface="Poppins SemiBold"/>
                        </a:rPr>
                        <a:t>Procedimiento</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260457">
                <a:tc>
                  <a:txBody>
                    <a:bodyPr/>
                    <a:lstStyle/>
                    <a:p>
                      <a:pPr marL="0" marR="0" lvl="0" indent="0" algn="just" rtl="0">
                        <a:lnSpc>
                          <a:spcPct val="100000"/>
                        </a:lnSpc>
                        <a:spcBef>
                          <a:spcPts val="0"/>
                        </a:spcBef>
                        <a:spcAft>
                          <a:spcPts val="0"/>
                        </a:spcAft>
                        <a:buClr>
                          <a:schemeClr val="dk1"/>
                        </a:buClr>
                        <a:buSzPts val="1200"/>
                        <a:buFont typeface="Calibri"/>
                        <a:buNone/>
                      </a:pPr>
                      <a:endParaRPr sz="1200" dirty="0">
                        <a:solidFill>
                          <a:schemeClr val="dk1"/>
                        </a:solidFill>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pic>
        <p:nvPicPr>
          <p:cNvPr id="6" name="Imagen 5" descr="Interfaz de usuario gráfica, Escala de tiempo&#10;&#10;Descripción generada automáticamente">
            <a:extLst>
              <a:ext uri="{FF2B5EF4-FFF2-40B4-BE49-F238E27FC236}">
                <a16:creationId xmlns:a16="http://schemas.microsoft.com/office/drawing/2014/main" id="{4C8396F9-E0AB-3774-A541-8D1167BF17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38809" y="1259704"/>
            <a:ext cx="9886248" cy="7414686"/>
          </a:xfrm>
          <a:prstGeom prst="rect">
            <a:avLst/>
          </a:prstGeom>
        </p:spPr>
      </p:pic>
      <p:sp>
        <p:nvSpPr>
          <p:cNvPr id="7" name="CuadroTexto 6">
            <a:extLst>
              <a:ext uri="{FF2B5EF4-FFF2-40B4-BE49-F238E27FC236}">
                <a16:creationId xmlns:a16="http://schemas.microsoft.com/office/drawing/2014/main" id="{D0BF305E-978F-3968-EBCD-02E1C965EC8F}"/>
              </a:ext>
            </a:extLst>
          </p:cNvPr>
          <p:cNvSpPr txBox="1"/>
          <p:nvPr/>
        </p:nvSpPr>
        <p:spPr>
          <a:xfrm>
            <a:off x="15773400"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8" name="Flecha: a la derecha 7">
            <a:hlinkClick r:id="rId4" action="ppaction://hlinksldjump"/>
            <a:extLst>
              <a:ext uri="{FF2B5EF4-FFF2-40B4-BE49-F238E27FC236}">
                <a16:creationId xmlns:a16="http://schemas.microsoft.com/office/drawing/2014/main" id="{618364EA-11C0-59E4-A2AE-C91BCF162550}"/>
              </a:ext>
            </a:extLst>
          </p:cNvPr>
          <p:cNvSpPr/>
          <p:nvPr/>
        </p:nvSpPr>
        <p:spPr>
          <a:xfrm>
            <a:off x="16289272"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9" name="CuadroTexto 8">
            <a:extLst>
              <a:ext uri="{FF2B5EF4-FFF2-40B4-BE49-F238E27FC236}">
                <a16:creationId xmlns:a16="http://schemas.microsoft.com/office/drawing/2014/main" id="{46F5340F-F163-E0B6-5442-B36E9ABB77CC}"/>
              </a:ext>
            </a:extLst>
          </p:cNvPr>
          <p:cNvSpPr txBox="1"/>
          <p:nvPr/>
        </p:nvSpPr>
        <p:spPr>
          <a:xfrm>
            <a:off x="14855596"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5" action="ppaction://hlinksldjump"/>
            <a:extLst>
              <a:ext uri="{FF2B5EF4-FFF2-40B4-BE49-F238E27FC236}">
                <a16:creationId xmlns:a16="http://schemas.microsoft.com/office/drawing/2014/main" id="{5DDAAA91-9E46-118B-087B-5C193FA26DF5}"/>
              </a:ext>
            </a:extLst>
          </p:cNvPr>
          <p:cNvSpPr/>
          <p:nvPr/>
        </p:nvSpPr>
        <p:spPr>
          <a:xfrm flipH="1">
            <a:off x="15335464" y="880550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DCC83875-7F8B-C0E2-C52C-544E5F6E22A3}"/>
              </a:ext>
            </a:extLst>
          </p:cNvPr>
          <p:cNvSpPr/>
          <p:nvPr/>
        </p:nvSpPr>
        <p:spPr>
          <a:xfrm>
            <a:off x="4539667" y="158209"/>
            <a:ext cx="835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16: TALLER PARA LA RESOLUCIÓN DE CONFLICTOS</a:t>
            </a:r>
          </a:p>
        </p:txBody>
      </p:sp>
      <p:grpSp>
        <p:nvGrpSpPr>
          <p:cNvPr id="12" name="Grupo 11">
            <a:extLst>
              <a:ext uri="{FF2B5EF4-FFF2-40B4-BE49-F238E27FC236}">
                <a16:creationId xmlns:a16="http://schemas.microsoft.com/office/drawing/2014/main" id="{2C2D153E-3C5D-6917-71D6-F8F753150B1E}"/>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A343B825-FAAB-FDD0-C047-7974702A753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4E527B8C-D2FA-510B-CE95-7D097C25DFE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87161992-3F7A-B877-6407-E426C4DD2C4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06C2B6D-48CF-FBB3-D7BA-57A8E124818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7411755-5692-E5F4-DF0E-D500F502B2D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EEE220C2-36CD-A8F8-80D9-20C40FABF74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282464D-DB73-6433-6792-1826D8B5B80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B6626212-AB4B-EE37-0C56-4A5F1BE5ABC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F48BE81-DC8C-C528-53C8-A07C88BB14F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5DE6C24-20EC-1C9B-42F6-ACD85523B4C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C1F5A119-3F02-34E5-8118-3469CE5F50D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9C4420FB-BA19-CA25-1FC4-71A6A10CDC0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105E82C7-6987-A3EF-F776-948A86C7F7E8}"/>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2EC26D7-236B-AD39-18A1-47553897EEA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65E7BDD0-1F58-DCC1-BD84-8D40642FCF3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5AA4EC06-5410-ADC2-BA5A-2D28067C5C3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8A988866-DE48-4BC4-DF88-DD59A7B41DE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9BD56796-F4E3-EFB4-6524-67F2C0D2893C}"/>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44E6B692-85F7-38A1-921E-7061E5674369}"/>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DEA3D122-7392-BE1A-3243-3EE2C5F1493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7D97DB8-6339-A79E-8C4E-EBA6A6CE8E8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A0CAD7B7-9794-4588-CF4F-7CAA91963695}"/>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E45450E8-AEA8-6939-0D7B-BC2C8FEC5E0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636034BC-8245-2C3E-AD4A-7D240F565F7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B49571F0-4B1D-DFBD-B959-5D40AAA9F91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B79C8D93-EE41-F18A-4481-6F05C5BE1C5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3AD6FD79-ED81-24A7-C7E7-FDB056E028B1}"/>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2F19497A-E154-E94C-5075-2CBFAFA032B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27EDB804-51CE-F67A-736D-7845C575E2D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7D356E9A-52E6-0693-394E-A272F02E64E1}"/>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C8E21F4D-2D65-BD3A-E866-9CE615993A3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15C340A4-7421-82E3-D84F-DF5C7ABAA01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F67AA932-BDCD-B6EB-EB04-ED1AF7B97F0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8583FD2D-6804-4B9D-DD21-E055A1543A4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F2E39F5F-DD6D-7072-2D45-788FAB458A2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C530719F-3A5C-B9B1-19D2-932249C32E0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93E59DF1-6583-3760-21C7-5C468547C080}"/>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7565A46A-16DE-4B31-9539-7180094CB352}"/>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51068BED-4844-8DCD-0F31-7A90B24DE9DB}"/>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59C019CF-0679-789F-B54F-2E0DDCACC8D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E1DE8A0C-531C-F271-16B0-328C219036F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DE31094D-A41A-EB69-8BFB-B3A62F34D268}"/>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53C7F50F-8ADB-20F7-B6D1-323EDAF30C5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59923FD7-BAE1-6E3D-B330-F8FCE509A0C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E17D64C-5A41-D11A-95A5-272775F18C1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59;p104">
                <a:extLst>
                  <a:ext uri="{FF2B5EF4-FFF2-40B4-BE49-F238E27FC236}">
                    <a16:creationId xmlns:a16="http://schemas.microsoft.com/office/drawing/2014/main" id="{924683D1-B9F2-1434-E8F6-0B87ACC3864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0;p104">
                <a:extLst>
                  <a:ext uri="{FF2B5EF4-FFF2-40B4-BE49-F238E27FC236}">
                    <a16:creationId xmlns:a16="http://schemas.microsoft.com/office/drawing/2014/main" id="{D81E0270-ED9E-AE6E-127F-3D79844DFFA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1;p104">
                <a:extLst>
                  <a:ext uri="{FF2B5EF4-FFF2-40B4-BE49-F238E27FC236}">
                    <a16:creationId xmlns:a16="http://schemas.microsoft.com/office/drawing/2014/main" id="{6B7EE227-EF6D-BC62-9988-D9A563307B2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2;p104">
                <a:extLst>
                  <a:ext uri="{FF2B5EF4-FFF2-40B4-BE49-F238E27FC236}">
                    <a16:creationId xmlns:a16="http://schemas.microsoft.com/office/drawing/2014/main" id="{699D5CE8-BE60-D68E-A7DC-2B93E840891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3;p104">
                <a:extLst>
                  <a:ext uri="{FF2B5EF4-FFF2-40B4-BE49-F238E27FC236}">
                    <a16:creationId xmlns:a16="http://schemas.microsoft.com/office/drawing/2014/main" id="{F02FA037-8892-FAA9-445F-D1ECD010807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4;p104">
                <a:extLst>
                  <a:ext uri="{FF2B5EF4-FFF2-40B4-BE49-F238E27FC236}">
                    <a16:creationId xmlns:a16="http://schemas.microsoft.com/office/drawing/2014/main" id="{F00F2C1E-2112-34C5-6EE3-34C18BE6146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5;p104">
                <a:extLst>
                  <a:ext uri="{FF2B5EF4-FFF2-40B4-BE49-F238E27FC236}">
                    <a16:creationId xmlns:a16="http://schemas.microsoft.com/office/drawing/2014/main" id="{1CD9D93B-E486-393A-2E9D-3B5652C097C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6;p104">
                <a:extLst>
                  <a:ext uri="{FF2B5EF4-FFF2-40B4-BE49-F238E27FC236}">
                    <a16:creationId xmlns:a16="http://schemas.microsoft.com/office/drawing/2014/main" id="{97E17134-8322-F893-9725-7F4E927D273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7;p104">
                <a:extLst>
                  <a:ext uri="{FF2B5EF4-FFF2-40B4-BE49-F238E27FC236}">
                    <a16:creationId xmlns:a16="http://schemas.microsoft.com/office/drawing/2014/main" id="{EAF79B5C-9298-98E6-D6CC-F39B03F4D96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6" name="Group 17">
            <a:extLst>
              <a:ext uri="{FF2B5EF4-FFF2-40B4-BE49-F238E27FC236}">
                <a16:creationId xmlns:a16="http://schemas.microsoft.com/office/drawing/2014/main" id="{2B14D27E-5814-3F1D-ADB5-E508A465BAF6}"/>
              </a:ext>
            </a:extLst>
          </p:cNvPr>
          <p:cNvGrpSpPr/>
          <p:nvPr/>
        </p:nvGrpSpPr>
        <p:grpSpPr>
          <a:xfrm>
            <a:off x="5694079" y="8486054"/>
            <a:ext cx="720000" cy="720000"/>
            <a:chOff x="738225" y="2745837"/>
            <a:chExt cx="861840" cy="861840"/>
          </a:xfrm>
        </p:grpSpPr>
        <p:sp>
          <p:nvSpPr>
            <p:cNvPr id="107" name="Elipse 106">
              <a:extLst>
                <a:ext uri="{FF2B5EF4-FFF2-40B4-BE49-F238E27FC236}">
                  <a16:creationId xmlns:a16="http://schemas.microsoft.com/office/drawing/2014/main" id="{10E13F2D-49D6-691A-AD59-B1B0EB0DE5D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8" name="Google Shape;10593;p100">
              <a:extLst>
                <a:ext uri="{FF2B5EF4-FFF2-40B4-BE49-F238E27FC236}">
                  <a16:creationId xmlns:a16="http://schemas.microsoft.com/office/drawing/2014/main" id="{52D74E68-6766-88F7-5D28-C174D5F8C4C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9" name="Google Shape;10594;p100">
                <a:hlinkClick r:id="rId7" action="ppaction://hlinksldjump" tooltip="Bienvenida"/>
                <a:extLst>
                  <a:ext uri="{FF2B5EF4-FFF2-40B4-BE49-F238E27FC236}">
                    <a16:creationId xmlns:a16="http://schemas.microsoft.com/office/drawing/2014/main" id="{17456DF9-5E90-87D1-FA8F-3266AD56150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0595;p100">
                <a:extLst>
                  <a:ext uri="{FF2B5EF4-FFF2-40B4-BE49-F238E27FC236}">
                    <a16:creationId xmlns:a16="http://schemas.microsoft.com/office/drawing/2014/main" id="{741E856F-4115-26BF-42BE-E0F4C4DF5C5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1" name="Grupo 110">
            <a:extLst>
              <a:ext uri="{FF2B5EF4-FFF2-40B4-BE49-F238E27FC236}">
                <a16:creationId xmlns:a16="http://schemas.microsoft.com/office/drawing/2014/main" id="{B38D2411-5D04-4B6C-F9A3-441B5A0016ED}"/>
              </a:ext>
            </a:extLst>
          </p:cNvPr>
          <p:cNvGrpSpPr/>
          <p:nvPr/>
        </p:nvGrpSpPr>
        <p:grpSpPr>
          <a:xfrm>
            <a:off x="9379519" y="8490698"/>
            <a:ext cx="720000" cy="720000"/>
            <a:chOff x="6950009" y="1346133"/>
            <a:chExt cx="820800" cy="820800"/>
          </a:xfrm>
        </p:grpSpPr>
        <p:sp>
          <p:nvSpPr>
            <p:cNvPr id="112" name="Elipse 111">
              <a:extLst>
                <a:ext uri="{FF2B5EF4-FFF2-40B4-BE49-F238E27FC236}">
                  <a16:creationId xmlns:a16="http://schemas.microsoft.com/office/drawing/2014/main" id="{DDD3E0EE-36E7-0A1F-7613-2AE4AD604B4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3" name="Google Shape;11123;p100">
              <a:hlinkClick r:id="rId9" action="ppaction://hlinksldjump" tooltip="Énfasis"/>
              <a:extLst>
                <a:ext uri="{FF2B5EF4-FFF2-40B4-BE49-F238E27FC236}">
                  <a16:creationId xmlns:a16="http://schemas.microsoft.com/office/drawing/2014/main" id="{FAF6F1C1-9CCE-10D6-5A9E-5110361FA82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4" name="Grupo 113">
            <a:extLst>
              <a:ext uri="{FF2B5EF4-FFF2-40B4-BE49-F238E27FC236}">
                <a16:creationId xmlns:a16="http://schemas.microsoft.com/office/drawing/2014/main" id="{6E0A619B-E834-397D-EEEC-8CD6AEEC62D7}"/>
              </a:ext>
            </a:extLst>
          </p:cNvPr>
          <p:cNvGrpSpPr/>
          <p:nvPr/>
        </p:nvGrpSpPr>
        <p:grpSpPr>
          <a:xfrm>
            <a:off x="10287000" y="8512801"/>
            <a:ext cx="720000" cy="720000"/>
            <a:chOff x="7758040" y="1346133"/>
            <a:chExt cx="820800" cy="820800"/>
          </a:xfrm>
        </p:grpSpPr>
        <p:sp>
          <p:nvSpPr>
            <p:cNvPr id="115" name="Elipse 114">
              <a:extLst>
                <a:ext uri="{FF2B5EF4-FFF2-40B4-BE49-F238E27FC236}">
                  <a16:creationId xmlns:a16="http://schemas.microsoft.com/office/drawing/2014/main" id="{A749F0DE-78CC-2393-46DB-120B92729EA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6" name="Google Shape;11363;p101">
              <a:extLst>
                <a:ext uri="{FF2B5EF4-FFF2-40B4-BE49-F238E27FC236}">
                  <a16:creationId xmlns:a16="http://schemas.microsoft.com/office/drawing/2014/main" id="{E376CDDC-FF9B-4969-5604-8A70578EF60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7" name="Google Shape;11364;p101">
                <a:extLst>
                  <a:ext uri="{FF2B5EF4-FFF2-40B4-BE49-F238E27FC236}">
                    <a16:creationId xmlns:a16="http://schemas.microsoft.com/office/drawing/2014/main" id="{5FB25523-387A-2941-6375-81F10B164FE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5;p101">
                <a:extLst>
                  <a:ext uri="{FF2B5EF4-FFF2-40B4-BE49-F238E27FC236}">
                    <a16:creationId xmlns:a16="http://schemas.microsoft.com/office/drawing/2014/main" id="{C8B4A698-BA07-B695-8B50-5DC26614CFA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6;p101">
                <a:extLst>
                  <a:ext uri="{FF2B5EF4-FFF2-40B4-BE49-F238E27FC236}">
                    <a16:creationId xmlns:a16="http://schemas.microsoft.com/office/drawing/2014/main" id="{A46730AA-D980-12B7-BAC7-9C533E5AE7E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7;p101">
                <a:hlinkClick r:id="rId10" action="ppaction://hlinksldjump" tooltip="Enfoques de trabajo"/>
                <a:extLst>
                  <a:ext uri="{FF2B5EF4-FFF2-40B4-BE49-F238E27FC236}">
                    <a16:creationId xmlns:a16="http://schemas.microsoft.com/office/drawing/2014/main" id="{CC0CB133-E960-1306-E7BE-FFA0F0F74C0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8;p101">
                <a:extLst>
                  <a:ext uri="{FF2B5EF4-FFF2-40B4-BE49-F238E27FC236}">
                    <a16:creationId xmlns:a16="http://schemas.microsoft.com/office/drawing/2014/main" id="{D5396519-0DF5-3888-7452-198AC1BAAED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9;p101">
                <a:extLst>
                  <a:ext uri="{FF2B5EF4-FFF2-40B4-BE49-F238E27FC236}">
                    <a16:creationId xmlns:a16="http://schemas.microsoft.com/office/drawing/2014/main" id="{9E491390-BA67-DE05-5C92-1E1E144EDEA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3" name="Grupo 122">
            <a:extLst>
              <a:ext uri="{FF2B5EF4-FFF2-40B4-BE49-F238E27FC236}">
                <a16:creationId xmlns:a16="http://schemas.microsoft.com/office/drawing/2014/main" id="{6DF004F4-B106-6A2C-6DEC-B98857126271}"/>
              </a:ext>
            </a:extLst>
          </p:cNvPr>
          <p:cNvGrpSpPr/>
          <p:nvPr/>
        </p:nvGrpSpPr>
        <p:grpSpPr>
          <a:xfrm>
            <a:off x="8462087" y="8512801"/>
            <a:ext cx="720000" cy="720000"/>
            <a:chOff x="-1026884" y="3852288"/>
            <a:chExt cx="861840" cy="861840"/>
          </a:xfrm>
        </p:grpSpPr>
        <p:sp>
          <p:nvSpPr>
            <p:cNvPr id="124" name="Elipse 123">
              <a:extLst>
                <a:ext uri="{FF2B5EF4-FFF2-40B4-BE49-F238E27FC236}">
                  <a16:creationId xmlns:a16="http://schemas.microsoft.com/office/drawing/2014/main" id="{45779E6E-080E-39A8-DE89-43BE0E70E05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5" name="Google Shape;11648;p101">
              <a:hlinkClick r:id="rId11" action="ppaction://hlinksldjump" tooltip="Categorías"/>
              <a:extLst>
                <a:ext uri="{FF2B5EF4-FFF2-40B4-BE49-F238E27FC236}">
                  <a16:creationId xmlns:a16="http://schemas.microsoft.com/office/drawing/2014/main" id="{3FD9AA40-1944-BCED-137C-BE855E44AED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9721741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2593;p65">
            <a:extLst>
              <a:ext uri="{FF2B5EF4-FFF2-40B4-BE49-F238E27FC236}">
                <a16:creationId xmlns:a16="http://schemas.microsoft.com/office/drawing/2014/main" id="{4D61DCE3-0B23-A235-66B9-FE56C57EB81F}"/>
              </a:ext>
            </a:extLst>
          </p:cNvPr>
          <p:cNvGraphicFramePr/>
          <p:nvPr>
            <p:extLst>
              <p:ext uri="{D42A27DB-BD31-4B8C-83A1-F6EECF244321}">
                <p14:modId xmlns:p14="http://schemas.microsoft.com/office/powerpoint/2010/main" val="1210795130"/>
              </p:ext>
            </p:extLst>
          </p:nvPr>
        </p:nvGraphicFramePr>
        <p:xfrm>
          <a:off x="1418925" y="903952"/>
          <a:ext cx="13474800" cy="7658659"/>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474132">
                <a:tc>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dirty="0">
                          <a:solidFill>
                            <a:schemeClr val="dk1"/>
                          </a:solidFill>
                          <a:latin typeface="Poppins SemiBold"/>
                          <a:ea typeface="Poppins SemiBold"/>
                          <a:cs typeface="Poppins SemiBold"/>
                          <a:sym typeface="Poppins SemiBold"/>
                        </a:rPr>
                        <a:t>Observaciones</a:t>
                      </a:r>
                      <a:endParaRPr dirty="0"/>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3996815">
                <a:tc>
                  <a:txBody>
                    <a:bodyPr/>
                    <a:lstStyle/>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La herramienta se puede aplicar con todos los actores. Se puede aprovechar el encuentro para identificar puntos de desacuerdo y que nos permita recobrar la confianza a través de una comunicación asertiva que nos permita llegar a acuerdos. </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1" i="0" u="none" strike="noStrike" dirty="0">
                          <a:latin typeface="Work Sans" pitchFamily="2" charset="0"/>
                          <a:ea typeface="Poppins"/>
                          <a:cs typeface="Poppins"/>
                          <a:sym typeface="Poppins"/>
                        </a:rPr>
                        <a:t>Taller temático</a:t>
                      </a:r>
                      <a:r>
                        <a:rPr lang="es-CO" sz="1500" b="0" i="0" u="none" strike="noStrike" dirty="0">
                          <a:latin typeface="Work Sans" pitchFamily="2" charset="0"/>
                          <a:ea typeface="Poppins"/>
                          <a:cs typeface="Poppins"/>
                          <a:sym typeface="Poppins"/>
                        </a:rPr>
                        <a:t>: al hacer la convocatoria a esta actividad, puedes utilizar el recurso de hacer un taller temático. Escoge un tema, por ejemplo, animales, e invita a los participantes a identificarse con uno de ellos. Haz que observen su personalidad, su rol dentro de su comunidad. Una vez lo escojan, guíalos a imaginar cómo desde allí se pueden abordar los conflictos.</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  </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Al trasladar el conflicto a un tercero, en este caso a animales, el concepto se puede observar de manera ficticia. Así, la capacidad de visualizar la situación sin relacionarla con una imagen propia hará que el tema se perciba de una manera más amable y empática, haciendo que el participante observe el conflicto no como una amenaza sino como una posibilidad.</a:t>
                      </a: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Es importante que, al ser temático, toda la imagen y la estética del taller (organización del espacio, entorno, objetos alusivos, etc.) esté relacionada. Esto permitirá un ejercicio de recordación, que ayudará que cuando el participante vuelva a experimentar conflicto, pueda asociarlo a una nueva imagen más positiva. </a:t>
                      </a:r>
                      <a:endParaRPr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92852">
                <a:tc>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Indicadores</a:t>
                      </a:r>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2"/>
                  </a:ext>
                </a:extLst>
              </a:tr>
              <a:tr h="2794860">
                <a:tc>
                  <a:txBody>
                    <a:bodyPr/>
                    <a:lstStyle/>
                    <a:p>
                      <a:pPr marL="0" marR="0" lvl="0" indent="0" algn="l"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Responda, marcando con una X y haciendo uso de una escala de 1 a 5, en donde 1 es </a:t>
                      </a:r>
                      <a:r>
                        <a:rPr lang="es-CO" sz="1500" b="1" i="0" u="none" strike="noStrike" dirty="0">
                          <a:latin typeface="Work Sans" pitchFamily="2" charset="0"/>
                          <a:ea typeface="Poppins"/>
                          <a:cs typeface="Poppins"/>
                          <a:sym typeface="Poppins"/>
                        </a:rPr>
                        <a:t>deficiente</a:t>
                      </a:r>
                      <a:r>
                        <a:rPr lang="es-CO" sz="1500" b="0" i="0" u="none" strike="noStrike" dirty="0">
                          <a:latin typeface="Work Sans" pitchFamily="2" charset="0"/>
                          <a:ea typeface="Poppins"/>
                          <a:cs typeface="Poppins"/>
                          <a:sym typeface="Poppins"/>
                        </a:rPr>
                        <a:t>, 2 es </a:t>
                      </a:r>
                      <a:r>
                        <a:rPr lang="es-CO" sz="1500" b="1" i="0" u="none" strike="noStrike" dirty="0">
                          <a:latin typeface="Work Sans" pitchFamily="2" charset="0"/>
                          <a:ea typeface="Poppins"/>
                          <a:cs typeface="Poppins"/>
                          <a:sym typeface="Poppins"/>
                        </a:rPr>
                        <a:t>aceptable</a:t>
                      </a:r>
                      <a:r>
                        <a:rPr lang="es-CO" sz="1500" b="0" i="0" u="none" strike="noStrike" dirty="0">
                          <a:latin typeface="Work Sans" pitchFamily="2" charset="0"/>
                          <a:ea typeface="Poppins"/>
                          <a:cs typeface="Poppins"/>
                          <a:sym typeface="Poppins"/>
                        </a:rPr>
                        <a:t>, 3 es </a:t>
                      </a:r>
                      <a:r>
                        <a:rPr lang="es-CO" sz="1500" b="1" i="0" u="none" strike="noStrike" dirty="0">
                          <a:latin typeface="Work Sans" pitchFamily="2" charset="0"/>
                          <a:ea typeface="Poppins"/>
                          <a:cs typeface="Poppins"/>
                          <a:sym typeface="Poppins"/>
                        </a:rPr>
                        <a:t>regular</a:t>
                      </a:r>
                      <a:r>
                        <a:rPr lang="es-CO" sz="1500" b="0" i="0" u="none" strike="noStrike" dirty="0">
                          <a:latin typeface="Work Sans" pitchFamily="2" charset="0"/>
                          <a:ea typeface="Poppins"/>
                          <a:cs typeface="Poppins"/>
                          <a:sym typeface="Poppins"/>
                        </a:rPr>
                        <a:t>, 4 </a:t>
                      </a:r>
                      <a:r>
                        <a:rPr lang="es-CO" sz="1500" b="1" i="0" u="none" strike="noStrike" dirty="0">
                          <a:latin typeface="Work Sans" pitchFamily="2" charset="0"/>
                          <a:ea typeface="Poppins"/>
                          <a:cs typeface="Poppins"/>
                          <a:sym typeface="Poppins"/>
                        </a:rPr>
                        <a:t>bueno</a:t>
                      </a:r>
                      <a:r>
                        <a:rPr lang="es-CO" sz="1500" b="0" i="0" u="none" strike="noStrike" dirty="0">
                          <a:latin typeface="Work Sans" pitchFamily="2" charset="0"/>
                          <a:ea typeface="Poppins"/>
                          <a:cs typeface="Poppins"/>
                          <a:sym typeface="Poppins"/>
                        </a:rPr>
                        <a:t> y 5 </a:t>
                      </a:r>
                      <a:r>
                        <a:rPr lang="es-CO" sz="1500" b="1" i="0" u="none" strike="noStrike" dirty="0">
                          <a:latin typeface="Work Sans" pitchFamily="2" charset="0"/>
                          <a:ea typeface="Poppins"/>
                          <a:cs typeface="Poppins"/>
                          <a:sym typeface="Poppins"/>
                        </a:rPr>
                        <a:t>excelente</a:t>
                      </a:r>
                      <a:r>
                        <a:rPr lang="es-CO" sz="1500" b="0" i="0" u="none" strike="noStrike" dirty="0">
                          <a:latin typeface="Work Sans" pitchFamily="2" charset="0"/>
                          <a:ea typeface="Poppins"/>
                          <a:cs typeface="Poppins"/>
                          <a:sym typeface="Poppins"/>
                        </a:rPr>
                        <a:t>.</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Las indicaciones de la actividad fueron claras y permitieron lograr los objetivos descritos: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La actividad permitió identificar factores a mejorar para la resolución de conflictos: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200"/>
                        <a:buFont typeface="Poppins"/>
                        <a:buNone/>
                      </a:pPr>
                      <a:r>
                        <a:rPr lang="es-CO" sz="1500" b="0" i="0" u="none" strike="noStrike" dirty="0">
                          <a:latin typeface="Work Sans" pitchFamily="2" charset="0"/>
                          <a:ea typeface="Poppins"/>
                          <a:cs typeface="Poppins"/>
                          <a:sym typeface="Poppins"/>
                        </a:rPr>
                        <a:t>¿Los actores (contratista, interventores y comunidad) generaron ideas para mejorar la comunicación y la relación entidad – comunidad? </a:t>
                      </a:r>
                      <a:endParaRPr sz="1500" dirty="0">
                        <a:latin typeface="Work Sans" pitchFamily="2" charset="0"/>
                        <a:ea typeface="Poppins"/>
                        <a:cs typeface="Poppins"/>
                        <a:sym typeface="Poppins"/>
                      </a:endParaRPr>
                    </a:p>
                    <a:p>
                      <a:pPr marL="0" marR="0" lvl="0" indent="0" algn="ctr" rtl="0">
                        <a:lnSpc>
                          <a:spcPct val="100000"/>
                        </a:lnSpc>
                        <a:spcBef>
                          <a:spcPts val="0"/>
                        </a:spcBef>
                        <a:spcAft>
                          <a:spcPts val="0"/>
                        </a:spcAft>
                        <a:buClr>
                          <a:schemeClr val="dk1"/>
                        </a:buClr>
                        <a:buSzPts val="1850"/>
                        <a:buFont typeface="Calibri"/>
                        <a:buNone/>
                      </a:pPr>
                      <a:endParaRPr sz="1850" b="1" dirty="0">
                        <a:solidFill>
                          <a:schemeClr val="dk1"/>
                        </a:solidFill>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5" name="CuadroTexto 4">
            <a:extLst>
              <a:ext uri="{FF2B5EF4-FFF2-40B4-BE49-F238E27FC236}">
                <a16:creationId xmlns:a16="http://schemas.microsoft.com/office/drawing/2014/main" id="{1BC2F060-8D9D-2370-2038-BE17B29B5693}"/>
              </a:ext>
            </a:extLst>
          </p:cNvPr>
          <p:cNvSpPr txBox="1"/>
          <p:nvPr/>
        </p:nvSpPr>
        <p:spPr>
          <a:xfrm>
            <a:off x="15728717" y="90913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7" name="Flecha: a la derecha 6">
            <a:hlinkClick r:id="rId3" action="ppaction://hlinksldjump"/>
            <a:extLst>
              <a:ext uri="{FF2B5EF4-FFF2-40B4-BE49-F238E27FC236}">
                <a16:creationId xmlns:a16="http://schemas.microsoft.com/office/drawing/2014/main" id="{F23E9A5D-D658-60AC-47F8-CABB8C995444}"/>
              </a:ext>
            </a:extLst>
          </p:cNvPr>
          <p:cNvSpPr/>
          <p:nvPr/>
        </p:nvSpPr>
        <p:spPr>
          <a:xfrm flipH="1">
            <a:off x="16244589" y="875069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2F0EA57D-F3DD-FF12-4541-41DC24C465A4}"/>
              </a:ext>
            </a:extLst>
          </p:cNvPr>
          <p:cNvSpPr/>
          <p:nvPr/>
        </p:nvSpPr>
        <p:spPr>
          <a:xfrm>
            <a:off x="4604510" y="127056"/>
            <a:ext cx="855381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16: TALLER PARA LA RESOLUCIÓN DE CONFLICTOS</a:t>
            </a:r>
          </a:p>
        </p:txBody>
      </p:sp>
      <p:grpSp>
        <p:nvGrpSpPr>
          <p:cNvPr id="12" name="Grupo 11">
            <a:extLst>
              <a:ext uri="{FF2B5EF4-FFF2-40B4-BE49-F238E27FC236}">
                <a16:creationId xmlns:a16="http://schemas.microsoft.com/office/drawing/2014/main" id="{5F609EAB-F5BC-FA70-AC6E-86795FB43B52}"/>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D670BCC4-9098-4F8C-88CD-0250A9CCD5B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E394720-ADCA-558C-2AD0-EFC7C551F95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4BAC38DD-E3CE-9C20-8F26-21F2DB1DBB0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C53B292-7D47-CDB9-699A-43C11256E23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6B14543-473F-6335-30B9-C2F17B77107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25F84F4-25A5-2BDB-5A01-4CD7D638E22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C1271D3-3468-35DE-8D9C-4CB9436D8BA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1CC8A7B-F194-5381-E804-7FD88954284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4ACEA8AE-6769-9F25-F1D2-C8B89FD1F5B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981B091-6261-E969-1376-9BB125073C6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0C04D33E-0B80-8B1B-7A8D-24C44F96A81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8C65DB2D-00C7-4849-3F54-3524CF8340C8}"/>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D9A3C7EE-FBA9-E88C-C455-B2A713FDAB0A}"/>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A5A8E1B1-2D75-AD5C-C55F-2B930B4B29E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EF4A656B-64F5-E30A-A1BC-3E60618009B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10DE058E-6B1E-D98A-62BD-7E31AE6BA7B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30200031-79B2-4319-1898-E6768E7000F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C0D21BFB-9733-5E9D-C217-0DD7CAE77179}"/>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BEDE22EA-8462-7708-267F-BC2612235E5C}"/>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D3FE12E3-5E3E-BBFF-453A-55369F71A408}"/>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12330EBF-6CFB-7235-A668-B2D49BDC4F8B}"/>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6F3ADE25-49FE-8487-B234-6F83FB9E9E6E}"/>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48B75443-0A4E-1DA5-6A14-1FDAEDBE46B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BBF464A9-4F84-1FD8-B22C-722F8B4FAEC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3A6C139E-132F-3F1D-A813-F166A241E7CC}"/>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3BD13002-9BFA-94DB-B843-5E9138E5762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5D645D35-BF5E-0F96-AEF4-65C36A196D29}"/>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DF57750F-ECD3-757D-9F72-9F4B5043A5F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DED4A574-07FD-B2CB-84B2-506D640FF21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FD4717F4-8DE1-331D-E3C7-71ABAC01A0AD}"/>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C59ACDE5-6B7E-9B2E-850B-7CAC27BED2A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3CB1A45D-523A-8E72-E87C-66B4EE8C7F8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17D1D038-8197-5907-87CF-36C1DACDF23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ED1AC26F-4F01-8526-5A9C-20C733EC1D3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EE80F057-2DDD-8D52-9784-D43B2CAE426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A71D0307-97EF-4AAF-BF11-A6198600FB9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6BCE760A-CF96-E981-CF9C-0DBD743F21B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DD623FB5-A4C7-FF1E-AD86-EB1602F25F6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B55F897A-AC71-082B-25D7-17A0581EDABF}"/>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2AC803F7-6095-F9B8-B136-E5AF0D0D5AE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1BA8F4D4-994D-2525-8C7E-98DCFF2ABDA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8082F758-C835-AED2-445C-73F04EAF6068}"/>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F25C7460-9309-6F5C-4E0D-6042E4F0D9A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D5ACE948-788C-98CB-E370-8BFC667F25B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BF7829BB-7307-5270-E396-ED8E6BB44F2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239DB130-76A0-83ED-0560-CD0CB8A1122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4652B4C0-279F-0F70-7690-1DB7EFC5BDD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6FA97F18-72B5-50CB-DCE0-8BC16374754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01DA1EEF-B6E7-CAA6-970B-1EAAF979E62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0F0438F3-7E3E-4563-8EAC-A288BD3F0FD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B213E907-3A4D-82C4-5C85-E0002293E33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85F06A05-EE49-1A79-ED4A-29CE298C96D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EA7E72FE-2CD1-51B2-5E7D-939FC678187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9FD8CCCC-6626-ACB8-95F8-44AD3BE2541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D24776F3-18EE-B489-C099-3EF6FA4B108D}"/>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155F5538-A3E3-817F-9402-FAD3889EF76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85372083-3523-AF15-AE88-04C104E1CCB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9B986734-F75D-289E-2161-0D534EB7138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48FC90D1-580E-9AFA-355D-5A4FF70968D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75471C44-568E-A7C9-755D-30670905BAA2}"/>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FBBEF76F-B2F5-B8E1-62BB-B9D3EA8F236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D1BBEADC-DA4E-04B5-B918-F53711E0B73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3F92E10C-7107-EE4B-15B6-A1897B592E7C}"/>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1A08F694-7AC7-893B-8DF9-BDAC3C23701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51D74AF4-3CF5-7D26-A740-BD6F86A3BB31}"/>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8BE93576-6B3B-CD9A-1FC3-DA7837A9E16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14B3297C-77B3-623D-085E-0EAB2BE9554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418D1909-3615-04A7-CC7C-BCBBD590E7D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AD247DBA-E907-1EC9-B632-958A4CD2941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684F1D23-D8ED-9826-ECC5-DCF248C9211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C84B58AA-B229-15CD-694A-2FC49AABD21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C1EB8ED9-F6B4-3B58-0871-C7D6CD2C661D}"/>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CBE39500-3B6F-63C5-1FAE-65553A446796}"/>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B246E73A-6FCA-E019-5B68-B0F704EC218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1055920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398439" y="203025"/>
            <a:ext cx="76962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17: TALLER EL PODER DE LA COMUNICACIÓN</a:t>
            </a:r>
          </a:p>
        </p:txBody>
      </p:sp>
      <p:graphicFrame>
        <p:nvGraphicFramePr>
          <p:cNvPr id="2" name="Google Shape;2617;p66">
            <a:extLst>
              <a:ext uri="{FF2B5EF4-FFF2-40B4-BE49-F238E27FC236}">
                <a16:creationId xmlns:a16="http://schemas.microsoft.com/office/drawing/2014/main" id="{8F5FE48D-7EA6-3AA3-F273-92B925987DB8}"/>
              </a:ext>
            </a:extLst>
          </p:cNvPr>
          <p:cNvGraphicFramePr/>
          <p:nvPr>
            <p:extLst>
              <p:ext uri="{D42A27DB-BD31-4B8C-83A1-F6EECF244321}">
                <p14:modId xmlns:p14="http://schemas.microsoft.com/office/powerpoint/2010/main" val="288120951"/>
              </p:ext>
            </p:extLst>
          </p:nvPr>
        </p:nvGraphicFramePr>
        <p:xfrm>
          <a:off x="1418925" y="877352"/>
          <a:ext cx="13474799" cy="6993925"/>
        </p:xfrm>
        <a:graphic>
          <a:graphicData uri="http://schemas.openxmlformats.org/drawingml/2006/table">
            <a:tbl>
              <a:tblPr firstRow="1" bandRow="1">
                <a:noFill/>
              </a:tblPr>
              <a:tblGrid>
                <a:gridCol w="1811912">
                  <a:extLst>
                    <a:ext uri="{9D8B030D-6E8A-4147-A177-3AD203B41FA5}">
                      <a16:colId xmlns:a16="http://schemas.microsoft.com/office/drawing/2014/main" val="20000"/>
                    </a:ext>
                  </a:extLst>
                </a:gridCol>
                <a:gridCol w="256024">
                  <a:extLst>
                    <a:ext uri="{9D8B030D-6E8A-4147-A177-3AD203B41FA5}">
                      <a16:colId xmlns:a16="http://schemas.microsoft.com/office/drawing/2014/main" val="20001"/>
                    </a:ext>
                  </a:extLst>
                </a:gridCol>
                <a:gridCol w="493785">
                  <a:extLst>
                    <a:ext uri="{9D8B030D-6E8A-4147-A177-3AD203B41FA5}">
                      <a16:colId xmlns:a16="http://schemas.microsoft.com/office/drawing/2014/main" val="20002"/>
                    </a:ext>
                  </a:extLst>
                </a:gridCol>
                <a:gridCol w="883808">
                  <a:extLst>
                    <a:ext uri="{9D8B030D-6E8A-4147-A177-3AD203B41FA5}">
                      <a16:colId xmlns:a16="http://schemas.microsoft.com/office/drawing/2014/main" val="20003"/>
                    </a:ext>
                  </a:extLst>
                </a:gridCol>
                <a:gridCol w="1248546">
                  <a:extLst>
                    <a:ext uri="{9D8B030D-6E8A-4147-A177-3AD203B41FA5}">
                      <a16:colId xmlns:a16="http://schemas.microsoft.com/office/drawing/2014/main" val="20004"/>
                    </a:ext>
                  </a:extLst>
                </a:gridCol>
                <a:gridCol w="199715">
                  <a:extLst>
                    <a:ext uri="{9D8B030D-6E8A-4147-A177-3AD203B41FA5}">
                      <a16:colId xmlns:a16="http://schemas.microsoft.com/office/drawing/2014/main" val="20005"/>
                    </a:ext>
                  </a:extLst>
                </a:gridCol>
                <a:gridCol w="292786">
                  <a:extLst>
                    <a:ext uri="{9D8B030D-6E8A-4147-A177-3AD203B41FA5}">
                      <a16:colId xmlns:a16="http://schemas.microsoft.com/office/drawing/2014/main" val="20006"/>
                    </a:ext>
                  </a:extLst>
                </a:gridCol>
                <a:gridCol w="2010434">
                  <a:extLst>
                    <a:ext uri="{9D8B030D-6E8A-4147-A177-3AD203B41FA5}">
                      <a16:colId xmlns:a16="http://schemas.microsoft.com/office/drawing/2014/main" val="20007"/>
                    </a:ext>
                  </a:extLst>
                </a:gridCol>
                <a:gridCol w="493785">
                  <a:extLst>
                    <a:ext uri="{9D8B030D-6E8A-4147-A177-3AD203B41FA5}">
                      <a16:colId xmlns:a16="http://schemas.microsoft.com/office/drawing/2014/main" val="20008"/>
                    </a:ext>
                  </a:extLst>
                </a:gridCol>
                <a:gridCol w="1598820">
                  <a:extLst>
                    <a:ext uri="{9D8B030D-6E8A-4147-A177-3AD203B41FA5}">
                      <a16:colId xmlns:a16="http://schemas.microsoft.com/office/drawing/2014/main" val="20009"/>
                    </a:ext>
                  </a:extLst>
                </a:gridCol>
                <a:gridCol w="411614">
                  <a:extLst>
                    <a:ext uri="{9D8B030D-6E8A-4147-A177-3AD203B41FA5}">
                      <a16:colId xmlns:a16="http://schemas.microsoft.com/office/drawing/2014/main" val="20010"/>
                    </a:ext>
                  </a:extLst>
                </a:gridCol>
                <a:gridCol w="493785">
                  <a:extLst>
                    <a:ext uri="{9D8B030D-6E8A-4147-A177-3AD203B41FA5}">
                      <a16:colId xmlns:a16="http://schemas.microsoft.com/office/drawing/2014/main" val="20011"/>
                    </a:ext>
                  </a:extLst>
                </a:gridCol>
                <a:gridCol w="1187206">
                  <a:extLst>
                    <a:ext uri="{9D8B030D-6E8A-4147-A177-3AD203B41FA5}">
                      <a16:colId xmlns:a16="http://schemas.microsoft.com/office/drawing/2014/main" val="20012"/>
                    </a:ext>
                  </a:extLst>
                </a:gridCol>
                <a:gridCol w="823228">
                  <a:extLst>
                    <a:ext uri="{9D8B030D-6E8A-4147-A177-3AD203B41FA5}">
                      <a16:colId xmlns:a16="http://schemas.microsoft.com/office/drawing/2014/main" val="20013"/>
                    </a:ext>
                  </a:extLst>
                </a:gridCol>
                <a:gridCol w="493785">
                  <a:extLst>
                    <a:ext uri="{9D8B030D-6E8A-4147-A177-3AD203B41FA5}">
                      <a16:colId xmlns:a16="http://schemas.microsoft.com/office/drawing/2014/main" val="20014"/>
                    </a:ext>
                  </a:extLst>
                </a:gridCol>
                <a:gridCol w="775566">
                  <a:extLst>
                    <a:ext uri="{9D8B030D-6E8A-4147-A177-3AD203B41FA5}">
                      <a16:colId xmlns:a16="http://schemas.microsoft.com/office/drawing/2014/main" val="20015"/>
                    </a:ext>
                  </a:extLst>
                </a:gridCol>
              </a:tblGrid>
              <a:tr h="367452">
                <a:tc gridSpan="16">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Fase del proyecto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0">
                <a:tc gridSpan="16">
                  <a:txBody>
                    <a:bodyPr/>
                    <a:lstStyle/>
                    <a:p>
                      <a:pPr marL="0" marR="0" lvl="0" indent="0" algn="ctr" rtl="0">
                        <a:spcBef>
                          <a:spcPts val="0"/>
                        </a:spcBef>
                        <a:spcAft>
                          <a:spcPts val="0"/>
                        </a:spcAft>
                        <a:buNone/>
                      </a:pPr>
                      <a:endParaRPr sz="100">
                        <a:solidFill>
                          <a:schemeClr val="dk1"/>
                        </a:solidFill>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65630">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Prefactibilidad</a:t>
                      </a:r>
                      <a:endParaRPr>
                        <a:latin typeface="Work Sans" pitchFamily="2" charset="0"/>
                      </a:endParaRPr>
                    </a:p>
                  </a:txBody>
                  <a:tcPr marL="91450" marR="91450" marT="45725" marB="45725">
                    <a:lnL w="12700" cmpd="sng">
                      <a:noFill/>
                      <a:prstDash val="soli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Factibilidad</a:t>
                      </a:r>
                      <a:endParaRPr dirty="0">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2">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Diseños definitivos </a:t>
                      </a:r>
                      <a:endParaRPr sz="120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a:txBody>
                    <a:bodyPr/>
                    <a:lstStyle/>
                    <a:p>
                      <a:pPr marL="0" marR="0" lvl="0" indent="0" algn="l"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  X</a:t>
                      </a:r>
                      <a:endParaRPr dirty="0">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Construcción</a:t>
                      </a:r>
                      <a:endParaRPr>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  X</a:t>
                      </a:r>
                      <a:endParaRPr dirty="0">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Operación</a:t>
                      </a:r>
                      <a:endParaRPr>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2"/>
                  </a:ext>
                </a:extLst>
              </a:tr>
              <a:tr h="0">
                <a:tc gridSpan="16">
                  <a:txBody>
                    <a:bodyPr/>
                    <a:lstStyle/>
                    <a:p>
                      <a:pPr marL="0" marR="0" lvl="0" indent="0" algn="ctr" rtl="0">
                        <a:lnSpc>
                          <a:spcPct val="100000"/>
                        </a:lnSpc>
                        <a:spcBef>
                          <a:spcPts val="0"/>
                        </a:spcBef>
                        <a:spcAft>
                          <a:spcPts val="0"/>
                        </a:spcAft>
                        <a:buClr>
                          <a:schemeClr val="dk1"/>
                        </a:buClr>
                        <a:buSzPts val="100"/>
                        <a:buFont typeface="Calibri"/>
                        <a:buNone/>
                      </a:pPr>
                      <a:endParaRPr sz="100" b="1">
                        <a:solidFill>
                          <a:schemeClr val="dk1"/>
                        </a:solidFill>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361549">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Énfasis</a:t>
                      </a:r>
                      <a:endParaRPr/>
                    </a:p>
                  </a:txBody>
                  <a:tcPr marL="91450" marR="91450" marT="45725" marB="45725">
                    <a:lnL w="12700" cmpd="sng">
                      <a:noFill/>
                      <a:prstDash val="solid"/>
                    </a:lnL>
                    <a:lnR w="12700" cap="flat" cmpd="sng">
                      <a:noFill/>
                      <a:prstDash val="solid"/>
                      <a:round/>
                      <a:headEnd type="none" w="sm" len="sm"/>
                      <a:tailEnd type="none" w="sm" len="sm"/>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Categoría</a:t>
                      </a:r>
                      <a:endParaRPr/>
                    </a:p>
                  </a:txBody>
                  <a:tcPr marL="91450" marR="91450" marT="45725" marB="45725">
                    <a:lnL w="12700" cap="flat" cmpd="sng">
                      <a:noFill/>
                      <a:prstDash val="solid"/>
                      <a:round/>
                      <a:headEnd type="none" w="sm" len="sm"/>
                      <a:tailEnd type="none" w="sm" len="sm"/>
                    </a:lnL>
                    <a:lnR w="12700"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23870">
                <a:tc>
                  <a:txBody>
                    <a:bodyPr/>
                    <a:lstStyle/>
                    <a:p>
                      <a:pPr marL="0" marR="0" lvl="0" indent="0" algn="l"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Ambiental</a:t>
                      </a:r>
                      <a:endParaRPr dirty="0">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Técnico</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Social</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a:txBody>
                    <a:bodyPr/>
                    <a:lstStyle/>
                    <a:p>
                      <a:pPr marL="0" marR="0" lvl="0" indent="0" algn="l" rtl="0">
                        <a:spcBef>
                          <a:spcPts val="0"/>
                        </a:spcBef>
                        <a:spcAft>
                          <a:spcPts val="0"/>
                        </a:spcAft>
                        <a:buNone/>
                      </a:pPr>
                      <a:r>
                        <a:rPr lang="es-CO" sz="1200">
                          <a:solidFill>
                            <a:schemeClr val="tx1"/>
                          </a:solidFill>
                          <a:latin typeface="Work Sans" pitchFamily="2" charset="0"/>
                          <a:cs typeface="Poppins" panose="00000500000000000000" pitchFamily="2" charset="0"/>
                        </a:rPr>
                        <a:t>Gobernanza</a:t>
                      </a:r>
                      <a:endParaRPr sz="1890">
                        <a:latin typeface="Work Sans" pitchFamily="2" charset="0"/>
                        <a:ea typeface="Poppins"/>
                        <a:cs typeface="Poppins"/>
                        <a:sym typeface="Poppins"/>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l" rtl="0">
                        <a:lnSpc>
                          <a:spcPct val="100000"/>
                        </a:lnSpc>
                        <a:spcBef>
                          <a:spcPts val="0"/>
                        </a:spcBef>
                        <a:spcAft>
                          <a:spcPts val="0"/>
                        </a:spcAft>
                        <a:buClr>
                          <a:schemeClr val="dk1"/>
                        </a:buClr>
                        <a:buSzPts val="1200"/>
                        <a:buFont typeface="Poppins"/>
                        <a:buNone/>
                      </a:pPr>
                      <a:r>
                        <a:rPr lang="es-CO" sz="1200" b="0">
                          <a:solidFill>
                            <a:schemeClr val="dk1"/>
                          </a:solidFill>
                          <a:latin typeface="Work Sans" pitchFamily="2" charset="0"/>
                          <a:ea typeface="Poppins"/>
                          <a:cs typeface="Poppins"/>
                          <a:sym typeface="Poppins"/>
                        </a:rPr>
                        <a:t>Comunicación</a:t>
                      </a:r>
                      <a:endParaRPr b="0">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Participación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Educación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61549">
                <a:tc gridSpan="1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Justificación</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393862">
                <a:tc gridSpan="16">
                  <a:txBody>
                    <a:bodyPr/>
                    <a:lstStyle/>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Los proyectos de infraestructura de transporte requieren una coordinación precisa entre los diferentes equipos y disciplinas involucradas, como ingenieros, arquitectos, contratistas y personal de supervisión. Una herramienta de comunicación permite una mejor sincronización de actividades, un seguimiento más preciso de los hitos y la identificación temprana de posibles conflictos o desviaciones. Esto ayudará a minimizar los riesgos y mejorar la calidad del proyecto.</a:t>
                      </a:r>
                      <a:endParaRPr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536767">
                <a:tc gridSpan="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dirty="0">
                          <a:solidFill>
                            <a:schemeClr val="dk1"/>
                          </a:solidFill>
                          <a:latin typeface="Poppins SemiBold"/>
                          <a:ea typeface="Poppins SemiBold"/>
                          <a:cs typeface="Poppins SemiBold"/>
                          <a:sym typeface="Poppins SemiBold"/>
                        </a:rPr>
                        <a:t>Objetivo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dirty="0">
                          <a:solidFill>
                            <a:schemeClr val="dk1"/>
                          </a:solidFill>
                          <a:latin typeface="Poppins SemiBold"/>
                          <a:ea typeface="Poppins SemiBold"/>
                          <a:cs typeface="Poppins SemiBold"/>
                          <a:sym typeface="Poppins SemiBold"/>
                        </a:rPr>
                        <a:t>Población objetivo</a:t>
                      </a:r>
                      <a:endParaRPr sz="1850" dirty="0">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dirty="0">
                          <a:solidFill>
                            <a:schemeClr val="dk1"/>
                          </a:solidFill>
                          <a:latin typeface="Poppins SemiBold"/>
                          <a:ea typeface="Poppins SemiBold"/>
                          <a:cs typeface="Poppins SemiBold"/>
                          <a:sym typeface="Poppins SemiBold"/>
                        </a:rPr>
                        <a:t>¿Cuánto tiempo se necesita?</a:t>
                      </a:r>
                      <a:endParaRPr sz="1850" dirty="0">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973952">
                <a:tc gridSpan="6">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Fortalecer la comunicación asertiva por medio de un taller lúdico y práctico.</a:t>
                      </a:r>
                      <a:endParaRPr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Comunidad del área</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Contratistas y profesionales del proyecto.</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spcBef>
                          <a:spcPts val="0"/>
                        </a:spcBef>
                        <a:spcAft>
                          <a:spcPts val="0"/>
                        </a:spcAft>
                        <a:buClr>
                          <a:schemeClr val="dk1"/>
                        </a:buClr>
                        <a:buSzPts val="1400"/>
                        <a:buFont typeface="Calibri"/>
                        <a:buNone/>
                      </a:pPr>
                      <a:endParaRPr sz="1500" dirty="0">
                        <a:latin typeface="Work Sans" pitchFamily="2" charset="0"/>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spcBef>
                          <a:spcPts val="0"/>
                        </a:spcBef>
                        <a:spcAft>
                          <a:spcPts val="0"/>
                        </a:spcAft>
                        <a:buNone/>
                      </a:pPr>
                      <a:r>
                        <a:rPr lang="es-CO" sz="1500">
                          <a:latin typeface="Work Sans" pitchFamily="2" charset="0"/>
                          <a:ea typeface="Poppins"/>
                          <a:cs typeface="Poppins"/>
                          <a:sym typeface="Poppins"/>
                        </a:rPr>
                        <a:t>2 horas</a:t>
                      </a:r>
                      <a:endParaRPr sz="1500">
                        <a:latin typeface="Work Sans" pitchFamily="2" charset="0"/>
                      </a:endParaRPr>
                    </a:p>
                  </a:txBody>
                  <a:tcPr marL="91450" marR="91450" marT="45725" marB="45725">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634548">
                <a:tc gridSpan="16">
                  <a:txBody>
                    <a:bodyPr/>
                    <a:lstStyle/>
                    <a:p>
                      <a:pPr marL="0" marR="0" lvl="0" indent="0" algn="ctr" rtl="0">
                        <a:lnSpc>
                          <a:spcPct val="100000"/>
                        </a:lnSpc>
                        <a:spcBef>
                          <a:spcPts val="0"/>
                        </a:spcBef>
                        <a:spcAft>
                          <a:spcPts val="0"/>
                        </a:spcAft>
                        <a:buClr>
                          <a:schemeClr val="dk1"/>
                        </a:buClr>
                        <a:buSzPts val="1850"/>
                        <a:buFont typeface="Poppins"/>
                        <a:buNone/>
                      </a:pPr>
                      <a:r>
                        <a:rPr lang="es-CO" sz="1850" b="1" dirty="0">
                          <a:solidFill>
                            <a:schemeClr val="dk1"/>
                          </a:solidFill>
                          <a:latin typeface="Poppins"/>
                          <a:ea typeface="Poppins"/>
                          <a:cs typeface="Poppins"/>
                          <a:sym typeface="Poppins"/>
                        </a:rPr>
                        <a:t>Materiales</a:t>
                      </a:r>
                      <a:endParaRPr dirty="0"/>
                    </a:p>
                    <a:p>
                      <a:pPr marL="0" marR="0" lvl="0" indent="0" algn="ctr" rtl="0">
                        <a:lnSpc>
                          <a:spcPct val="100000"/>
                        </a:lnSpc>
                        <a:spcBef>
                          <a:spcPts val="0"/>
                        </a:spcBef>
                        <a:spcAft>
                          <a:spcPts val="0"/>
                        </a:spcAft>
                        <a:buClr>
                          <a:schemeClr val="dk1"/>
                        </a:buClr>
                        <a:buSzPts val="1850"/>
                        <a:buFont typeface="Calibri"/>
                        <a:buNone/>
                      </a:pPr>
                      <a:endParaRPr sz="1850" b="1" dirty="0">
                        <a:solidFill>
                          <a:schemeClr val="dk1"/>
                        </a:solidFill>
                        <a:latin typeface="Poppins"/>
                        <a:ea typeface="Poppins"/>
                        <a:cs typeface="Poppins"/>
                        <a:sym typeface="Poppins"/>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606801">
                <a:tc gridSpan="16">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-Proyector</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-Material visual para proyectar</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4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850"/>
                        <a:buFont typeface="Calibri"/>
                        <a:buNone/>
                      </a:pPr>
                      <a:endParaRPr sz="1850" b="1" dirty="0">
                        <a:solidFill>
                          <a:schemeClr val="dk1"/>
                        </a:solidFill>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bl>
          </a:graphicData>
        </a:graphic>
      </p:graphicFrame>
      <p:pic>
        <p:nvPicPr>
          <p:cNvPr id="5" name="Gráfico 75" descr="Escena de bosque con relleno sólido">
            <a:extLst>
              <a:ext uri="{FF2B5EF4-FFF2-40B4-BE49-F238E27FC236}">
                <a16:creationId xmlns:a16="http://schemas.microsoft.com/office/drawing/2014/main" id="{C72B6109-920D-50C7-FB60-6960E13637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78857" y="2228752"/>
            <a:ext cx="616278" cy="576000"/>
          </a:xfrm>
          <a:prstGeom prst="rect">
            <a:avLst/>
          </a:prstGeom>
        </p:spPr>
      </p:pic>
      <p:pic>
        <p:nvPicPr>
          <p:cNvPr id="6" name="Gráfico 76" descr="Grupo de personas con relleno sólido">
            <a:extLst>
              <a:ext uri="{FF2B5EF4-FFF2-40B4-BE49-F238E27FC236}">
                <a16:creationId xmlns:a16="http://schemas.microsoft.com/office/drawing/2014/main" id="{BEA6BD27-014F-7B4F-92D9-249433C186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18466" y="2211952"/>
            <a:ext cx="624776" cy="576000"/>
          </a:xfrm>
          <a:prstGeom prst="rect">
            <a:avLst/>
          </a:prstGeom>
        </p:spPr>
      </p:pic>
      <p:sp>
        <p:nvSpPr>
          <p:cNvPr id="7" name="object 18">
            <a:extLst>
              <a:ext uri="{FF2B5EF4-FFF2-40B4-BE49-F238E27FC236}">
                <a16:creationId xmlns:a16="http://schemas.microsoft.com/office/drawing/2014/main" id="{828B3143-AD67-FA48-64AB-DCE3EA67442A}"/>
              </a:ext>
            </a:extLst>
          </p:cNvPr>
          <p:cNvSpPr/>
          <p:nvPr/>
        </p:nvSpPr>
        <p:spPr>
          <a:xfrm>
            <a:off x="11994398" y="2274319"/>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7532B01F-F6E1-8F31-3EAE-CB12DA9F3910}"/>
              </a:ext>
            </a:extLst>
          </p:cNvPr>
          <p:cNvSpPr/>
          <p:nvPr/>
        </p:nvSpPr>
        <p:spPr>
          <a:xfrm>
            <a:off x="13789012" y="2328728"/>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E7CD9E4F-04E9-8DB1-2F9C-E32B688A6B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82259" y="2142882"/>
            <a:ext cx="714139" cy="714139"/>
          </a:xfrm>
          <a:prstGeom prst="rect">
            <a:avLst/>
          </a:prstGeom>
        </p:spPr>
      </p:pic>
      <p:pic>
        <p:nvPicPr>
          <p:cNvPr id="22" name="Gráfico 21" descr="Single gear con relleno sólido">
            <a:extLst>
              <a:ext uri="{FF2B5EF4-FFF2-40B4-BE49-F238E27FC236}">
                <a16:creationId xmlns:a16="http://schemas.microsoft.com/office/drawing/2014/main" id="{D75487AC-C563-0C99-58F7-EBA33C32AD6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07871" y="2228752"/>
            <a:ext cx="576000" cy="576000"/>
          </a:xfrm>
          <a:prstGeom prst="rect">
            <a:avLst/>
          </a:prstGeom>
        </p:spPr>
      </p:pic>
      <p:pic>
        <p:nvPicPr>
          <p:cNvPr id="23" name="Gráfico 22" descr="Court con relleno sólido">
            <a:extLst>
              <a:ext uri="{FF2B5EF4-FFF2-40B4-BE49-F238E27FC236}">
                <a16:creationId xmlns:a16="http://schemas.microsoft.com/office/drawing/2014/main" id="{08E035A9-C2AB-A3D9-96F7-C054C3C10BE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08259" y="2211952"/>
            <a:ext cx="576000" cy="576000"/>
          </a:xfrm>
          <a:prstGeom prst="rect">
            <a:avLst/>
          </a:prstGeom>
        </p:spPr>
      </p:pic>
      <p:sp>
        <p:nvSpPr>
          <p:cNvPr id="24" name="CuadroTexto 23">
            <a:extLst>
              <a:ext uri="{FF2B5EF4-FFF2-40B4-BE49-F238E27FC236}">
                <a16:creationId xmlns:a16="http://schemas.microsoft.com/office/drawing/2014/main" id="{ECB59236-BC57-F8A4-D159-F5A7BE9BE28A}"/>
              </a:ext>
            </a:extLst>
          </p:cNvPr>
          <p:cNvSpPr txBox="1"/>
          <p:nvPr/>
        </p:nvSpPr>
        <p:spPr>
          <a:xfrm>
            <a:off x="15759714"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C9ACCDF4-F5B4-89DE-4B1A-FAF1B1DF5E38}"/>
              </a:ext>
            </a:extLst>
          </p:cNvPr>
          <p:cNvSpPr/>
          <p:nvPr/>
        </p:nvSpPr>
        <p:spPr>
          <a:xfrm>
            <a:off x="16275586"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0B15D636-828E-475B-C442-639488B6F3E1}"/>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8941C66F-8DA0-D605-6290-49925FA77FA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B72CD75-D0AB-ACAA-5B54-91569BEE639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2FF2F93-FDA7-9530-7869-BDED864FB32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0FFB3359-8483-E30F-B733-FC9CC2BC169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7C93587-03D1-E1C8-BEB3-F050DD5F789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11721B7-8D4B-AE6B-016C-1DF5FF5A5BF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DB340CA1-8F3C-8D58-205B-F0F28693E87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E4FA748-8750-6331-D634-F589916299A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BA02433-0573-88B3-68F8-D61D6141EB2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A7D6799-3B3E-C17C-DE5F-998675075C4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A3C6DBE2-5564-921F-0E73-B4BE2DABB98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103CFD0-3E10-797B-140D-0A1E1580587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0B572B62-5D30-4136-4B29-60BCD2266E6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EFD3C64-03D5-DE2B-886E-E0DB044A391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D8612C86-D844-6910-A2E8-555FEE5D0C7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08BB099-9D6D-D866-EE13-C7CDAC94BF0C}"/>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F67EB8F-F308-496B-0F92-BA51C9B5900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48F58829-A245-D9A6-721D-B7BFD41F1B8B}"/>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17373FD8-46A8-BBC1-5EF4-B0A141AB0446}"/>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816D01B7-2A6B-BF49-46D1-ADCA9EFC6D95}"/>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5E4C5CA-C1E8-57D7-066F-1033DAB5C84D}"/>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AF041BE7-32C2-898B-B10F-A4B512EBAF1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DBE28AC9-D589-BBE5-C446-F0E23290D8D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A53E0060-4FD2-C590-7A6C-FE85CC1F99C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A3259DE-2E00-6B6A-96C6-9F3965FE693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9707339-628A-CB59-5F27-CBA421A3531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8DBFF707-6A63-5E90-E8FE-9963E50AD8AF}"/>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70265577-8533-C9A2-3A65-662926C1907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8FB38A98-6ABE-6411-344B-0EFA0CA615F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0F8978E9-3896-72B5-6993-5501E3877CC5}"/>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D96315D0-78FA-D762-C137-0ECC60D69E7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B65E3238-C20D-9009-D712-FA48532A9E5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D7BC200-B293-70A8-1BB2-EB7ABC78E0B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ED9A08F-A33A-B71C-7206-42C16209C65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53CB2162-99AC-B693-9EE4-BACC0A2FF03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BE79CA32-FDB3-6C9E-F5F9-E6FC32818DEF}"/>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2E378A16-D8F1-5B73-D725-D065D38094C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9360FEAA-E3E7-AB90-CCDA-79B21231A1B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64E58A7C-1830-C66D-F9DB-FEB0AF9832ED}"/>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FCAA9C5D-F82C-FD64-3BE9-0F42F14D2B0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34EFD9BB-0E6A-5A20-9050-7C519584BBC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F70AF53-A86B-24D1-3B42-4EC2C228797F}"/>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42ECE6FA-60C2-092E-1604-3E96E9D34E0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669EB02-1452-3FBF-1130-8CF1D7858DB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04B9D63-DDEB-E349-88BA-3E135B43686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72F9B5E5-6358-12B6-FBA9-2F600F6E995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72A3AA8-F000-DF78-539D-3E8DEC25397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2BB5F3BF-8B14-3889-6910-5D7547DEA71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CCAAB613-5A73-95C4-AE0D-568F714A4EEA}"/>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1DB4EFE9-F414-184E-B799-1CA99E8DBA1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8B9E338F-FF99-232A-61F9-D1DDC1B87A0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E6792F8D-16AD-5025-898F-2C6C9E46C7C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4E6DFE8C-D1C5-32CA-CF08-0C45D129CAF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D0DC6620-23E8-C9B9-95CC-77EFC0CF13B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D1E02B9E-461D-5514-9361-77E7D2CA3F4D}"/>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4B2AAC3B-2207-FF8D-9EBD-701F83B0E9A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37F2CEEC-E298-E154-3AC1-8FA36306ED1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3FD23D3F-B484-5580-0018-AC7BFE9AB81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CB0A1D67-65BE-2492-CD59-2F57BB33E70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AC676F11-BB58-ABFD-0AFE-243E40DC2DFD}"/>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D493212E-E321-1AB2-AC35-B50B0ABFEEA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03747527-D948-F7A6-E2E7-E21E027D163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243D2480-8A87-6D5A-01F5-24235AD0D1BA}"/>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0F4DE9C3-32AA-4BEA-E786-62BF9DBBB13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2B7E1E33-CE96-5FDE-4ADD-94C9CB2B0DF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1A552CAD-4097-7E37-E82C-4234C2666B5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89DA4DEB-C4AD-4B87-524A-207C5E67C4D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B016267F-FF9C-13F6-ACBA-2EB3B48AC60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C20FF957-EE37-48E9-F749-72E51075666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79B3B2BC-A73C-CB28-CB62-8F7A00568B5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D04BE866-223D-66D6-9045-26AFB04BF51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AA72A969-8DD2-0B72-C1C5-7C5DD8E09683}"/>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5FE29E48-7826-D3F0-8A61-B94B2506913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5610546A-06F4-8D8C-E836-12B51DFE466A}"/>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9081244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2648;p67">
            <a:extLst>
              <a:ext uri="{FF2B5EF4-FFF2-40B4-BE49-F238E27FC236}">
                <a16:creationId xmlns:a16="http://schemas.microsoft.com/office/drawing/2014/main" id="{10BA1089-231A-0058-21DD-453B15732750}"/>
              </a:ext>
            </a:extLst>
          </p:cNvPr>
          <p:cNvGraphicFramePr/>
          <p:nvPr>
            <p:extLst>
              <p:ext uri="{D42A27DB-BD31-4B8C-83A1-F6EECF244321}">
                <p14:modId xmlns:p14="http://schemas.microsoft.com/office/powerpoint/2010/main" val="4030012770"/>
              </p:ext>
            </p:extLst>
          </p:nvPr>
        </p:nvGraphicFramePr>
        <p:xfrm>
          <a:off x="1509139" y="934585"/>
          <a:ext cx="13474800" cy="7666515"/>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346525">
                <a:tc>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Procedimiento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287029">
                <a:tc>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Las y los profesionales convocan a la comunidad y a los profesionales del proyecto, con el fin de realizar un taller de comunicación asertiva.</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El taller inicia con la pregunta ¿Qué es comunicación?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Cuando los asistentes respondan, la o el profesional explica qué es comunicación y da las siguientes pautas sobre el concepto: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Buena Comunicación: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Aporta al proceso de razonamiento sobre un tema.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Ayuda a enviar un mensaje con claridad.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Agiliza los procesos de productividad.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Aporta a nuestro crecimiento personal y profesional.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Mala Comunicación: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Desinformación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Produce conflicto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Genera reprocesos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Desmotiva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Posteriormente, muestra los estilos de comunicación: </a:t>
                      </a:r>
                    </a:p>
                    <a:p>
                      <a:pPr marL="0" marR="0" lvl="0" indent="0" algn="l" rtl="0">
                        <a:lnSpc>
                          <a:spcPct val="100000"/>
                        </a:lnSpc>
                        <a:spcBef>
                          <a:spcPts val="0"/>
                        </a:spcBef>
                        <a:spcAft>
                          <a:spcPts val="0"/>
                        </a:spcAft>
                        <a:buClr>
                          <a:schemeClr val="dk1"/>
                        </a:buClr>
                        <a:buSzPts val="1400"/>
                        <a:buFont typeface="Poppins"/>
                        <a:buNone/>
                      </a:pPr>
                      <a:endParaRPr sz="1400"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400" b="0" i="0" u="none" strike="noStrike" dirty="0">
                          <a:latin typeface="Poppins"/>
                          <a:ea typeface="Poppins"/>
                          <a:cs typeface="Poppins"/>
                          <a:sym typeface="Poppins"/>
                        </a:rPr>
                        <a:t>  </a:t>
                      </a:r>
                      <a:endParaRPr sz="1400" dirty="0">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grpSp>
        <p:nvGrpSpPr>
          <p:cNvPr id="5" name="Grupo 4">
            <a:extLst>
              <a:ext uri="{FF2B5EF4-FFF2-40B4-BE49-F238E27FC236}">
                <a16:creationId xmlns:a16="http://schemas.microsoft.com/office/drawing/2014/main" id="{53BD7E66-4B44-C66A-9683-CD5898416DE7}"/>
              </a:ext>
            </a:extLst>
          </p:cNvPr>
          <p:cNvGrpSpPr/>
          <p:nvPr/>
        </p:nvGrpSpPr>
        <p:grpSpPr>
          <a:xfrm>
            <a:off x="3909350" y="5305678"/>
            <a:ext cx="7847653" cy="2621663"/>
            <a:chOff x="2194293" y="4429394"/>
            <a:chExt cx="7847653" cy="2621663"/>
          </a:xfrm>
        </p:grpSpPr>
        <p:pic>
          <p:nvPicPr>
            <p:cNvPr id="6" name="Google Shape;138;p3">
              <a:extLst>
                <a:ext uri="{FF2B5EF4-FFF2-40B4-BE49-F238E27FC236}">
                  <a16:creationId xmlns:a16="http://schemas.microsoft.com/office/drawing/2014/main" id="{AAAF248F-9E95-9205-13BD-0747FDA9CE9A}"/>
                </a:ext>
              </a:extLst>
            </p:cNvPr>
            <p:cNvPicPr preferRelativeResize="0"/>
            <p:nvPr/>
          </p:nvPicPr>
          <p:blipFill>
            <a:blip r:embed="rId3">
              <a:alphaModFix/>
            </a:blip>
            <a:stretch>
              <a:fillRect/>
            </a:stretch>
          </p:blipFill>
          <p:spPr>
            <a:xfrm>
              <a:off x="2194293" y="4523344"/>
              <a:ext cx="1989586" cy="1761200"/>
            </a:xfrm>
            <a:prstGeom prst="rect">
              <a:avLst/>
            </a:prstGeom>
            <a:noFill/>
            <a:ln>
              <a:noFill/>
            </a:ln>
          </p:spPr>
        </p:pic>
        <p:sp>
          <p:nvSpPr>
            <p:cNvPr id="7" name="Google Shape;139;p3">
              <a:extLst>
                <a:ext uri="{FF2B5EF4-FFF2-40B4-BE49-F238E27FC236}">
                  <a16:creationId xmlns:a16="http://schemas.microsoft.com/office/drawing/2014/main" id="{FD8A57AF-6657-17D9-425A-396ACC9383C5}"/>
                </a:ext>
              </a:extLst>
            </p:cNvPr>
            <p:cNvSpPr/>
            <p:nvPr/>
          </p:nvSpPr>
          <p:spPr>
            <a:xfrm>
              <a:off x="2561872" y="6667255"/>
              <a:ext cx="1254428"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sz="2100">
                  <a:solidFill>
                    <a:srgbClr val="FF941F"/>
                  </a:solidFill>
                  <a:latin typeface="Poppins Black"/>
                  <a:cs typeface="Poppins Black"/>
                  <a:sym typeface="Helvetica Neue"/>
                </a:rPr>
                <a:t>Pasivo</a:t>
              </a:r>
              <a:endParaRPr sz="2100">
                <a:solidFill>
                  <a:srgbClr val="FF941F"/>
                </a:solidFill>
                <a:latin typeface="Poppins Black"/>
                <a:cs typeface="Poppins Black"/>
              </a:endParaRPr>
            </a:p>
          </p:txBody>
        </p:sp>
        <p:pic>
          <p:nvPicPr>
            <p:cNvPr id="8" name="Google Shape;137;p3">
              <a:extLst>
                <a:ext uri="{FF2B5EF4-FFF2-40B4-BE49-F238E27FC236}">
                  <a16:creationId xmlns:a16="http://schemas.microsoft.com/office/drawing/2014/main" id="{88CBFA63-6E3C-CA7D-7713-33E44C86B2A0}"/>
                </a:ext>
              </a:extLst>
            </p:cNvPr>
            <p:cNvPicPr preferRelativeResize="0"/>
            <p:nvPr/>
          </p:nvPicPr>
          <p:blipFill>
            <a:blip r:embed="rId4">
              <a:alphaModFix/>
            </a:blip>
            <a:stretch>
              <a:fillRect/>
            </a:stretch>
          </p:blipFill>
          <p:spPr>
            <a:xfrm>
              <a:off x="5228274" y="4523344"/>
              <a:ext cx="1989586" cy="1761200"/>
            </a:xfrm>
            <a:prstGeom prst="rect">
              <a:avLst/>
            </a:prstGeom>
            <a:noFill/>
            <a:ln>
              <a:noFill/>
            </a:ln>
          </p:spPr>
        </p:pic>
        <p:sp>
          <p:nvSpPr>
            <p:cNvPr id="9" name="Google Shape;139;p3">
              <a:extLst>
                <a:ext uri="{FF2B5EF4-FFF2-40B4-BE49-F238E27FC236}">
                  <a16:creationId xmlns:a16="http://schemas.microsoft.com/office/drawing/2014/main" id="{06A0EE57-9A6B-B9C5-D1FA-9E177463D033}"/>
                </a:ext>
              </a:extLst>
            </p:cNvPr>
            <p:cNvSpPr/>
            <p:nvPr/>
          </p:nvSpPr>
          <p:spPr>
            <a:xfrm>
              <a:off x="5293543" y="6619518"/>
              <a:ext cx="1859047"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sz="2100">
                  <a:solidFill>
                    <a:srgbClr val="FF941F"/>
                  </a:solidFill>
                  <a:latin typeface="Poppins Black"/>
                  <a:cs typeface="Poppins Black"/>
                  <a:sym typeface="Helvetica Neue"/>
                </a:rPr>
                <a:t>Agresivo</a:t>
              </a:r>
              <a:endParaRPr sz="2100">
                <a:solidFill>
                  <a:srgbClr val="FF941F"/>
                </a:solidFill>
                <a:latin typeface="Poppins Black"/>
                <a:cs typeface="Poppins Black"/>
              </a:endParaRPr>
            </a:p>
          </p:txBody>
        </p:sp>
        <p:pic>
          <p:nvPicPr>
            <p:cNvPr id="22" name="Google Shape;136;p3">
              <a:extLst>
                <a:ext uri="{FF2B5EF4-FFF2-40B4-BE49-F238E27FC236}">
                  <a16:creationId xmlns:a16="http://schemas.microsoft.com/office/drawing/2014/main" id="{2A35B52A-0E98-0C89-0AB5-F952A369CE44}"/>
                </a:ext>
              </a:extLst>
            </p:cNvPr>
            <p:cNvPicPr preferRelativeResize="0"/>
            <p:nvPr/>
          </p:nvPicPr>
          <p:blipFill>
            <a:blip r:embed="rId5">
              <a:alphaModFix/>
            </a:blip>
            <a:stretch>
              <a:fillRect/>
            </a:stretch>
          </p:blipFill>
          <p:spPr>
            <a:xfrm>
              <a:off x="8180521" y="4429394"/>
              <a:ext cx="1861425" cy="1874230"/>
            </a:xfrm>
            <a:prstGeom prst="rect">
              <a:avLst/>
            </a:prstGeom>
            <a:noFill/>
            <a:ln>
              <a:noFill/>
            </a:ln>
          </p:spPr>
        </p:pic>
        <p:sp>
          <p:nvSpPr>
            <p:cNvPr id="23" name="Google Shape;139;p3">
              <a:extLst>
                <a:ext uri="{FF2B5EF4-FFF2-40B4-BE49-F238E27FC236}">
                  <a16:creationId xmlns:a16="http://schemas.microsoft.com/office/drawing/2014/main" id="{A86ACB08-C784-1972-283C-7DC2EB126A32}"/>
                </a:ext>
              </a:extLst>
            </p:cNvPr>
            <p:cNvSpPr/>
            <p:nvPr/>
          </p:nvSpPr>
          <p:spPr>
            <a:xfrm>
              <a:off x="8270551" y="6593658"/>
              <a:ext cx="1681364"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sz="2100">
                  <a:solidFill>
                    <a:srgbClr val="FF941F"/>
                  </a:solidFill>
                  <a:latin typeface="Poppins Black"/>
                  <a:cs typeface="Poppins Black"/>
                  <a:sym typeface="Helvetica Neue"/>
                </a:rPr>
                <a:t>Asertivo</a:t>
              </a:r>
              <a:endParaRPr sz="2100">
                <a:solidFill>
                  <a:srgbClr val="FF941F"/>
                </a:solidFill>
                <a:latin typeface="Poppins Black"/>
                <a:cs typeface="Poppins Black"/>
              </a:endParaRPr>
            </a:p>
          </p:txBody>
        </p:sp>
      </p:grpSp>
      <p:sp>
        <p:nvSpPr>
          <p:cNvPr id="24" name="CuadroTexto 23">
            <a:extLst>
              <a:ext uri="{FF2B5EF4-FFF2-40B4-BE49-F238E27FC236}">
                <a16:creationId xmlns:a16="http://schemas.microsoft.com/office/drawing/2014/main" id="{AF580CB9-5777-EA69-77F3-D37BBE425761}"/>
              </a:ext>
            </a:extLst>
          </p:cNvPr>
          <p:cNvSpPr txBox="1"/>
          <p:nvPr/>
        </p:nvSpPr>
        <p:spPr>
          <a:xfrm>
            <a:off x="15759714"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6" action="ppaction://hlinksldjump"/>
            <a:extLst>
              <a:ext uri="{FF2B5EF4-FFF2-40B4-BE49-F238E27FC236}">
                <a16:creationId xmlns:a16="http://schemas.microsoft.com/office/drawing/2014/main" id="{3D4429A8-217D-E23D-6B5E-E1F37DD9AE0C}"/>
              </a:ext>
            </a:extLst>
          </p:cNvPr>
          <p:cNvSpPr/>
          <p:nvPr/>
        </p:nvSpPr>
        <p:spPr>
          <a:xfrm>
            <a:off x="16275586"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6" name="CuadroTexto 25">
            <a:extLst>
              <a:ext uri="{FF2B5EF4-FFF2-40B4-BE49-F238E27FC236}">
                <a16:creationId xmlns:a16="http://schemas.microsoft.com/office/drawing/2014/main" id="{7EC69C97-8E18-CFC5-B4D9-6BEC4105A348}"/>
              </a:ext>
            </a:extLst>
          </p:cNvPr>
          <p:cNvSpPr txBox="1"/>
          <p:nvPr/>
        </p:nvSpPr>
        <p:spPr>
          <a:xfrm>
            <a:off x="1484191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7" name="Flecha: a la derecha 26">
            <a:hlinkClick r:id="rId7" action="ppaction://hlinksldjump"/>
            <a:extLst>
              <a:ext uri="{FF2B5EF4-FFF2-40B4-BE49-F238E27FC236}">
                <a16:creationId xmlns:a16="http://schemas.microsoft.com/office/drawing/2014/main" id="{ADBB6E5C-A367-13BC-B411-95CD05D17F71}"/>
              </a:ext>
            </a:extLst>
          </p:cNvPr>
          <p:cNvSpPr/>
          <p:nvPr/>
        </p:nvSpPr>
        <p:spPr>
          <a:xfrm flipH="1">
            <a:off x="15321778" y="87752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43AA84C3-3825-F5EB-690F-832D43DD19C6}"/>
              </a:ext>
            </a:extLst>
          </p:cNvPr>
          <p:cNvSpPr/>
          <p:nvPr/>
        </p:nvSpPr>
        <p:spPr>
          <a:xfrm>
            <a:off x="4353507" y="236431"/>
            <a:ext cx="760563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17: TALLER EL PODER DE LA COMUNICACIÓN</a:t>
            </a:r>
          </a:p>
        </p:txBody>
      </p:sp>
      <p:grpSp>
        <p:nvGrpSpPr>
          <p:cNvPr id="12" name="Grupo 11">
            <a:extLst>
              <a:ext uri="{FF2B5EF4-FFF2-40B4-BE49-F238E27FC236}">
                <a16:creationId xmlns:a16="http://schemas.microsoft.com/office/drawing/2014/main" id="{946277E8-3977-CA89-1A0E-FCA90019E2C6}"/>
              </a:ext>
            </a:extLst>
          </p:cNvPr>
          <p:cNvGrpSpPr/>
          <p:nvPr/>
        </p:nvGrpSpPr>
        <p:grpSpPr>
          <a:xfrm>
            <a:off x="6682671" y="8535057"/>
            <a:ext cx="720000" cy="720000"/>
            <a:chOff x="3177144" y="1346133"/>
            <a:chExt cx="820800" cy="820800"/>
          </a:xfrm>
        </p:grpSpPr>
        <p:sp>
          <p:nvSpPr>
            <p:cNvPr id="13" name="Elipse 12">
              <a:hlinkClick r:id="rId8" action="ppaction://hlinksldjump" tooltip="Recomendaciones"/>
              <a:extLst>
                <a:ext uri="{FF2B5EF4-FFF2-40B4-BE49-F238E27FC236}">
                  <a16:creationId xmlns:a16="http://schemas.microsoft.com/office/drawing/2014/main" id="{355DAAEF-F156-13C9-CF4D-29ADB3EBFC4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DE5D283-B634-26B9-01D6-A6F43A558C5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58E55F7-6F34-EA43-7F71-601CB08128E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D51DED9-A569-D889-C3A7-1A7499CBD86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229FF31-BE0C-AA80-2600-D28507E0A2D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21109AA9-18D7-B984-D117-740440C92EC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0F9D78EF-77BD-C832-B166-FCB0E0715D0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569A6C3-CB55-47E1-F63A-47B53AF5F5F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5B1E96E-1D1B-CFF0-D5DF-2356942B404B}"/>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4CF81D27-CBED-A5AF-0087-FA8FD4E3770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0587BB24-F20C-1EB8-7CF2-8483317B640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2E406F8E-1353-93B7-6F2F-9519A6A6DDF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6DF3037A-9EC5-5021-D411-D291171469A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3B325D9E-DE50-92D2-D3AF-894753DF6D6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0C0CA3AB-C321-557E-44D7-61008869118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9" action="ppaction://hlinksldjump" tooltip="Bienvenida"/>
                <a:extLst>
                  <a:ext uri="{FF2B5EF4-FFF2-40B4-BE49-F238E27FC236}">
                    <a16:creationId xmlns:a16="http://schemas.microsoft.com/office/drawing/2014/main" id="{D7F9394F-D6A2-BB5F-7996-1B7570493FE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9B5AD43-8B01-FB47-BA04-26AF527EB50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2257B86-1DCB-E2AC-AD31-A4FCBA0A2328}"/>
              </a:ext>
            </a:extLst>
          </p:cNvPr>
          <p:cNvGrpSpPr/>
          <p:nvPr/>
        </p:nvGrpSpPr>
        <p:grpSpPr>
          <a:xfrm>
            <a:off x="7601580" y="8575337"/>
            <a:ext cx="720000" cy="720000"/>
            <a:chOff x="6056787" y="1346133"/>
            <a:chExt cx="820800" cy="820800"/>
          </a:xfrm>
        </p:grpSpPr>
        <p:sp>
          <p:nvSpPr>
            <p:cNvPr id="69" name="Elipse 68">
              <a:hlinkClick r:id="rId10" action="ppaction://hlinksldjump" tooltip="Ciclo de vida y nivel de complejidad"/>
              <a:extLst>
                <a:ext uri="{FF2B5EF4-FFF2-40B4-BE49-F238E27FC236}">
                  <a16:creationId xmlns:a16="http://schemas.microsoft.com/office/drawing/2014/main" id="{3053DC15-461D-50B7-10B8-91A70019356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79D24513-8A0E-163E-9556-B31F9A192B8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DECE28D1-4F21-D744-637D-1E9921D2F5ED}"/>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4584240F-D04D-D5C2-D641-CD8DFAA7924F}"/>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A61112E-1BF5-0008-7485-7DF2DE4B5AAA}"/>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EB9BC1FF-0C81-752D-A54E-BAA9AA7A508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81AE57DD-7B99-6252-8367-D9830D007487}"/>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0" action="ppaction://hlinksldjump"/>
                <a:extLst>
                  <a:ext uri="{FF2B5EF4-FFF2-40B4-BE49-F238E27FC236}">
                    <a16:creationId xmlns:a16="http://schemas.microsoft.com/office/drawing/2014/main" id="{EDBE3C6E-8AEA-A611-A06D-161302EECAC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F5A3A298-A3A0-D1F2-E545-285CDA1ECA5A}"/>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9C07DED-F1C6-1E4F-2673-C6ED7E004A1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1" action="ppaction://hlinksldjump" tooltip="Énfasis"/>
              <a:extLst>
                <a:ext uri="{FF2B5EF4-FFF2-40B4-BE49-F238E27FC236}">
                  <a16:creationId xmlns:a16="http://schemas.microsoft.com/office/drawing/2014/main" id="{34DE02C9-1427-0984-4073-0A803992FE5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B3F9E4D4-E985-5DFC-DFD4-FD82A160A35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04F3EC39-F9A1-DFEC-C2CE-608EC45CA39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F07FA95-0F44-ECAA-30F8-09C26504C70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38688EB0-1FAF-C329-78CF-A4E16D9E56A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54305BF7-0179-4B72-5C87-CEEE673FBCD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0673DB4-4511-5E4E-9880-BA14198A955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2" action="ppaction://hlinksldjump" tooltip="Enfoques de trabajo"/>
                <a:extLst>
                  <a:ext uri="{FF2B5EF4-FFF2-40B4-BE49-F238E27FC236}">
                    <a16:creationId xmlns:a16="http://schemas.microsoft.com/office/drawing/2014/main" id="{59902F6D-D542-9322-0409-74D391C3C92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F23911A1-B4B2-50C9-BE62-E167EB1E9A7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1F732318-0358-09D2-DC45-0D99150F1D7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622CB6A5-3E41-B612-9682-38E49408D7B8}"/>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EC831B2D-1B04-F2A8-FA50-28851A81907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3" action="ppaction://hlinksldjump" tooltip="Categorías"/>
              <a:extLst>
                <a:ext uri="{FF2B5EF4-FFF2-40B4-BE49-F238E27FC236}">
                  <a16:creationId xmlns:a16="http://schemas.microsoft.com/office/drawing/2014/main" id="{206BBA1A-68BE-E602-FE69-A5CCAD9DB4C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E826CF68-906C-305D-5D28-61F949AEB22B}"/>
              </a:ext>
            </a:extLst>
          </p:cNvPr>
          <p:cNvGrpSpPr/>
          <p:nvPr/>
        </p:nvGrpSpPr>
        <p:grpSpPr>
          <a:xfrm>
            <a:off x="6683394" y="8490698"/>
            <a:ext cx="720000" cy="720000"/>
            <a:chOff x="3177144" y="1346133"/>
            <a:chExt cx="820800" cy="820800"/>
          </a:xfrm>
        </p:grpSpPr>
        <p:sp>
          <p:nvSpPr>
            <p:cNvPr id="93" name="Elipse 92">
              <a:hlinkClick r:id="rId8" action="ppaction://hlinksldjump" tooltip="Recomendaciones"/>
              <a:extLst>
                <a:ext uri="{FF2B5EF4-FFF2-40B4-BE49-F238E27FC236}">
                  <a16:creationId xmlns:a16="http://schemas.microsoft.com/office/drawing/2014/main" id="{31F383BF-9A2A-4F68-8325-52677D88837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552483F4-11FC-91EF-E8C9-466847B46AE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B4F0CE0-EACF-2966-F71C-4FD53F85642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59;p104">
                <a:extLst>
                  <a:ext uri="{FF2B5EF4-FFF2-40B4-BE49-F238E27FC236}">
                    <a16:creationId xmlns:a16="http://schemas.microsoft.com/office/drawing/2014/main" id="{B8AD0809-84EA-C379-3EB3-52AF72F16CF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0;p104">
                <a:extLst>
                  <a:ext uri="{FF2B5EF4-FFF2-40B4-BE49-F238E27FC236}">
                    <a16:creationId xmlns:a16="http://schemas.microsoft.com/office/drawing/2014/main" id="{89C2BB7E-7C05-60D1-2EE5-7EDC4C9F3FD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1;p104">
                <a:extLst>
                  <a:ext uri="{FF2B5EF4-FFF2-40B4-BE49-F238E27FC236}">
                    <a16:creationId xmlns:a16="http://schemas.microsoft.com/office/drawing/2014/main" id="{432853F5-E32D-ABA1-256D-D2CD4E661A3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2;p104">
                <a:extLst>
                  <a:ext uri="{FF2B5EF4-FFF2-40B4-BE49-F238E27FC236}">
                    <a16:creationId xmlns:a16="http://schemas.microsoft.com/office/drawing/2014/main" id="{8081E5F4-3355-A2CC-70C3-57558B88F3E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3;p104">
                <a:extLst>
                  <a:ext uri="{FF2B5EF4-FFF2-40B4-BE49-F238E27FC236}">
                    <a16:creationId xmlns:a16="http://schemas.microsoft.com/office/drawing/2014/main" id="{36A8EBC8-58AE-4A0A-D93E-A056C259A31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4;p104">
                <a:extLst>
                  <a:ext uri="{FF2B5EF4-FFF2-40B4-BE49-F238E27FC236}">
                    <a16:creationId xmlns:a16="http://schemas.microsoft.com/office/drawing/2014/main" id="{C77C4BCB-A782-47B3-991F-51F7E027380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5;p104">
                <a:extLst>
                  <a:ext uri="{FF2B5EF4-FFF2-40B4-BE49-F238E27FC236}">
                    <a16:creationId xmlns:a16="http://schemas.microsoft.com/office/drawing/2014/main" id="{FE4B7046-EACD-C7C7-D9BC-B1E3D7CB355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3066;p104">
                <a:extLst>
                  <a:ext uri="{FF2B5EF4-FFF2-40B4-BE49-F238E27FC236}">
                    <a16:creationId xmlns:a16="http://schemas.microsoft.com/office/drawing/2014/main" id="{4752853D-4AD4-924B-DAEB-80A4BAF9AB9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1" name="Google Shape;13067;p104">
                <a:extLst>
                  <a:ext uri="{FF2B5EF4-FFF2-40B4-BE49-F238E27FC236}">
                    <a16:creationId xmlns:a16="http://schemas.microsoft.com/office/drawing/2014/main" id="{5E8DC391-2C77-5D09-85B3-1EBA260F525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2" name="Group 17">
            <a:extLst>
              <a:ext uri="{FF2B5EF4-FFF2-40B4-BE49-F238E27FC236}">
                <a16:creationId xmlns:a16="http://schemas.microsoft.com/office/drawing/2014/main" id="{5E1384FF-2821-C02E-A101-5257B8730826}"/>
              </a:ext>
            </a:extLst>
          </p:cNvPr>
          <p:cNvGrpSpPr/>
          <p:nvPr/>
        </p:nvGrpSpPr>
        <p:grpSpPr>
          <a:xfrm>
            <a:off x="5694079" y="8486054"/>
            <a:ext cx="720000" cy="720000"/>
            <a:chOff x="738225" y="2745837"/>
            <a:chExt cx="861840" cy="861840"/>
          </a:xfrm>
        </p:grpSpPr>
        <p:sp>
          <p:nvSpPr>
            <p:cNvPr id="113" name="Elipse 112">
              <a:extLst>
                <a:ext uri="{FF2B5EF4-FFF2-40B4-BE49-F238E27FC236}">
                  <a16:creationId xmlns:a16="http://schemas.microsoft.com/office/drawing/2014/main" id="{82A4B7C4-2E6D-A0BE-769E-1D8C64B2D3B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10593;p100">
              <a:extLst>
                <a:ext uri="{FF2B5EF4-FFF2-40B4-BE49-F238E27FC236}">
                  <a16:creationId xmlns:a16="http://schemas.microsoft.com/office/drawing/2014/main" id="{80880C2F-F94A-B3A0-1100-9A7BB481389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5" name="Google Shape;10594;p100">
                <a:hlinkClick r:id="rId9" action="ppaction://hlinksldjump" tooltip="Bienvenida"/>
                <a:extLst>
                  <a:ext uri="{FF2B5EF4-FFF2-40B4-BE49-F238E27FC236}">
                    <a16:creationId xmlns:a16="http://schemas.microsoft.com/office/drawing/2014/main" id="{E1D72AF8-8636-B89E-1B50-AC1CE729493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0595;p100">
                <a:extLst>
                  <a:ext uri="{FF2B5EF4-FFF2-40B4-BE49-F238E27FC236}">
                    <a16:creationId xmlns:a16="http://schemas.microsoft.com/office/drawing/2014/main" id="{DE77DC69-B399-E431-177C-33720945D1C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7" name="Grupo 116">
            <a:extLst>
              <a:ext uri="{FF2B5EF4-FFF2-40B4-BE49-F238E27FC236}">
                <a16:creationId xmlns:a16="http://schemas.microsoft.com/office/drawing/2014/main" id="{AB651224-F296-76D8-E0C0-46CDA37FAA80}"/>
              </a:ext>
            </a:extLst>
          </p:cNvPr>
          <p:cNvGrpSpPr/>
          <p:nvPr/>
        </p:nvGrpSpPr>
        <p:grpSpPr>
          <a:xfrm>
            <a:off x="9379519" y="8490698"/>
            <a:ext cx="720000" cy="720000"/>
            <a:chOff x="6950009" y="1346133"/>
            <a:chExt cx="820800" cy="820800"/>
          </a:xfrm>
        </p:grpSpPr>
        <p:sp>
          <p:nvSpPr>
            <p:cNvPr id="118" name="Elipse 117">
              <a:extLst>
                <a:ext uri="{FF2B5EF4-FFF2-40B4-BE49-F238E27FC236}">
                  <a16:creationId xmlns:a16="http://schemas.microsoft.com/office/drawing/2014/main" id="{4EEBFC8F-AB94-E88C-8BE4-3778ED24588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9" name="Google Shape;11123;p100">
              <a:hlinkClick r:id="rId11" action="ppaction://hlinksldjump" tooltip="Énfasis"/>
              <a:extLst>
                <a:ext uri="{FF2B5EF4-FFF2-40B4-BE49-F238E27FC236}">
                  <a16:creationId xmlns:a16="http://schemas.microsoft.com/office/drawing/2014/main" id="{8950C82F-C0A6-2AD1-1E93-77A27B936F2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20" name="Grupo 119">
            <a:extLst>
              <a:ext uri="{FF2B5EF4-FFF2-40B4-BE49-F238E27FC236}">
                <a16:creationId xmlns:a16="http://schemas.microsoft.com/office/drawing/2014/main" id="{74A443DB-AFEB-0522-0531-A5A2502D14C9}"/>
              </a:ext>
            </a:extLst>
          </p:cNvPr>
          <p:cNvGrpSpPr/>
          <p:nvPr/>
        </p:nvGrpSpPr>
        <p:grpSpPr>
          <a:xfrm>
            <a:off x="10287000" y="8512801"/>
            <a:ext cx="720000" cy="720000"/>
            <a:chOff x="7758040" y="1346133"/>
            <a:chExt cx="820800" cy="820800"/>
          </a:xfrm>
        </p:grpSpPr>
        <p:sp>
          <p:nvSpPr>
            <p:cNvPr id="121" name="Elipse 120">
              <a:extLst>
                <a:ext uri="{FF2B5EF4-FFF2-40B4-BE49-F238E27FC236}">
                  <a16:creationId xmlns:a16="http://schemas.microsoft.com/office/drawing/2014/main" id="{88BE7546-D2A8-796A-C4A4-C1F8A3A4BD9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2" name="Google Shape;11363;p101">
              <a:extLst>
                <a:ext uri="{FF2B5EF4-FFF2-40B4-BE49-F238E27FC236}">
                  <a16:creationId xmlns:a16="http://schemas.microsoft.com/office/drawing/2014/main" id="{76CBCDA8-19B0-0190-74F8-72EA938A6BE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3" name="Google Shape;11364;p101">
                <a:extLst>
                  <a:ext uri="{FF2B5EF4-FFF2-40B4-BE49-F238E27FC236}">
                    <a16:creationId xmlns:a16="http://schemas.microsoft.com/office/drawing/2014/main" id="{C4A56635-39D4-913E-2D97-8D564A66E2B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5;p101">
                <a:extLst>
                  <a:ext uri="{FF2B5EF4-FFF2-40B4-BE49-F238E27FC236}">
                    <a16:creationId xmlns:a16="http://schemas.microsoft.com/office/drawing/2014/main" id="{820843BE-93F6-D1B6-F1C3-15471E52B1C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6;p101">
                <a:extLst>
                  <a:ext uri="{FF2B5EF4-FFF2-40B4-BE49-F238E27FC236}">
                    <a16:creationId xmlns:a16="http://schemas.microsoft.com/office/drawing/2014/main" id="{3974C074-ABE5-73B3-8448-DDB3C7FA651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7;p101">
                <a:hlinkClick r:id="rId12" action="ppaction://hlinksldjump" tooltip="Enfoques de trabajo"/>
                <a:extLst>
                  <a:ext uri="{FF2B5EF4-FFF2-40B4-BE49-F238E27FC236}">
                    <a16:creationId xmlns:a16="http://schemas.microsoft.com/office/drawing/2014/main" id="{486B3710-9DD5-AED3-DAF4-8BD95E38D5E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1368;p101">
                <a:extLst>
                  <a:ext uri="{FF2B5EF4-FFF2-40B4-BE49-F238E27FC236}">
                    <a16:creationId xmlns:a16="http://schemas.microsoft.com/office/drawing/2014/main" id="{F77B0E5D-5581-3BA2-ACA9-F3270887F69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1369;p101">
                <a:extLst>
                  <a:ext uri="{FF2B5EF4-FFF2-40B4-BE49-F238E27FC236}">
                    <a16:creationId xmlns:a16="http://schemas.microsoft.com/office/drawing/2014/main" id="{299B1489-1473-9E7A-85CA-F21DB18E38E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9" name="Grupo 128">
            <a:extLst>
              <a:ext uri="{FF2B5EF4-FFF2-40B4-BE49-F238E27FC236}">
                <a16:creationId xmlns:a16="http://schemas.microsoft.com/office/drawing/2014/main" id="{A6B887DF-D9DD-32A3-6A87-5A622B7E4E72}"/>
              </a:ext>
            </a:extLst>
          </p:cNvPr>
          <p:cNvGrpSpPr/>
          <p:nvPr/>
        </p:nvGrpSpPr>
        <p:grpSpPr>
          <a:xfrm>
            <a:off x="8462087" y="8512801"/>
            <a:ext cx="720000" cy="720000"/>
            <a:chOff x="-1026884" y="3852288"/>
            <a:chExt cx="861840" cy="861840"/>
          </a:xfrm>
        </p:grpSpPr>
        <p:sp>
          <p:nvSpPr>
            <p:cNvPr id="130" name="Elipse 129">
              <a:extLst>
                <a:ext uri="{FF2B5EF4-FFF2-40B4-BE49-F238E27FC236}">
                  <a16:creationId xmlns:a16="http://schemas.microsoft.com/office/drawing/2014/main" id="{FDCEC0EF-EBA4-AA9E-B0ED-8D8192977C0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1" name="Google Shape;11648;p101">
              <a:hlinkClick r:id="rId13" action="ppaction://hlinksldjump" tooltip="Categorías"/>
              <a:extLst>
                <a:ext uri="{FF2B5EF4-FFF2-40B4-BE49-F238E27FC236}">
                  <a16:creationId xmlns:a16="http://schemas.microsoft.com/office/drawing/2014/main" id="{B55186FB-BD73-F2C3-D952-FE09D0C2703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892238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oogle Shape;2672;p68">
            <a:extLst>
              <a:ext uri="{FF2B5EF4-FFF2-40B4-BE49-F238E27FC236}">
                <a16:creationId xmlns:a16="http://schemas.microsoft.com/office/drawing/2014/main" id="{2258B18A-FB61-EA71-7830-9E5604F16A5C}"/>
              </a:ext>
            </a:extLst>
          </p:cNvPr>
          <p:cNvGraphicFramePr/>
          <p:nvPr>
            <p:extLst>
              <p:ext uri="{D42A27DB-BD31-4B8C-83A1-F6EECF244321}">
                <p14:modId xmlns:p14="http://schemas.microsoft.com/office/powerpoint/2010/main" val="1641743330"/>
              </p:ext>
            </p:extLst>
          </p:nvPr>
        </p:nvGraphicFramePr>
        <p:xfrm>
          <a:off x="1456996" y="968075"/>
          <a:ext cx="13474800" cy="7652398"/>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355084">
                <a:tc>
                  <a:txBody>
                    <a:bodyPr/>
                    <a:lstStyle/>
                    <a:p>
                      <a:pPr marL="0" marR="0" lvl="0" indent="0" algn="ctr" rtl="0">
                        <a:spcBef>
                          <a:spcPts val="0"/>
                        </a:spcBef>
                        <a:spcAft>
                          <a:spcPts val="0"/>
                        </a:spcAft>
                        <a:buNone/>
                      </a:pPr>
                      <a:r>
                        <a:rPr lang="es-CO" sz="1890">
                          <a:solidFill>
                            <a:schemeClr val="dk1"/>
                          </a:solidFill>
                          <a:latin typeface="Poppins SemiBold"/>
                          <a:ea typeface="Poppins SemiBold"/>
                          <a:cs typeface="Poppins SemiBold"/>
                          <a:sym typeface="Poppins SemiBold"/>
                        </a:rPr>
                        <a:t>Procedimiento</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272912">
                <a:tc>
                  <a:txBody>
                    <a:bodyPr/>
                    <a:lstStyle/>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2100" b="0" i="0" u="none" strike="noStrike" kern="1200" cap="none" dirty="0">
                        <a:solidFill>
                          <a:srgbClr val="FF941F"/>
                        </a:solidFill>
                        <a:latin typeface="Poppins Black"/>
                        <a:ea typeface="+mj-ea"/>
                        <a:cs typeface="Poppins Black"/>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400" b="0" i="0" u="none" strike="noStrike" dirty="0">
                          <a:latin typeface="Poppins"/>
                          <a:ea typeface="Poppins"/>
                          <a:cs typeface="Poppins"/>
                          <a:sym typeface="Poppins"/>
                        </a:rPr>
                        <a:t>  </a:t>
                      </a:r>
                    </a:p>
                    <a:p>
                      <a:pPr marL="0" marR="0" lvl="0" indent="0" algn="l" rtl="0">
                        <a:lnSpc>
                          <a:spcPct val="100000"/>
                        </a:lnSpc>
                        <a:spcBef>
                          <a:spcPts val="0"/>
                        </a:spcBef>
                        <a:spcAft>
                          <a:spcPts val="0"/>
                        </a:spcAft>
                        <a:buClr>
                          <a:schemeClr val="dk1"/>
                        </a:buClr>
                        <a:buSzPts val="1400"/>
                        <a:buFont typeface="Poppins"/>
                        <a:buNone/>
                      </a:pPr>
                      <a:endParaRPr lang="es-CO" sz="1400" noProof="0" dirty="0">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4" name="Título 1">
            <a:extLst>
              <a:ext uri="{FF2B5EF4-FFF2-40B4-BE49-F238E27FC236}">
                <a16:creationId xmlns:a16="http://schemas.microsoft.com/office/drawing/2014/main" id="{FE4CE538-3B3A-0150-FBAC-DD875A4ED680}"/>
              </a:ext>
            </a:extLst>
          </p:cNvPr>
          <p:cNvSpPr txBox="1">
            <a:spLocks/>
          </p:cNvSpPr>
          <p:nvPr/>
        </p:nvSpPr>
        <p:spPr>
          <a:xfrm>
            <a:off x="3422261" y="1377726"/>
            <a:ext cx="5961309" cy="523188"/>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s-MX" sz="2100" dirty="0">
                <a:solidFill>
                  <a:srgbClr val="FF941F"/>
                </a:solidFill>
                <a:latin typeface="Work Sans" pitchFamily="2" charset="0"/>
                <a:cs typeface="Poppins Black"/>
              </a:rPr>
              <a:t>¿</a:t>
            </a:r>
            <a:r>
              <a:rPr lang="es-MX" sz="1600" dirty="0">
                <a:solidFill>
                  <a:srgbClr val="FF941F"/>
                </a:solidFill>
                <a:latin typeface="Work Sans" pitchFamily="2" charset="0"/>
                <a:cs typeface="Poppins Black"/>
              </a:rPr>
              <a:t>Cuándo nos comunicamos de forma pasiva?</a:t>
            </a:r>
            <a:endParaRPr lang="es-CO" sz="1600" dirty="0">
              <a:solidFill>
                <a:srgbClr val="FF941F"/>
              </a:solidFill>
              <a:latin typeface="Work Sans" pitchFamily="2" charset="0"/>
              <a:cs typeface="Poppins Black"/>
            </a:endParaRPr>
          </a:p>
        </p:txBody>
      </p:sp>
      <p:pic>
        <p:nvPicPr>
          <p:cNvPr id="25" name="Google Shape;138;p3">
            <a:extLst>
              <a:ext uri="{FF2B5EF4-FFF2-40B4-BE49-F238E27FC236}">
                <a16:creationId xmlns:a16="http://schemas.microsoft.com/office/drawing/2014/main" id="{8AA0867A-C5EC-66E3-EDBF-299F6D354C84}"/>
              </a:ext>
            </a:extLst>
          </p:cNvPr>
          <p:cNvPicPr preferRelativeResize="0"/>
          <p:nvPr/>
        </p:nvPicPr>
        <p:blipFill>
          <a:blip r:embed="rId3">
            <a:alphaModFix/>
          </a:blip>
          <a:stretch>
            <a:fillRect/>
          </a:stretch>
        </p:blipFill>
        <p:spPr>
          <a:xfrm>
            <a:off x="3878376" y="2097604"/>
            <a:ext cx="1989586" cy="1761200"/>
          </a:xfrm>
          <a:prstGeom prst="rect">
            <a:avLst/>
          </a:prstGeom>
          <a:noFill/>
          <a:ln>
            <a:noFill/>
          </a:ln>
        </p:spPr>
      </p:pic>
      <p:sp>
        <p:nvSpPr>
          <p:cNvPr id="26" name="Google Shape;139;p3">
            <a:extLst>
              <a:ext uri="{FF2B5EF4-FFF2-40B4-BE49-F238E27FC236}">
                <a16:creationId xmlns:a16="http://schemas.microsoft.com/office/drawing/2014/main" id="{24E4CBBA-1ADF-D75E-E039-9E1FEF6FDD65}"/>
              </a:ext>
            </a:extLst>
          </p:cNvPr>
          <p:cNvSpPr/>
          <p:nvPr/>
        </p:nvSpPr>
        <p:spPr>
          <a:xfrm>
            <a:off x="4245955" y="3934703"/>
            <a:ext cx="1254428"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sz="1500" err="1">
                <a:solidFill>
                  <a:srgbClr val="FF941F"/>
                </a:solidFill>
                <a:latin typeface="Work Sans" pitchFamily="2" charset="0"/>
                <a:ea typeface="+mj-ea"/>
                <a:cs typeface="Poppins Black"/>
                <a:sym typeface="Helvetica Neue"/>
              </a:rPr>
              <a:t>Pasivo</a:t>
            </a:r>
            <a:endParaRPr sz="1500">
              <a:solidFill>
                <a:srgbClr val="FF941F"/>
              </a:solidFill>
              <a:latin typeface="Work Sans" pitchFamily="2" charset="0"/>
              <a:ea typeface="+mj-ea"/>
              <a:cs typeface="Poppins Black"/>
            </a:endParaRPr>
          </a:p>
        </p:txBody>
      </p:sp>
      <p:sp>
        <p:nvSpPr>
          <p:cNvPr id="27" name="CuadroTexto 26">
            <a:extLst>
              <a:ext uri="{FF2B5EF4-FFF2-40B4-BE49-F238E27FC236}">
                <a16:creationId xmlns:a16="http://schemas.microsoft.com/office/drawing/2014/main" id="{DBF7F0D0-1C77-31C8-BBB3-682744E894F9}"/>
              </a:ext>
            </a:extLst>
          </p:cNvPr>
          <p:cNvSpPr txBox="1"/>
          <p:nvPr/>
        </p:nvSpPr>
        <p:spPr>
          <a:xfrm>
            <a:off x="6603691" y="2211329"/>
            <a:ext cx="5771853" cy="1292662"/>
          </a:xfrm>
          <a:prstGeom prst="rect">
            <a:avLst/>
          </a:prstGeom>
          <a:noFill/>
        </p:spPr>
        <p:txBody>
          <a:bodyPr wrap="square" rtlCol="0">
            <a:spAutoFit/>
          </a:bodyPr>
          <a:lstStyle/>
          <a:p>
            <a:r>
              <a:rPr lang="es-CO" sz="1500" kern="1200" dirty="0">
                <a:solidFill>
                  <a:srgbClr val="FF941F"/>
                </a:solidFill>
                <a:latin typeface="Work Sans" pitchFamily="2" charset="0"/>
                <a:ea typeface="+mj-ea"/>
                <a:cs typeface="Poppins Black"/>
                <a:sym typeface="Helvetica Neue"/>
              </a:rPr>
              <a:t>Nuestro objetivo: </a:t>
            </a:r>
            <a:r>
              <a:rPr lang="es-CO" sz="1500" dirty="0">
                <a:solidFill>
                  <a:srgbClr val="000000"/>
                </a:solidFill>
                <a:latin typeface="Work Sans" pitchFamily="2" charset="0"/>
                <a:ea typeface="Helvetica Neue"/>
                <a:cs typeface="Poppins" panose="00000500000000000000" pitchFamily="2" charset="0"/>
                <a:sym typeface="Helvetica Neue"/>
              </a:rPr>
              <a:t>C</a:t>
            </a:r>
            <a:r>
              <a:rPr lang="es-CO" sz="1500" dirty="0">
                <a:latin typeface="Work Sans" pitchFamily="2" charset="0"/>
                <a:ea typeface="Helvetica Neue"/>
                <a:cs typeface="Poppins" panose="00000500000000000000" pitchFamily="2" charset="0"/>
                <a:sym typeface="Helvetica Neue"/>
              </a:rPr>
              <a:t>arecemos de objetivo</a:t>
            </a:r>
            <a:r>
              <a:rPr lang="es-CO" sz="1500" dirty="0">
                <a:solidFill>
                  <a:srgbClr val="000000"/>
                </a:solidFill>
                <a:latin typeface="Work Sans" pitchFamily="2" charset="0"/>
                <a:ea typeface="Helvetica Neue"/>
                <a:cs typeface="Poppins" panose="00000500000000000000" pitchFamily="2" charset="0"/>
                <a:sym typeface="Helvetica Neue"/>
              </a:rPr>
              <a:t>.</a:t>
            </a:r>
          </a:p>
          <a:p>
            <a:endParaRPr lang="es-MX" sz="1500" dirty="0">
              <a:solidFill>
                <a:srgbClr val="000000"/>
              </a:solidFill>
              <a:latin typeface="Work Sans" pitchFamily="2" charset="0"/>
              <a:ea typeface="Helvetica Neue"/>
              <a:cs typeface="Helvetica Neue"/>
              <a:sym typeface="Helvetica Neue"/>
            </a:endParaRPr>
          </a:p>
          <a:p>
            <a:r>
              <a:rPr lang="es-CO" sz="1500" kern="1200" dirty="0">
                <a:solidFill>
                  <a:srgbClr val="FF941F"/>
                </a:solidFill>
                <a:latin typeface="Work Sans" pitchFamily="2" charset="0"/>
                <a:ea typeface="+mj-ea"/>
                <a:cs typeface="Poppins Black"/>
                <a:sym typeface="Helvetica Neue"/>
              </a:rPr>
              <a:t>Las palabras que usamos: </a:t>
            </a:r>
            <a:r>
              <a:rPr lang="es-CO" sz="1500" dirty="0">
                <a:latin typeface="Work Sans" pitchFamily="2" charset="0"/>
                <a:ea typeface="Helvetica Neue"/>
                <a:cs typeface="Poppins" panose="00000500000000000000" pitchFamily="2" charset="0"/>
                <a:sym typeface="Helvetica Neue"/>
              </a:rPr>
              <a:t>Quizás, supongo que, tal vez, no es importante, entonces después.</a:t>
            </a:r>
            <a:endParaRPr lang="es-CO" sz="1500" dirty="0">
              <a:solidFill>
                <a:srgbClr val="000000"/>
              </a:solidFill>
              <a:latin typeface="Work Sans" pitchFamily="2" charset="0"/>
              <a:ea typeface="Helvetica Neue"/>
              <a:cs typeface="Poppins" panose="00000500000000000000" pitchFamily="2" charset="0"/>
              <a:sym typeface="Helvetica Neue"/>
            </a:endParaRPr>
          </a:p>
          <a:p>
            <a:endParaRPr lang="es-CO" dirty="0">
              <a:latin typeface="Work Sans" pitchFamily="2" charset="0"/>
            </a:endParaRPr>
          </a:p>
        </p:txBody>
      </p:sp>
      <p:sp>
        <p:nvSpPr>
          <p:cNvPr id="28" name="Título 1">
            <a:extLst>
              <a:ext uri="{FF2B5EF4-FFF2-40B4-BE49-F238E27FC236}">
                <a16:creationId xmlns:a16="http://schemas.microsoft.com/office/drawing/2014/main" id="{7524AF86-B4A7-6EF7-A1E3-B88C95139C42}"/>
              </a:ext>
            </a:extLst>
          </p:cNvPr>
          <p:cNvSpPr txBox="1">
            <a:spLocks/>
          </p:cNvSpPr>
          <p:nvPr/>
        </p:nvSpPr>
        <p:spPr>
          <a:xfrm>
            <a:off x="3265328" y="5365130"/>
            <a:ext cx="5961309" cy="523188"/>
          </a:xfrm>
          <a:prstGeom prst="rect">
            <a:avLst/>
          </a:prstGeom>
        </p:spPr>
        <p:txBody>
          <a:bodyPr vert="horz" lIns="91440" tIns="45720" rIns="91440" bIns="45720" rtlCol="0" anchor="ctr">
            <a:normAutofit/>
          </a:bodyPr>
          <a:lstStyle>
            <a:defPPr marR="0" lvl="0" algn="l" rtl="0">
              <a:lnSpc>
                <a:spcPct val="100000"/>
              </a:lnSpc>
              <a:spcBef>
                <a:spcPts val="0"/>
              </a:spcBef>
              <a:spcAft>
                <a:spcPts val="0"/>
              </a:spcAft>
            </a:defPPr>
            <a:lvl1pPr algn="ctr" defTabSz="457200" eaLnBrk="1" latinLnBrk="0" hangingPunct="1">
              <a:spcBef>
                <a:spcPct val="0"/>
              </a:spcBef>
              <a:buNone/>
              <a:defRPr sz="2100" kern="1200">
                <a:solidFill>
                  <a:srgbClr val="FF941F"/>
                </a:solidFill>
                <a:latin typeface="Poppins Black"/>
                <a:ea typeface="+mj-ea"/>
                <a:cs typeface="Poppins Black"/>
              </a:defRPr>
            </a:lvl1pPr>
          </a:lstStyle>
          <a:p>
            <a:r>
              <a:rPr lang="es-MX" sz="1500">
                <a:latin typeface="Work Sans" pitchFamily="2" charset="0"/>
              </a:rPr>
              <a:t>¿Cuándo </a:t>
            </a:r>
            <a:r>
              <a:rPr lang="es-MX" sz="1600">
                <a:latin typeface="Work Sans" pitchFamily="2" charset="0"/>
              </a:rPr>
              <a:t>nos comunicamos de forma agresiva?</a:t>
            </a:r>
            <a:endParaRPr lang="es-CO" sz="1600">
              <a:latin typeface="Work Sans" pitchFamily="2" charset="0"/>
            </a:endParaRPr>
          </a:p>
        </p:txBody>
      </p:sp>
      <p:sp>
        <p:nvSpPr>
          <p:cNvPr id="29" name="CuadroTexto 28">
            <a:extLst>
              <a:ext uri="{FF2B5EF4-FFF2-40B4-BE49-F238E27FC236}">
                <a16:creationId xmlns:a16="http://schemas.microsoft.com/office/drawing/2014/main" id="{3A212B2B-3645-D6ED-E959-427C923F93C5}"/>
              </a:ext>
            </a:extLst>
          </p:cNvPr>
          <p:cNvSpPr txBox="1"/>
          <p:nvPr/>
        </p:nvSpPr>
        <p:spPr>
          <a:xfrm>
            <a:off x="7010674" y="6577837"/>
            <a:ext cx="5364870" cy="1246495"/>
          </a:xfrm>
          <a:prstGeom prst="rect">
            <a:avLst/>
          </a:prstGeom>
          <a:noFill/>
        </p:spPr>
        <p:txBody>
          <a:bodyPr wrap="square" rtlCol="0">
            <a:spAutoFit/>
          </a:bodyPr>
          <a:lstStyle/>
          <a:p>
            <a:pPr marL="0" lvl="0" indent="0" algn="just" rtl="0">
              <a:spcBef>
                <a:spcPts val="0"/>
              </a:spcBef>
              <a:spcAft>
                <a:spcPts val="0"/>
              </a:spcAft>
              <a:buNone/>
            </a:pPr>
            <a:r>
              <a:rPr lang="es-MX" sz="1500" kern="1200">
                <a:solidFill>
                  <a:srgbClr val="FF941F"/>
                </a:solidFill>
                <a:latin typeface="Work Sans" pitchFamily="2" charset="0"/>
                <a:ea typeface="+mj-ea"/>
                <a:cs typeface="Poppins Black"/>
                <a:sym typeface="Helvetica Neue"/>
              </a:rPr>
              <a:t>Nuestro objetivo: </a:t>
            </a:r>
            <a:r>
              <a:rPr lang="es-MX" sz="1500">
                <a:latin typeface="Work Sans" pitchFamily="2" charset="0"/>
                <a:cs typeface="Poppins" panose="00000500000000000000" pitchFamily="2" charset="0"/>
              </a:rPr>
              <a:t>Generar incomodidad y tensión.</a:t>
            </a:r>
          </a:p>
          <a:p>
            <a:pPr marL="0" lvl="0" indent="0" algn="just" rtl="0">
              <a:spcBef>
                <a:spcPts val="0"/>
              </a:spcBef>
              <a:spcAft>
                <a:spcPts val="0"/>
              </a:spcAft>
              <a:buNone/>
            </a:pPr>
            <a:endParaRPr lang="es-CO" sz="1500" b="1">
              <a:solidFill>
                <a:srgbClr val="1D8A72"/>
              </a:solidFill>
              <a:latin typeface="Work Sans" pitchFamily="2" charset="0"/>
              <a:ea typeface="Helvetica Neue"/>
              <a:cs typeface="Helvetica Neue"/>
              <a:sym typeface="Helvetica Neue"/>
            </a:endParaRPr>
          </a:p>
          <a:p>
            <a:pPr marL="0" lvl="0" indent="0" algn="just" rtl="0">
              <a:spcBef>
                <a:spcPts val="0"/>
              </a:spcBef>
              <a:spcAft>
                <a:spcPts val="0"/>
              </a:spcAft>
              <a:buNone/>
            </a:pPr>
            <a:r>
              <a:rPr lang="es-CO" sz="1500" kern="1200">
                <a:solidFill>
                  <a:srgbClr val="FF941F"/>
                </a:solidFill>
                <a:latin typeface="Work Sans" pitchFamily="2" charset="0"/>
                <a:ea typeface="+mj-ea"/>
                <a:cs typeface="Poppins Black"/>
                <a:sym typeface="Helvetica Neue"/>
              </a:rPr>
              <a:t>Las palabras que usamos: </a:t>
            </a:r>
            <a:r>
              <a:rPr lang="en-US" sz="1500" err="1">
                <a:latin typeface="Work Sans" pitchFamily="2" charset="0"/>
                <a:cs typeface="Poppins" panose="00000500000000000000" pitchFamily="2" charset="0"/>
              </a:rPr>
              <a:t>Tienes</a:t>
            </a:r>
            <a:r>
              <a:rPr lang="en-US" sz="1500">
                <a:latin typeface="Work Sans" pitchFamily="2" charset="0"/>
                <a:cs typeface="Poppins" panose="00000500000000000000" pitchFamily="2" charset="0"/>
              </a:rPr>
              <a:t> que, no </a:t>
            </a:r>
            <a:r>
              <a:rPr lang="en-US" sz="1500" err="1">
                <a:latin typeface="Work Sans" pitchFamily="2" charset="0"/>
                <a:cs typeface="Poppins" panose="00000500000000000000" pitchFamily="2" charset="0"/>
              </a:rPr>
              <a:t>te</a:t>
            </a:r>
            <a:r>
              <a:rPr lang="en-US" sz="1500">
                <a:latin typeface="Work Sans" pitchFamily="2" charset="0"/>
                <a:cs typeface="Poppins" panose="00000500000000000000" pitchFamily="2" charset="0"/>
              </a:rPr>
              <a:t> </a:t>
            </a:r>
            <a:r>
              <a:rPr lang="en-US" sz="1500" err="1">
                <a:latin typeface="Work Sans" pitchFamily="2" charset="0"/>
                <a:cs typeface="Poppins" panose="00000500000000000000" pitchFamily="2" charset="0"/>
              </a:rPr>
              <a:t>tolero</a:t>
            </a:r>
            <a:r>
              <a:rPr lang="en-US" sz="1500">
                <a:latin typeface="Work Sans" pitchFamily="2" charset="0"/>
                <a:cs typeface="Poppins" panose="00000500000000000000" pitchFamily="2" charset="0"/>
              </a:rPr>
              <a:t>, no </a:t>
            </a:r>
            <a:r>
              <a:rPr lang="en-US" sz="1500" err="1">
                <a:latin typeface="Work Sans" pitchFamily="2" charset="0"/>
                <a:cs typeface="Poppins" panose="00000500000000000000" pitchFamily="2" charset="0"/>
              </a:rPr>
              <a:t>acepto</a:t>
            </a:r>
            <a:r>
              <a:rPr lang="en-US" sz="1500">
                <a:latin typeface="Work Sans" pitchFamily="2" charset="0"/>
                <a:cs typeface="Poppins" panose="00000500000000000000" pitchFamily="2" charset="0"/>
              </a:rPr>
              <a:t>, no </a:t>
            </a:r>
            <a:r>
              <a:rPr lang="en-US" sz="1500" err="1">
                <a:latin typeface="Work Sans" pitchFamily="2" charset="0"/>
                <a:cs typeface="Poppins" panose="00000500000000000000" pitchFamily="2" charset="0"/>
              </a:rPr>
              <a:t>soporto</a:t>
            </a:r>
            <a:r>
              <a:rPr lang="en-US" sz="1500">
                <a:latin typeface="Work Sans" pitchFamily="2" charset="0"/>
                <a:cs typeface="Poppins" panose="00000500000000000000" pitchFamily="2" charset="0"/>
              </a:rPr>
              <a:t>, </a:t>
            </a:r>
            <a:r>
              <a:rPr lang="en-US" sz="1500" err="1">
                <a:latin typeface="Work Sans" pitchFamily="2" charset="0"/>
                <a:cs typeface="Poppins" panose="00000500000000000000" pitchFamily="2" charset="0"/>
              </a:rPr>
              <a:t>te</a:t>
            </a:r>
            <a:r>
              <a:rPr lang="en-US" sz="1500">
                <a:latin typeface="Work Sans" pitchFamily="2" charset="0"/>
                <a:cs typeface="Poppins" panose="00000500000000000000" pitchFamily="2" charset="0"/>
              </a:rPr>
              <a:t> </a:t>
            </a:r>
            <a:r>
              <a:rPr lang="en-US" sz="1500" err="1">
                <a:latin typeface="Work Sans" pitchFamily="2" charset="0"/>
                <a:cs typeface="Poppins" panose="00000500000000000000" pitchFamily="2" charset="0"/>
              </a:rPr>
              <a:t>toca</a:t>
            </a:r>
            <a:r>
              <a:rPr lang="en-US" sz="1500">
                <a:latin typeface="Work Sans" pitchFamily="2" charset="0"/>
                <a:cs typeface="Poppins" panose="00000500000000000000" pitchFamily="2" charset="0"/>
              </a:rPr>
              <a:t>, </a:t>
            </a:r>
            <a:r>
              <a:rPr lang="en-US" sz="1500" err="1">
                <a:latin typeface="Work Sans" pitchFamily="2" charset="0"/>
                <a:cs typeface="Poppins" panose="00000500000000000000" pitchFamily="2" charset="0"/>
              </a:rPr>
              <a:t>duélale</a:t>
            </a:r>
            <a:r>
              <a:rPr lang="en-US" sz="1500">
                <a:latin typeface="Work Sans" pitchFamily="2" charset="0"/>
                <a:cs typeface="Poppins" panose="00000500000000000000" pitchFamily="2" charset="0"/>
              </a:rPr>
              <a:t> a </a:t>
            </a:r>
            <a:r>
              <a:rPr lang="en-US" sz="1500" err="1">
                <a:latin typeface="Work Sans" pitchFamily="2" charset="0"/>
                <a:cs typeface="Poppins" panose="00000500000000000000" pitchFamily="2" charset="0"/>
              </a:rPr>
              <a:t>quién</a:t>
            </a:r>
            <a:r>
              <a:rPr lang="en-US" sz="1500">
                <a:latin typeface="Work Sans" pitchFamily="2" charset="0"/>
                <a:cs typeface="Poppins" panose="00000500000000000000" pitchFamily="2" charset="0"/>
              </a:rPr>
              <a:t> le </a:t>
            </a:r>
            <a:r>
              <a:rPr lang="en-US" sz="1500" err="1">
                <a:latin typeface="Work Sans" pitchFamily="2" charset="0"/>
                <a:cs typeface="Poppins" panose="00000500000000000000" pitchFamily="2" charset="0"/>
              </a:rPr>
              <a:t>duela</a:t>
            </a:r>
            <a:r>
              <a:rPr lang="en-US" sz="1500">
                <a:latin typeface="Work Sans" pitchFamily="2" charset="0"/>
                <a:cs typeface="Poppins" panose="00000500000000000000" pitchFamily="2" charset="0"/>
              </a:rPr>
              <a:t>.</a:t>
            </a:r>
            <a:endParaRPr lang="es-CO" sz="1500">
              <a:solidFill>
                <a:srgbClr val="000000"/>
              </a:solidFill>
              <a:latin typeface="Work Sans" pitchFamily="2" charset="0"/>
              <a:ea typeface="Helvetica Neue"/>
              <a:cs typeface="Poppins" panose="00000500000000000000" pitchFamily="2" charset="0"/>
              <a:sym typeface="Helvetica Neue"/>
            </a:endParaRPr>
          </a:p>
          <a:p>
            <a:endParaRPr lang="es-CO" sz="1500">
              <a:latin typeface="Work Sans" pitchFamily="2" charset="0"/>
            </a:endParaRPr>
          </a:p>
        </p:txBody>
      </p:sp>
      <p:pic>
        <p:nvPicPr>
          <p:cNvPr id="30" name="Google Shape;137;p3">
            <a:extLst>
              <a:ext uri="{FF2B5EF4-FFF2-40B4-BE49-F238E27FC236}">
                <a16:creationId xmlns:a16="http://schemas.microsoft.com/office/drawing/2014/main" id="{CB026F8E-19DD-E68F-B894-7CECF1B4D68E}"/>
              </a:ext>
            </a:extLst>
          </p:cNvPr>
          <p:cNvPicPr preferRelativeResize="0"/>
          <p:nvPr/>
        </p:nvPicPr>
        <p:blipFill>
          <a:blip r:embed="rId4">
            <a:alphaModFix/>
          </a:blip>
          <a:stretch>
            <a:fillRect/>
          </a:stretch>
        </p:blipFill>
        <p:spPr>
          <a:xfrm>
            <a:off x="3899857" y="6091619"/>
            <a:ext cx="1989586" cy="1761200"/>
          </a:xfrm>
          <a:prstGeom prst="rect">
            <a:avLst/>
          </a:prstGeom>
          <a:noFill/>
          <a:ln>
            <a:noFill/>
          </a:ln>
        </p:spPr>
      </p:pic>
      <p:sp>
        <p:nvSpPr>
          <p:cNvPr id="31" name="Google Shape;139;p3">
            <a:extLst>
              <a:ext uri="{FF2B5EF4-FFF2-40B4-BE49-F238E27FC236}">
                <a16:creationId xmlns:a16="http://schemas.microsoft.com/office/drawing/2014/main" id="{F7DB11F3-CCB4-3984-3478-5D6B1811A35E}"/>
              </a:ext>
            </a:extLst>
          </p:cNvPr>
          <p:cNvSpPr/>
          <p:nvPr/>
        </p:nvSpPr>
        <p:spPr>
          <a:xfrm>
            <a:off x="4062165" y="7967049"/>
            <a:ext cx="1622007"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sz="1500" err="1">
                <a:solidFill>
                  <a:srgbClr val="FF941F"/>
                </a:solidFill>
                <a:latin typeface="Work Sans" pitchFamily="2" charset="0"/>
                <a:ea typeface="+mj-ea"/>
                <a:cs typeface="Poppins Black"/>
                <a:sym typeface="Helvetica Neue"/>
              </a:rPr>
              <a:t>Agresivo</a:t>
            </a:r>
            <a:endParaRPr lang="en-US" sz="1500">
              <a:solidFill>
                <a:srgbClr val="FF941F"/>
              </a:solidFill>
              <a:latin typeface="Work Sans" pitchFamily="2" charset="0"/>
              <a:ea typeface="+mj-ea"/>
              <a:cs typeface="Poppins Black"/>
            </a:endParaRPr>
          </a:p>
        </p:txBody>
      </p:sp>
      <p:sp>
        <p:nvSpPr>
          <p:cNvPr id="32" name="CuadroTexto 31">
            <a:extLst>
              <a:ext uri="{FF2B5EF4-FFF2-40B4-BE49-F238E27FC236}">
                <a16:creationId xmlns:a16="http://schemas.microsoft.com/office/drawing/2014/main" id="{6FDD7A54-0E97-5134-36FC-4E0B22F05CE2}"/>
              </a:ext>
            </a:extLst>
          </p:cNvPr>
          <p:cNvSpPr txBox="1"/>
          <p:nvPr/>
        </p:nvSpPr>
        <p:spPr>
          <a:xfrm>
            <a:off x="15887054" y="91107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33" name="Flecha: a la derecha 32">
            <a:hlinkClick r:id="rId5" action="ppaction://hlinksldjump"/>
            <a:extLst>
              <a:ext uri="{FF2B5EF4-FFF2-40B4-BE49-F238E27FC236}">
                <a16:creationId xmlns:a16="http://schemas.microsoft.com/office/drawing/2014/main" id="{771457E9-21AE-70D5-7DB7-B3662D94CC77}"/>
              </a:ext>
            </a:extLst>
          </p:cNvPr>
          <p:cNvSpPr/>
          <p:nvPr/>
        </p:nvSpPr>
        <p:spPr>
          <a:xfrm>
            <a:off x="16402926" y="879179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34" name="CuadroTexto 33">
            <a:extLst>
              <a:ext uri="{FF2B5EF4-FFF2-40B4-BE49-F238E27FC236}">
                <a16:creationId xmlns:a16="http://schemas.microsoft.com/office/drawing/2014/main" id="{8C094CE9-488F-8336-1809-93FF4B3EF222}"/>
              </a:ext>
            </a:extLst>
          </p:cNvPr>
          <p:cNvSpPr txBox="1"/>
          <p:nvPr/>
        </p:nvSpPr>
        <p:spPr>
          <a:xfrm>
            <a:off x="14969250" y="91107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35" name="Flecha: a la derecha 34">
            <a:hlinkClick r:id="rId6" action="ppaction://hlinksldjump"/>
            <a:extLst>
              <a:ext uri="{FF2B5EF4-FFF2-40B4-BE49-F238E27FC236}">
                <a16:creationId xmlns:a16="http://schemas.microsoft.com/office/drawing/2014/main" id="{DAC78DDD-7003-7D3E-9468-3CFC06F90DDC}"/>
              </a:ext>
            </a:extLst>
          </p:cNvPr>
          <p:cNvSpPr/>
          <p:nvPr/>
        </p:nvSpPr>
        <p:spPr>
          <a:xfrm flipH="1">
            <a:off x="15449118" y="879179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7E9FE9FE-4141-B096-1A25-2B0B569FA224}"/>
              </a:ext>
            </a:extLst>
          </p:cNvPr>
          <p:cNvSpPr/>
          <p:nvPr/>
        </p:nvSpPr>
        <p:spPr>
          <a:xfrm>
            <a:off x="4519803" y="202404"/>
            <a:ext cx="760563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17: TALLER EL PODER DE LA COMUNICACIÓN</a:t>
            </a:r>
          </a:p>
        </p:txBody>
      </p:sp>
      <p:grpSp>
        <p:nvGrpSpPr>
          <p:cNvPr id="12" name="Grupo 11">
            <a:extLst>
              <a:ext uri="{FF2B5EF4-FFF2-40B4-BE49-F238E27FC236}">
                <a16:creationId xmlns:a16="http://schemas.microsoft.com/office/drawing/2014/main" id="{C4DA9783-49F2-806A-C385-2878F7B3BD78}"/>
              </a:ext>
            </a:extLst>
          </p:cNvPr>
          <p:cNvGrpSpPr/>
          <p:nvPr/>
        </p:nvGrpSpPr>
        <p:grpSpPr>
          <a:xfrm>
            <a:off x="6682671" y="8535057"/>
            <a:ext cx="720000" cy="720000"/>
            <a:chOff x="3177144" y="1346133"/>
            <a:chExt cx="820800" cy="820800"/>
          </a:xfrm>
        </p:grpSpPr>
        <p:sp>
          <p:nvSpPr>
            <p:cNvPr id="13" name="Elipse 12">
              <a:hlinkClick r:id="rId7" action="ppaction://hlinksldjump" tooltip="Recomendaciones"/>
              <a:extLst>
                <a:ext uri="{FF2B5EF4-FFF2-40B4-BE49-F238E27FC236}">
                  <a16:creationId xmlns:a16="http://schemas.microsoft.com/office/drawing/2014/main" id="{897D0918-AA6F-7029-3280-3B6A92C2B2A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0D2D5A4-7DA4-6BA7-1BAF-5C0044755C2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8C1AB76D-AFA5-244F-ED44-B877BACEF18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660D930-AE31-0322-794A-ACCC26040FB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326DB9E2-1AC2-FBA8-F0BB-2ABBB99A768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FD2D7C32-E356-D9E8-5A23-5DDCD879739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369E2DB1-8878-2E93-5367-8DCD82609C2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E81954A-F7E1-0FDA-B5A0-BC62CE2C8FF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8E722A7-3690-D1D7-7003-5E5D60F7CE1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0C2FBE2-B872-5EF6-F5B5-BECA618D116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31DF48AB-02B6-CA89-C20A-F620C5B58FE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D5FA25AB-19CD-454F-CC44-28B002B8CDF4}"/>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17A54121-DAB3-D788-9AD9-FEA55AEA7DA2}"/>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DF44A5B3-0B74-D777-1ADF-6B2DEF9979E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04F836FE-1604-37D3-2BF5-868781EC5D2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8" action="ppaction://hlinksldjump" tooltip="Bienvenida"/>
                <a:extLst>
                  <a:ext uri="{FF2B5EF4-FFF2-40B4-BE49-F238E27FC236}">
                    <a16:creationId xmlns:a16="http://schemas.microsoft.com/office/drawing/2014/main" id="{77568EF5-61B6-C59B-48E7-7BF68811508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2A95DE37-E318-4F6C-3AC7-EA15B4B34306}"/>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1D9B3465-1BE8-5F2F-7747-CE1F5958DA6F}"/>
              </a:ext>
            </a:extLst>
          </p:cNvPr>
          <p:cNvGrpSpPr/>
          <p:nvPr/>
        </p:nvGrpSpPr>
        <p:grpSpPr>
          <a:xfrm>
            <a:off x="7601580" y="8575337"/>
            <a:ext cx="720000" cy="720000"/>
            <a:chOff x="6056787" y="1346133"/>
            <a:chExt cx="820800" cy="820800"/>
          </a:xfrm>
        </p:grpSpPr>
        <p:sp>
          <p:nvSpPr>
            <p:cNvPr id="69" name="Elipse 68">
              <a:hlinkClick r:id="rId9" action="ppaction://hlinksldjump" tooltip="Ciclo de vida y nivel de complejidad"/>
              <a:extLst>
                <a:ext uri="{FF2B5EF4-FFF2-40B4-BE49-F238E27FC236}">
                  <a16:creationId xmlns:a16="http://schemas.microsoft.com/office/drawing/2014/main" id="{E325F505-0202-05AE-89C8-A22F6F64228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D8659885-9996-F093-4D07-CA133A7517C4}"/>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FABBABC8-2D2F-270A-EAB0-34A6E4D202E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AFF2E5A-910B-F4AF-4AF5-50DD1BDB76AB}"/>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0A90DF86-8866-F9C0-C2C7-A7E23E18170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A31A97F8-7B98-4FF8-EF7F-DDAAC8B70F4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8DCA5C3-8A21-C65A-D493-56C4B368563A}"/>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9" action="ppaction://hlinksldjump"/>
                <a:extLst>
                  <a:ext uri="{FF2B5EF4-FFF2-40B4-BE49-F238E27FC236}">
                    <a16:creationId xmlns:a16="http://schemas.microsoft.com/office/drawing/2014/main" id="{E4721D93-9636-5F56-F359-6ACA4698BAAB}"/>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FA801F7-0742-8DB4-423A-BFBB18BD1407}"/>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7DEACB26-E651-68FD-B64C-1146E04DAD5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0" action="ppaction://hlinksldjump" tooltip="Énfasis"/>
              <a:extLst>
                <a:ext uri="{FF2B5EF4-FFF2-40B4-BE49-F238E27FC236}">
                  <a16:creationId xmlns:a16="http://schemas.microsoft.com/office/drawing/2014/main" id="{4DADEBBD-7A7E-0A5A-B8A1-211D69B8306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11C47E4-1D1D-AB4D-5303-094330F3485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40216706-C1E9-37C8-B264-570E55AFA0D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1546F98D-4185-CC18-19E5-A0331B3C05F8}"/>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CCC80305-8D6A-15C1-1605-B954552CD7E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E526759B-67F3-6CEA-0A4A-3A46914BDA6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1C41F38F-593F-00C3-6A17-8D354BABE79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1" action="ppaction://hlinksldjump" tooltip="Enfoques de trabajo"/>
                <a:extLst>
                  <a:ext uri="{FF2B5EF4-FFF2-40B4-BE49-F238E27FC236}">
                    <a16:creationId xmlns:a16="http://schemas.microsoft.com/office/drawing/2014/main" id="{E5ED34A4-01B0-FF9B-651F-412CBE973AF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C162CB0-DF6F-2498-A90F-0226A989379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5F3D85F-54DE-0510-FFCA-6DAB9EF42CA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0DB807A8-7168-BE8C-8158-418774B21CD1}"/>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3AF5BE89-3640-EC8E-FE91-252FAA31EB0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2" action="ppaction://hlinksldjump" tooltip="Categorías"/>
              <a:extLst>
                <a:ext uri="{FF2B5EF4-FFF2-40B4-BE49-F238E27FC236}">
                  <a16:creationId xmlns:a16="http://schemas.microsoft.com/office/drawing/2014/main" id="{DE6ADE3C-8A0E-84F6-9A76-C494E6B8B93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963F236-6E9C-796C-BD40-413E0735BF45}"/>
              </a:ext>
            </a:extLst>
          </p:cNvPr>
          <p:cNvGrpSpPr/>
          <p:nvPr/>
        </p:nvGrpSpPr>
        <p:grpSpPr>
          <a:xfrm>
            <a:off x="6683394" y="8490698"/>
            <a:ext cx="720000" cy="720000"/>
            <a:chOff x="3177144" y="1346133"/>
            <a:chExt cx="820800" cy="820800"/>
          </a:xfrm>
        </p:grpSpPr>
        <p:sp>
          <p:nvSpPr>
            <p:cNvPr id="93" name="Elipse 92">
              <a:hlinkClick r:id="rId7" action="ppaction://hlinksldjump" tooltip="Recomendaciones"/>
              <a:extLst>
                <a:ext uri="{FF2B5EF4-FFF2-40B4-BE49-F238E27FC236}">
                  <a16:creationId xmlns:a16="http://schemas.microsoft.com/office/drawing/2014/main" id="{5477FD48-0950-945A-EBFE-7B23B02B391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4F590D8-1DD9-2CB3-BBAF-5335EA8ED71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18132392-3AB6-1987-E828-8D40A50243A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59;p104">
                <a:extLst>
                  <a:ext uri="{FF2B5EF4-FFF2-40B4-BE49-F238E27FC236}">
                    <a16:creationId xmlns:a16="http://schemas.microsoft.com/office/drawing/2014/main" id="{F59A0273-3D51-A193-B2F2-50A20591CE5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0;p104">
                <a:extLst>
                  <a:ext uri="{FF2B5EF4-FFF2-40B4-BE49-F238E27FC236}">
                    <a16:creationId xmlns:a16="http://schemas.microsoft.com/office/drawing/2014/main" id="{00CE04DC-4860-8D76-2D97-76FEB8E24DF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1;p104">
                <a:extLst>
                  <a:ext uri="{FF2B5EF4-FFF2-40B4-BE49-F238E27FC236}">
                    <a16:creationId xmlns:a16="http://schemas.microsoft.com/office/drawing/2014/main" id="{DAE165A0-FB22-3F14-B7FF-46075C71F63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2;p104">
                <a:extLst>
                  <a:ext uri="{FF2B5EF4-FFF2-40B4-BE49-F238E27FC236}">
                    <a16:creationId xmlns:a16="http://schemas.microsoft.com/office/drawing/2014/main" id="{B9F73C33-BD30-CD95-7AAE-74293C2B9E8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3;p104">
                <a:extLst>
                  <a:ext uri="{FF2B5EF4-FFF2-40B4-BE49-F238E27FC236}">
                    <a16:creationId xmlns:a16="http://schemas.microsoft.com/office/drawing/2014/main" id="{709A34CD-3C6A-DC30-1128-6225AFE7B20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4;p104">
                <a:extLst>
                  <a:ext uri="{FF2B5EF4-FFF2-40B4-BE49-F238E27FC236}">
                    <a16:creationId xmlns:a16="http://schemas.microsoft.com/office/drawing/2014/main" id="{974B527D-C306-758B-5B4D-BD238568F68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3065;p104">
                <a:extLst>
                  <a:ext uri="{FF2B5EF4-FFF2-40B4-BE49-F238E27FC236}">
                    <a16:creationId xmlns:a16="http://schemas.microsoft.com/office/drawing/2014/main" id="{F59C83EF-D18E-C4D7-86B7-D50119837F1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1" name="Google Shape;13066;p104">
                <a:extLst>
                  <a:ext uri="{FF2B5EF4-FFF2-40B4-BE49-F238E27FC236}">
                    <a16:creationId xmlns:a16="http://schemas.microsoft.com/office/drawing/2014/main" id="{3DA9AE1C-6CDF-41B3-8174-AA758F43504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2" name="Google Shape;13067;p104">
                <a:extLst>
                  <a:ext uri="{FF2B5EF4-FFF2-40B4-BE49-F238E27FC236}">
                    <a16:creationId xmlns:a16="http://schemas.microsoft.com/office/drawing/2014/main" id="{8A09EFC3-D323-BB95-F770-F578416FFAA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3" name="Group 17">
            <a:extLst>
              <a:ext uri="{FF2B5EF4-FFF2-40B4-BE49-F238E27FC236}">
                <a16:creationId xmlns:a16="http://schemas.microsoft.com/office/drawing/2014/main" id="{D8F615F0-2250-A54D-6E7C-114E144ED029}"/>
              </a:ext>
            </a:extLst>
          </p:cNvPr>
          <p:cNvGrpSpPr/>
          <p:nvPr/>
        </p:nvGrpSpPr>
        <p:grpSpPr>
          <a:xfrm>
            <a:off x="5694079" y="8486054"/>
            <a:ext cx="720000" cy="720000"/>
            <a:chOff x="738225" y="2745837"/>
            <a:chExt cx="861840" cy="861840"/>
          </a:xfrm>
        </p:grpSpPr>
        <p:sp>
          <p:nvSpPr>
            <p:cNvPr id="114" name="Elipse 113">
              <a:extLst>
                <a:ext uri="{FF2B5EF4-FFF2-40B4-BE49-F238E27FC236}">
                  <a16:creationId xmlns:a16="http://schemas.microsoft.com/office/drawing/2014/main" id="{1F415316-A76B-EB0D-CDEE-B0F87EDE145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0593;p100">
              <a:extLst>
                <a:ext uri="{FF2B5EF4-FFF2-40B4-BE49-F238E27FC236}">
                  <a16:creationId xmlns:a16="http://schemas.microsoft.com/office/drawing/2014/main" id="{4D0ECB82-D8B5-0403-8496-FF1202FDF2E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6" name="Google Shape;10594;p100">
                <a:hlinkClick r:id="rId8" action="ppaction://hlinksldjump" tooltip="Bienvenida"/>
                <a:extLst>
                  <a:ext uri="{FF2B5EF4-FFF2-40B4-BE49-F238E27FC236}">
                    <a16:creationId xmlns:a16="http://schemas.microsoft.com/office/drawing/2014/main" id="{337626E9-4A67-53E0-A101-0D2BA6B41B7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0595;p100">
                <a:extLst>
                  <a:ext uri="{FF2B5EF4-FFF2-40B4-BE49-F238E27FC236}">
                    <a16:creationId xmlns:a16="http://schemas.microsoft.com/office/drawing/2014/main" id="{6303D23E-7E5E-7B6D-765F-34E2EC6A5FB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8" name="Grupo 117">
            <a:extLst>
              <a:ext uri="{FF2B5EF4-FFF2-40B4-BE49-F238E27FC236}">
                <a16:creationId xmlns:a16="http://schemas.microsoft.com/office/drawing/2014/main" id="{EFB024D6-A347-3434-ECC1-8A9378013016}"/>
              </a:ext>
            </a:extLst>
          </p:cNvPr>
          <p:cNvGrpSpPr/>
          <p:nvPr/>
        </p:nvGrpSpPr>
        <p:grpSpPr>
          <a:xfrm>
            <a:off x="9379519" y="8490698"/>
            <a:ext cx="720000" cy="720000"/>
            <a:chOff x="6950009" y="1346133"/>
            <a:chExt cx="820800" cy="820800"/>
          </a:xfrm>
        </p:grpSpPr>
        <p:sp>
          <p:nvSpPr>
            <p:cNvPr id="119" name="Elipse 118">
              <a:extLst>
                <a:ext uri="{FF2B5EF4-FFF2-40B4-BE49-F238E27FC236}">
                  <a16:creationId xmlns:a16="http://schemas.microsoft.com/office/drawing/2014/main" id="{1D1FC7DF-6C8A-0537-C1BE-A5571E32856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0" name="Google Shape;11123;p100">
              <a:hlinkClick r:id="rId10" action="ppaction://hlinksldjump" tooltip="Énfasis"/>
              <a:extLst>
                <a:ext uri="{FF2B5EF4-FFF2-40B4-BE49-F238E27FC236}">
                  <a16:creationId xmlns:a16="http://schemas.microsoft.com/office/drawing/2014/main" id="{DBC5D814-F0F1-F277-363F-B6FC0EBED16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21" name="Grupo 120">
            <a:extLst>
              <a:ext uri="{FF2B5EF4-FFF2-40B4-BE49-F238E27FC236}">
                <a16:creationId xmlns:a16="http://schemas.microsoft.com/office/drawing/2014/main" id="{54169177-90F7-0721-3D9C-0CA6B7F3C977}"/>
              </a:ext>
            </a:extLst>
          </p:cNvPr>
          <p:cNvGrpSpPr/>
          <p:nvPr/>
        </p:nvGrpSpPr>
        <p:grpSpPr>
          <a:xfrm>
            <a:off x="10287000" y="8512801"/>
            <a:ext cx="720000" cy="720000"/>
            <a:chOff x="7758040" y="1346133"/>
            <a:chExt cx="820800" cy="820800"/>
          </a:xfrm>
        </p:grpSpPr>
        <p:sp>
          <p:nvSpPr>
            <p:cNvPr id="122" name="Elipse 121">
              <a:extLst>
                <a:ext uri="{FF2B5EF4-FFF2-40B4-BE49-F238E27FC236}">
                  <a16:creationId xmlns:a16="http://schemas.microsoft.com/office/drawing/2014/main" id="{ACA51791-D174-BFB5-35DD-97E6F8D49CD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3" name="Google Shape;11363;p101">
              <a:extLst>
                <a:ext uri="{FF2B5EF4-FFF2-40B4-BE49-F238E27FC236}">
                  <a16:creationId xmlns:a16="http://schemas.microsoft.com/office/drawing/2014/main" id="{5B35BC7D-8783-EA5D-9B10-171A093A7949}"/>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4" name="Google Shape;11364;p101">
                <a:extLst>
                  <a:ext uri="{FF2B5EF4-FFF2-40B4-BE49-F238E27FC236}">
                    <a16:creationId xmlns:a16="http://schemas.microsoft.com/office/drawing/2014/main" id="{B5859BDC-CD2F-E8BE-D576-A7E5CCBB2CA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5;p101">
                <a:extLst>
                  <a:ext uri="{FF2B5EF4-FFF2-40B4-BE49-F238E27FC236}">
                    <a16:creationId xmlns:a16="http://schemas.microsoft.com/office/drawing/2014/main" id="{BFDBC36F-75BB-66DE-D513-7EF81505C60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6;p101">
                <a:extLst>
                  <a:ext uri="{FF2B5EF4-FFF2-40B4-BE49-F238E27FC236}">
                    <a16:creationId xmlns:a16="http://schemas.microsoft.com/office/drawing/2014/main" id="{D923FF4F-016E-1A15-E2E4-F4DE7673845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1367;p101">
                <a:hlinkClick r:id="rId11" action="ppaction://hlinksldjump" tooltip="Enfoques de trabajo"/>
                <a:extLst>
                  <a:ext uri="{FF2B5EF4-FFF2-40B4-BE49-F238E27FC236}">
                    <a16:creationId xmlns:a16="http://schemas.microsoft.com/office/drawing/2014/main" id="{238620CF-014D-16B2-03C0-819A287312A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1368;p101">
                <a:extLst>
                  <a:ext uri="{FF2B5EF4-FFF2-40B4-BE49-F238E27FC236}">
                    <a16:creationId xmlns:a16="http://schemas.microsoft.com/office/drawing/2014/main" id="{303CAF2D-B25C-D7BD-7A51-7C3EC55D5DA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9" name="Google Shape;11369;p101">
                <a:extLst>
                  <a:ext uri="{FF2B5EF4-FFF2-40B4-BE49-F238E27FC236}">
                    <a16:creationId xmlns:a16="http://schemas.microsoft.com/office/drawing/2014/main" id="{18383001-11BE-CDBF-CE97-D794F8B5979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30" name="Grupo 129">
            <a:extLst>
              <a:ext uri="{FF2B5EF4-FFF2-40B4-BE49-F238E27FC236}">
                <a16:creationId xmlns:a16="http://schemas.microsoft.com/office/drawing/2014/main" id="{09587ED6-63FB-FE04-9456-615E884437A4}"/>
              </a:ext>
            </a:extLst>
          </p:cNvPr>
          <p:cNvGrpSpPr/>
          <p:nvPr/>
        </p:nvGrpSpPr>
        <p:grpSpPr>
          <a:xfrm>
            <a:off x="8462087" y="8512801"/>
            <a:ext cx="720000" cy="720000"/>
            <a:chOff x="-1026884" y="3852288"/>
            <a:chExt cx="861840" cy="861840"/>
          </a:xfrm>
        </p:grpSpPr>
        <p:sp>
          <p:nvSpPr>
            <p:cNvPr id="131" name="Elipse 130">
              <a:extLst>
                <a:ext uri="{FF2B5EF4-FFF2-40B4-BE49-F238E27FC236}">
                  <a16:creationId xmlns:a16="http://schemas.microsoft.com/office/drawing/2014/main" id="{E18EBC95-8685-A3CE-4E98-AE23908ABB4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2" name="Google Shape;11648;p101">
              <a:hlinkClick r:id="rId12" action="ppaction://hlinksldjump" tooltip="Categorías"/>
              <a:extLst>
                <a:ext uri="{FF2B5EF4-FFF2-40B4-BE49-F238E27FC236}">
                  <a16:creationId xmlns:a16="http://schemas.microsoft.com/office/drawing/2014/main" id="{0D500AB5-D020-303D-E555-017D52070D8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992535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 name="CuadroTexto 91">
            <a:extLst>
              <a:ext uri="{FF2B5EF4-FFF2-40B4-BE49-F238E27FC236}">
                <a16:creationId xmlns:a16="http://schemas.microsoft.com/office/drawing/2014/main" id="{6CF2F17B-FEB2-6721-229E-47E5FA4B4EAD}"/>
              </a:ext>
            </a:extLst>
          </p:cNvPr>
          <p:cNvSpPr txBox="1"/>
          <p:nvPr/>
        </p:nvSpPr>
        <p:spPr>
          <a:xfrm>
            <a:off x="2946141" y="2431219"/>
            <a:ext cx="4945728" cy="2806922"/>
          </a:xfrm>
          <a:prstGeom prst="rect">
            <a:avLst/>
          </a:prstGeom>
          <a:noFill/>
        </p:spPr>
        <p:txBody>
          <a:bodyPr wrap="square" rtlCol="0">
            <a:spAutoFit/>
          </a:bodyPr>
          <a:lstStyle/>
          <a:p>
            <a:pPr algn="r" defTabSz="1280096"/>
            <a:r>
              <a:rPr lang="es-MX" sz="2520" dirty="0">
                <a:latin typeface="Work Sans" pitchFamily="2" charset="77"/>
                <a:cs typeface="Poppins" panose="00000500000000000000" pitchFamily="2" charset="0"/>
              </a:rPr>
              <a:t>Para que puedas identificar el alcance de cada herramienta, encontrarás en la ficha técnica toda la información previa que te permitirá definir si es la más adecuada para tus necesidades.</a:t>
            </a:r>
            <a:endParaRPr lang="es-CO" sz="2520" dirty="0">
              <a:latin typeface="Work Sans" pitchFamily="2" charset="77"/>
              <a:cs typeface="Poppins" panose="00000500000000000000" pitchFamily="2" charset="0"/>
            </a:endParaRPr>
          </a:p>
        </p:txBody>
      </p:sp>
      <p:graphicFrame>
        <p:nvGraphicFramePr>
          <p:cNvPr id="65" name="Tabla 64">
            <a:extLst>
              <a:ext uri="{FF2B5EF4-FFF2-40B4-BE49-F238E27FC236}">
                <a16:creationId xmlns:a16="http://schemas.microsoft.com/office/drawing/2014/main" id="{8660FAA8-6AFB-A00A-6D37-8192C44831F7}"/>
              </a:ext>
            </a:extLst>
          </p:cNvPr>
          <p:cNvGraphicFramePr>
            <a:graphicFrameLocks noGrp="1"/>
          </p:cNvGraphicFramePr>
          <p:nvPr>
            <p:extLst>
              <p:ext uri="{D42A27DB-BD31-4B8C-83A1-F6EECF244321}">
                <p14:modId xmlns:p14="http://schemas.microsoft.com/office/powerpoint/2010/main" val="2028185490"/>
              </p:ext>
            </p:extLst>
          </p:nvPr>
        </p:nvGraphicFramePr>
        <p:xfrm>
          <a:off x="8254341" y="1201088"/>
          <a:ext cx="8066681" cy="6614160"/>
        </p:xfrm>
        <a:graphic>
          <a:graphicData uri="http://schemas.openxmlformats.org/drawingml/2006/table">
            <a:tbl>
              <a:tblPr firstRow="1" firstCol="1" bandRow="1">
                <a:tableStyleId>{5C22544A-7EE6-4342-B048-85BDC9FD1C3A}</a:tableStyleId>
              </a:tblPr>
              <a:tblGrid>
                <a:gridCol w="3362265">
                  <a:extLst>
                    <a:ext uri="{9D8B030D-6E8A-4147-A177-3AD203B41FA5}">
                      <a16:colId xmlns:a16="http://schemas.microsoft.com/office/drawing/2014/main" val="3404530930"/>
                    </a:ext>
                  </a:extLst>
                </a:gridCol>
                <a:gridCol w="4704416">
                  <a:extLst>
                    <a:ext uri="{9D8B030D-6E8A-4147-A177-3AD203B41FA5}">
                      <a16:colId xmlns:a16="http://schemas.microsoft.com/office/drawing/2014/main" val="2971467031"/>
                    </a:ext>
                  </a:extLst>
                </a:gridCol>
              </a:tblGrid>
              <a:tr h="266700">
                <a:tc>
                  <a:txBody>
                    <a:bodyPr/>
                    <a:lstStyle/>
                    <a:p>
                      <a:pPr algn="ctr"/>
                      <a:r>
                        <a:rPr lang="es-ES" sz="1500" dirty="0">
                          <a:effectLst/>
                          <a:latin typeface="Poppins"/>
                          <a:cs typeface="Poppins"/>
                        </a:rPr>
                        <a:t>Ítem</a:t>
                      </a:r>
                    </a:p>
                  </a:txBody>
                  <a:tcPr marL="96012" marR="96012" marT="0" marB="0" anchor="ctr">
                    <a:solidFill>
                      <a:srgbClr val="003B71"/>
                    </a:solidFill>
                  </a:tcPr>
                </a:tc>
                <a:tc>
                  <a:txBody>
                    <a:bodyPr/>
                    <a:lstStyle/>
                    <a:p>
                      <a:pPr algn="ctr"/>
                      <a:r>
                        <a:rPr lang="es-MX" sz="1500" dirty="0">
                          <a:effectLst/>
                          <a:latin typeface="Poppins"/>
                          <a:cs typeface="Poppins"/>
                        </a:rPr>
                        <a:t>Descripción</a:t>
                      </a:r>
                    </a:p>
                  </a:txBody>
                  <a:tcPr marL="96012" marR="96012" marT="0" marB="0" anchor="ctr">
                    <a:solidFill>
                      <a:srgbClr val="003B71"/>
                    </a:solidFill>
                  </a:tcPr>
                </a:tc>
                <a:extLst>
                  <a:ext uri="{0D108BD9-81ED-4DB2-BD59-A6C34878D82A}">
                    <a16:rowId xmlns:a16="http://schemas.microsoft.com/office/drawing/2014/main" val="1703422403"/>
                  </a:ext>
                </a:extLst>
              </a:tr>
              <a:tr h="266700">
                <a:tc>
                  <a:txBody>
                    <a:bodyPr/>
                    <a:lstStyle/>
                    <a:p>
                      <a:pPr algn="l"/>
                      <a:r>
                        <a:rPr lang="es-MX" sz="1500" dirty="0">
                          <a:effectLst/>
                          <a:latin typeface="Poppins"/>
                          <a:cs typeface="Poppins"/>
                        </a:rPr>
                        <a:t>HERRAMIENTA</a:t>
                      </a:r>
                    </a:p>
                  </a:txBody>
                  <a:tcPr marL="96012" marR="96012" marT="0" marB="0" anchor="ctr">
                    <a:solidFill>
                      <a:srgbClr val="003B71"/>
                    </a:solidFill>
                  </a:tcPr>
                </a:tc>
                <a:tc>
                  <a:txBody>
                    <a:bodyPr/>
                    <a:lstStyle/>
                    <a:p>
                      <a:pPr algn="l"/>
                      <a:r>
                        <a:rPr lang="es-MX" sz="1500" dirty="0">
                          <a:effectLst/>
                          <a:latin typeface="Poppins"/>
                          <a:cs typeface="Poppins"/>
                        </a:rPr>
                        <a:t>Título de la actividad</a:t>
                      </a:r>
                    </a:p>
                  </a:txBody>
                  <a:tcPr marL="96012" marR="96012" marT="0" marB="0" anchor="ctr">
                    <a:solidFill>
                      <a:srgbClr val="003B71">
                        <a:alpha val="20000"/>
                      </a:srgbClr>
                    </a:solidFill>
                  </a:tcPr>
                </a:tc>
                <a:extLst>
                  <a:ext uri="{0D108BD9-81ED-4DB2-BD59-A6C34878D82A}">
                    <a16:rowId xmlns:a16="http://schemas.microsoft.com/office/drawing/2014/main" val="3712217921"/>
                  </a:ext>
                </a:extLst>
              </a:tr>
              <a:tr h="457200">
                <a:tc>
                  <a:txBody>
                    <a:bodyPr/>
                    <a:lstStyle/>
                    <a:p>
                      <a:pPr lvl="0">
                        <a:buNone/>
                      </a:pPr>
                      <a:r>
                        <a:rPr lang="es-MX" sz="1500" dirty="0">
                          <a:effectLst/>
                          <a:latin typeface="Poppins"/>
                          <a:cs typeface="Poppins"/>
                        </a:rPr>
                        <a:t>FASE DE PROYECTO</a:t>
                      </a:r>
                      <a:endParaRPr lang="en-US" sz="3500" dirty="0"/>
                    </a:p>
                  </a:txBody>
                  <a:tcPr marL="96012" marR="96012" marT="0" marB="0" anchor="ctr">
                    <a:solidFill>
                      <a:srgbClr val="003B71"/>
                    </a:solidFill>
                  </a:tcPr>
                </a:tc>
                <a:tc>
                  <a:txBody>
                    <a:bodyPr/>
                    <a:lstStyle/>
                    <a:p>
                      <a:pPr lvl="0">
                        <a:buNone/>
                      </a:pPr>
                      <a:r>
                        <a:rPr lang="es-ES" sz="1500" dirty="0">
                          <a:effectLst/>
                          <a:latin typeface="Poppins"/>
                          <a:cs typeface="Poppins"/>
                        </a:rPr>
                        <a:t>Prefactibilidad, factibilidad, diseños definitivos, construcción, operación</a:t>
                      </a:r>
                    </a:p>
                  </a:txBody>
                  <a:tcPr marL="96012" marR="96012" marT="0" marB="0" anchor="ctr">
                    <a:solidFill>
                      <a:srgbClr val="003B71">
                        <a:alpha val="20000"/>
                      </a:srgbClr>
                    </a:solidFill>
                  </a:tcPr>
                </a:tc>
                <a:extLst>
                  <a:ext uri="{0D108BD9-81ED-4DB2-BD59-A6C34878D82A}">
                    <a16:rowId xmlns:a16="http://schemas.microsoft.com/office/drawing/2014/main" val="2592430332"/>
                  </a:ext>
                </a:extLst>
              </a:tr>
              <a:tr h="426720">
                <a:tc>
                  <a:txBody>
                    <a:bodyPr/>
                    <a:lstStyle/>
                    <a:p>
                      <a:pPr lvl="0">
                        <a:buNone/>
                      </a:pPr>
                      <a:r>
                        <a:rPr lang="es-MX" sz="1500" dirty="0">
                          <a:effectLst/>
                          <a:latin typeface="Poppins"/>
                          <a:cs typeface="Poppins"/>
                        </a:rPr>
                        <a:t>ÉNFASIS</a:t>
                      </a:r>
                    </a:p>
                  </a:txBody>
                  <a:tcPr marL="96012" marR="96012" marT="0" marB="0" anchor="ctr">
                    <a:solidFill>
                      <a:srgbClr val="003B71"/>
                    </a:solidFill>
                  </a:tcPr>
                </a:tc>
                <a:tc>
                  <a:txBody>
                    <a:bodyPr/>
                    <a:lstStyle/>
                    <a:p>
                      <a:pPr lvl="0">
                        <a:buNone/>
                      </a:pPr>
                      <a:r>
                        <a:rPr lang="es-ES" sz="1500" dirty="0">
                          <a:effectLst/>
                          <a:latin typeface="Poppins"/>
                          <a:cs typeface="Poppins"/>
                        </a:rPr>
                        <a:t>Ambiental, técnico, social, gobernanza</a:t>
                      </a:r>
                    </a:p>
                  </a:txBody>
                  <a:tcPr marL="96012" marR="96012" marT="0" marB="0" anchor="ctr">
                    <a:solidFill>
                      <a:srgbClr val="003B71">
                        <a:alpha val="20000"/>
                      </a:srgbClr>
                    </a:solidFill>
                  </a:tcPr>
                </a:tc>
                <a:extLst>
                  <a:ext uri="{0D108BD9-81ED-4DB2-BD59-A6C34878D82A}">
                    <a16:rowId xmlns:a16="http://schemas.microsoft.com/office/drawing/2014/main" val="3839695236"/>
                  </a:ext>
                </a:extLst>
              </a:tr>
              <a:tr h="457200">
                <a:tc>
                  <a:txBody>
                    <a:bodyPr/>
                    <a:lstStyle/>
                    <a:p>
                      <a:pPr lvl="0">
                        <a:buNone/>
                      </a:pPr>
                      <a:r>
                        <a:rPr lang="es-MX" sz="1500" dirty="0">
                          <a:effectLst/>
                          <a:latin typeface="Poppins"/>
                          <a:cs typeface="Poppins"/>
                        </a:rPr>
                        <a:t>CATEGORÍA </a:t>
                      </a:r>
                      <a:endParaRPr lang="en-US" sz="3500" dirty="0"/>
                    </a:p>
                  </a:txBody>
                  <a:tcPr marL="96012" marR="96012" marT="0" marB="0" anchor="ctr">
                    <a:solidFill>
                      <a:srgbClr val="003B71"/>
                    </a:solidFill>
                  </a:tcPr>
                </a:tc>
                <a:tc>
                  <a:txBody>
                    <a:bodyPr/>
                    <a:lstStyle/>
                    <a:p>
                      <a:pPr lvl="0">
                        <a:buNone/>
                      </a:pPr>
                      <a:r>
                        <a:rPr lang="es-ES" sz="1500" dirty="0">
                          <a:effectLst/>
                          <a:latin typeface="Poppins"/>
                          <a:cs typeface="Poppins"/>
                        </a:rPr>
                        <a:t>Ya sea comunicación, participación y/o educación</a:t>
                      </a:r>
                      <a:endParaRPr lang="en-US" sz="3500" dirty="0"/>
                    </a:p>
                  </a:txBody>
                  <a:tcPr marL="96012" marR="96012" marT="0" marB="0" anchor="ctr">
                    <a:solidFill>
                      <a:srgbClr val="003B71">
                        <a:alpha val="20000"/>
                      </a:srgbClr>
                    </a:solidFill>
                  </a:tcPr>
                </a:tc>
                <a:extLst>
                  <a:ext uri="{0D108BD9-81ED-4DB2-BD59-A6C34878D82A}">
                    <a16:rowId xmlns:a16="http://schemas.microsoft.com/office/drawing/2014/main" val="4231772107"/>
                  </a:ext>
                </a:extLst>
              </a:tr>
              <a:tr h="457200">
                <a:tc>
                  <a:txBody>
                    <a:bodyPr/>
                    <a:lstStyle/>
                    <a:p>
                      <a:pPr lvl="0">
                        <a:buNone/>
                      </a:pPr>
                      <a:r>
                        <a:rPr lang="es-MX" sz="1500" dirty="0">
                          <a:effectLst/>
                          <a:latin typeface="Poppins"/>
                          <a:cs typeface="Poppins"/>
                        </a:rPr>
                        <a:t>JUSTIFICACIÓN</a:t>
                      </a:r>
                    </a:p>
                  </a:txBody>
                  <a:tcPr marL="96012" marR="96012" marT="0" marB="0" anchor="ctr">
                    <a:solidFill>
                      <a:srgbClr val="003B71"/>
                    </a:solidFill>
                  </a:tcPr>
                </a:tc>
                <a:tc>
                  <a:txBody>
                    <a:bodyPr/>
                    <a:lstStyle/>
                    <a:p>
                      <a:pPr lvl="0">
                        <a:buNone/>
                      </a:pPr>
                      <a:r>
                        <a:rPr lang="es-ES" sz="1500" dirty="0">
                          <a:effectLst/>
                          <a:latin typeface="Poppins"/>
                          <a:cs typeface="Poppins"/>
                        </a:rPr>
                        <a:t>¿Por qué la herramienta resulta relevante para el INVÍAS?</a:t>
                      </a:r>
                    </a:p>
                  </a:txBody>
                  <a:tcPr marL="96012" marR="96012" marT="0" marB="0" anchor="ctr">
                    <a:solidFill>
                      <a:srgbClr val="003B71">
                        <a:alpha val="20000"/>
                      </a:srgbClr>
                    </a:solidFill>
                  </a:tcPr>
                </a:tc>
                <a:extLst>
                  <a:ext uri="{0D108BD9-81ED-4DB2-BD59-A6C34878D82A}">
                    <a16:rowId xmlns:a16="http://schemas.microsoft.com/office/drawing/2014/main" val="82852968"/>
                  </a:ext>
                </a:extLst>
              </a:tr>
              <a:tr h="426720">
                <a:tc>
                  <a:txBody>
                    <a:bodyPr/>
                    <a:lstStyle/>
                    <a:p>
                      <a:pPr lvl="0">
                        <a:buNone/>
                      </a:pPr>
                      <a:r>
                        <a:rPr lang="es-MX" sz="1500" dirty="0">
                          <a:effectLst/>
                          <a:latin typeface="Poppins"/>
                          <a:cs typeface="Poppins"/>
                        </a:rPr>
                        <a:t>OBJETIVO </a:t>
                      </a:r>
                      <a:endParaRPr lang="en-US" sz="3500" dirty="0"/>
                    </a:p>
                  </a:txBody>
                  <a:tcPr marL="96012" marR="96012" marT="0" marB="0" anchor="ctr">
                    <a:solidFill>
                      <a:srgbClr val="003B71"/>
                    </a:solidFill>
                  </a:tcPr>
                </a:tc>
                <a:tc>
                  <a:txBody>
                    <a:bodyPr/>
                    <a:lstStyle/>
                    <a:p>
                      <a:pPr lvl="0">
                        <a:buNone/>
                      </a:pPr>
                      <a:r>
                        <a:rPr lang="es-ES" sz="1500" dirty="0">
                          <a:effectLst/>
                          <a:latin typeface="Poppins"/>
                          <a:cs typeface="Poppins"/>
                        </a:rPr>
                        <a:t>¿Para qué sirve la herramienta?</a:t>
                      </a:r>
                      <a:endParaRPr lang="en-US" sz="3500" dirty="0"/>
                    </a:p>
                  </a:txBody>
                  <a:tcPr marL="96012" marR="96012" marT="0" marB="0" anchor="ctr">
                    <a:solidFill>
                      <a:srgbClr val="003B71">
                        <a:alpha val="20000"/>
                      </a:srgbClr>
                    </a:solidFill>
                  </a:tcPr>
                </a:tc>
                <a:extLst>
                  <a:ext uri="{0D108BD9-81ED-4DB2-BD59-A6C34878D82A}">
                    <a16:rowId xmlns:a16="http://schemas.microsoft.com/office/drawing/2014/main" val="137197555"/>
                  </a:ext>
                </a:extLst>
              </a:tr>
              <a:tr h="457200">
                <a:tc>
                  <a:txBody>
                    <a:bodyPr/>
                    <a:lstStyle/>
                    <a:p>
                      <a:pPr lvl="0">
                        <a:buNone/>
                      </a:pPr>
                      <a:r>
                        <a:rPr lang="es-MX" sz="1500" b="1" kern="1200" dirty="0">
                          <a:solidFill>
                            <a:schemeClr val="lt1"/>
                          </a:solidFill>
                          <a:effectLst/>
                          <a:latin typeface="Poppins"/>
                          <a:ea typeface="+mn-ea"/>
                          <a:cs typeface="Poppins"/>
                        </a:rPr>
                        <a:t>POBLACIÓN OBJETIVO</a:t>
                      </a:r>
                      <a:endParaRPr lang="en-US" sz="3500" dirty="0"/>
                    </a:p>
                  </a:txBody>
                  <a:tcPr marL="96012" marR="96012" marT="0" marB="0" anchor="ctr">
                    <a:solidFill>
                      <a:srgbClr val="003B71"/>
                    </a:solidFill>
                  </a:tcPr>
                </a:tc>
                <a:tc>
                  <a:txBody>
                    <a:bodyPr/>
                    <a:lstStyle/>
                    <a:p>
                      <a:pPr lvl="0">
                        <a:buNone/>
                      </a:pPr>
                      <a:r>
                        <a:rPr lang="es-ES" sz="1500" dirty="0">
                          <a:effectLst/>
                          <a:latin typeface="Poppins"/>
                          <a:cs typeface="Poppins"/>
                        </a:rPr>
                        <a:t>¿A quién o quiénes está dirigida la herramienta?</a:t>
                      </a:r>
                      <a:endParaRPr lang="en-US" sz="3500" dirty="0"/>
                    </a:p>
                  </a:txBody>
                  <a:tcPr marL="96012" marR="96012" marT="0" marB="0" anchor="ctr">
                    <a:solidFill>
                      <a:srgbClr val="003B71">
                        <a:alpha val="20000"/>
                      </a:srgbClr>
                    </a:solidFill>
                  </a:tcPr>
                </a:tc>
                <a:extLst>
                  <a:ext uri="{0D108BD9-81ED-4DB2-BD59-A6C34878D82A}">
                    <a16:rowId xmlns:a16="http://schemas.microsoft.com/office/drawing/2014/main" val="72714060"/>
                  </a:ext>
                </a:extLst>
              </a:tr>
              <a:tr h="426720">
                <a:tc>
                  <a:txBody>
                    <a:bodyPr/>
                    <a:lstStyle/>
                    <a:p>
                      <a:pPr lvl="0">
                        <a:buNone/>
                      </a:pPr>
                      <a:r>
                        <a:rPr lang="es-MX" sz="1500" b="1" kern="1200" dirty="0">
                          <a:solidFill>
                            <a:schemeClr val="lt1"/>
                          </a:solidFill>
                          <a:effectLst/>
                          <a:latin typeface="Poppins"/>
                          <a:ea typeface="+mn-ea"/>
                          <a:cs typeface="Poppins"/>
                        </a:rPr>
                        <a:t>TIEMPO</a:t>
                      </a:r>
                    </a:p>
                  </a:txBody>
                  <a:tcPr marL="96012" marR="96012" marT="0" marB="0" anchor="ctr">
                    <a:solidFill>
                      <a:srgbClr val="003B71"/>
                    </a:solidFill>
                  </a:tcPr>
                </a:tc>
                <a:tc>
                  <a:txBody>
                    <a:bodyPr/>
                    <a:lstStyle/>
                    <a:p>
                      <a:pPr lvl="0">
                        <a:buNone/>
                      </a:pPr>
                      <a:r>
                        <a:rPr lang="es-ES" sz="1500" dirty="0">
                          <a:effectLst/>
                          <a:latin typeface="Poppins"/>
                          <a:cs typeface="Poppins"/>
                        </a:rPr>
                        <a:t>Duración estimada de la actividad</a:t>
                      </a:r>
                    </a:p>
                  </a:txBody>
                  <a:tcPr marL="96012" marR="96012" marT="0" marB="0" anchor="ctr">
                    <a:solidFill>
                      <a:srgbClr val="003B71">
                        <a:alpha val="20000"/>
                      </a:srgbClr>
                    </a:solidFill>
                  </a:tcPr>
                </a:tc>
                <a:extLst>
                  <a:ext uri="{0D108BD9-81ED-4DB2-BD59-A6C34878D82A}">
                    <a16:rowId xmlns:a16="http://schemas.microsoft.com/office/drawing/2014/main" val="2760306651"/>
                  </a:ext>
                </a:extLst>
              </a:tr>
              <a:tr h="457200">
                <a:tc>
                  <a:txBody>
                    <a:bodyPr/>
                    <a:lstStyle/>
                    <a:p>
                      <a:r>
                        <a:rPr lang="es-MX" sz="1500" dirty="0">
                          <a:effectLst/>
                          <a:latin typeface="Poppins"/>
                          <a:cs typeface="Poppins"/>
                        </a:rPr>
                        <a:t>MATERIALES </a:t>
                      </a:r>
                    </a:p>
                  </a:txBody>
                  <a:tcPr marL="96012" marR="96012" marT="0" marB="0" anchor="ctr">
                    <a:solidFill>
                      <a:srgbClr val="003B71"/>
                    </a:solidFill>
                  </a:tcPr>
                </a:tc>
                <a:tc>
                  <a:txBody>
                    <a:bodyPr/>
                    <a:lstStyle/>
                    <a:p>
                      <a:r>
                        <a:rPr lang="es-ES" sz="1500" dirty="0">
                          <a:effectLst/>
                          <a:latin typeface="Poppins"/>
                          <a:cs typeface="Poppins"/>
                        </a:rPr>
                        <a:t>Se describen los elementos necesarios para el óptimo desarrollo de la actividad</a:t>
                      </a:r>
                    </a:p>
                  </a:txBody>
                  <a:tcPr marL="96012" marR="96012" marT="0" marB="0" anchor="ctr">
                    <a:solidFill>
                      <a:srgbClr val="003B71">
                        <a:alpha val="20000"/>
                      </a:srgbClr>
                    </a:solidFill>
                  </a:tcPr>
                </a:tc>
                <a:extLst>
                  <a:ext uri="{0D108BD9-81ED-4DB2-BD59-A6C34878D82A}">
                    <a16:rowId xmlns:a16="http://schemas.microsoft.com/office/drawing/2014/main" val="2474860314"/>
                  </a:ext>
                </a:extLst>
              </a:tr>
              <a:tr h="685800">
                <a:tc>
                  <a:txBody>
                    <a:bodyPr/>
                    <a:lstStyle/>
                    <a:p>
                      <a:r>
                        <a:rPr lang="es-MX" sz="1500" dirty="0">
                          <a:effectLst/>
                          <a:latin typeface="Poppins"/>
                          <a:cs typeface="Poppins"/>
                        </a:rPr>
                        <a:t>PROCEDIMIENTO </a:t>
                      </a:r>
                    </a:p>
                  </a:txBody>
                  <a:tcPr marL="96012" marR="96012" marT="0" marB="0" anchor="ctr">
                    <a:solidFill>
                      <a:srgbClr val="003B71"/>
                    </a:solidFill>
                  </a:tcPr>
                </a:tc>
                <a:tc>
                  <a:txBody>
                    <a:bodyPr/>
                    <a:lstStyle/>
                    <a:p>
                      <a:r>
                        <a:rPr lang="es-ES" sz="1500" dirty="0">
                          <a:effectLst/>
                          <a:latin typeface="Poppins"/>
                          <a:cs typeface="Poppins"/>
                        </a:rPr>
                        <a:t>En este apartado se presenta el paso a paso para el desarrollo de la herramienta, mediante el  uso de un lenguaje sencillo y práctico.</a:t>
                      </a:r>
                    </a:p>
                  </a:txBody>
                  <a:tcPr marL="96012" marR="96012" marT="0" marB="0" anchor="ctr">
                    <a:solidFill>
                      <a:srgbClr val="003B71">
                        <a:alpha val="20000"/>
                      </a:srgbClr>
                    </a:solidFill>
                  </a:tcPr>
                </a:tc>
                <a:extLst>
                  <a:ext uri="{0D108BD9-81ED-4DB2-BD59-A6C34878D82A}">
                    <a16:rowId xmlns:a16="http://schemas.microsoft.com/office/drawing/2014/main" val="3636078160"/>
                  </a:ext>
                </a:extLst>
              </a:tr>
              <a:tr h="914400">
                <a:tc>
                  <a:txBody>
                    <a:bodyPr/>
                    <a:lstStyle/>
                    <a:p>
                      <a:pPr lvl="0">
                        <a:buNone/>
                      </a:pPr>
                      <a:r>
                        <a:rPr lang="es-MX" sz="1500" dirty="0">
                          <a:effectLst/>
                          <a:latin typeface="Poppins"/>
                          <a:cs typeface="Poppins"/>
                        </a:rPr>
                        <a:t>OBSERVACIONES</a:t>
                      </a:r>
                      <a:endParaRPr lang="en-US" sz="3500" dirty="0"/>
                    </a:p>
                  </a:txBody>
                  <a:tcPr marL="96012" marR="96012" marT="0" marB="0" anchor="ctr">
                    <a:solidFill>
                      <a:srgbClr val="003B71"/>
                    </a:solidFill>
                  </a:tcPr>
                </a:tc>
                <a:tc>
                  <a:txBody>
                    <a:bodyPr/>
                    <a:lstStyle/>
                    <a:p>
                      <a:pPr lvl="0">
                        <a:buNone/>
                      </a:pPr>
                      <a:r>
                        <a:rPr lang="es-ES" sz="1500" dirty="0">
                          <a:effectLst/>
                          <a:latin typeface="Poppins"/>
                          <a:cs typeface="Poppins"/>
                        </a:rPr>
                        <a:t>Se dan aportes para modificar la herramienta en caso de que sea necesario para que pueda ser aplicada en otro contexto o grupo diferencial.</a:t>
                      </a:r>
                      <a:endParaRPr lang="en-US" sz="3500" dirty="0"/>
                    </a:p>
                  </a:txBody>
                  <a:tcPr marL="96012" marR="96012" marT="0" marB="0" anchor="ctr">
                    <a:solidFill>
                      <a:srgbClr val="003B71">
                        <a:alpha val="20000"/>
                      </a:srgbClr>
                    </a:solidFill>
                  </a:tcPr>
                </a:tc>
                <a:extLst>
                  <a:ext uri="{0D108BD9-81ED-4DB2-BD59-A6C34878D82A}">
                    <a16:rowId xmlns:a16="http://schemas.microsoft.com/office/drawing/2014/main" val="1765163653"/>
                  </a:ext>
                </a:extLst>
              </a:tr>
              <a:tr h="914400">
                <a:tc>
                  <a:txBody>
                    <a:bodyPr/>
                    <a:lstStyle/>
                    <a:p>
                      <a:r>
                        <a:rPr lang="es-MX" sz="1500" dirty="0">
                          <a:effectLst/>
                          <a:latin typeface="Poppins"/>
                          <a:cs typeface="Poppins"/>
                        </a:rPr>
                        <a:t>INDICADORES</a:t>
                      </a:r>
                    </a:p>
                  </a:txBody>
                  <a:tcPr marL="96012" marR="96012" marT="0" marB="0" anchor="ctr">
                    <a:solidFill>
                      <a:srgbClr val="003B71"/>
                    </a:solidFill>
                  </a:tcPr>
                </a:tc>
                <a:tc>
                  <a:txBody>
                    <a:bodyPr/>
                    <a:lstStyle/>
                    <a:p>
                      <a:r>
                        <a:rPr lang="es-ES" sz="1500" dirty="0">
                          <a:effectLst/>
                          <a:latin typeface="Poppins"/>
                          <a:cs typeface="Poppins"/>
                        </a:rPr>
                        <a:t>Se establecen indicadores o preguntas que permitan que quien ejecute la herramienta pueda evaluar la aplicación de la misma de forma objetiva.</a:t>
                      </a:r>
                    </a:p>
                  </a:txBody>
                  <a:tcPr marL="96012" marR="96012" marT="0" marB="0" anchor="ctr">
                    <a:solidFill>
                      <a:srgbClr val="003B71">
                        <a:alpha val="20000"/>
                      </a:srgbClr>
                    </a:solidFill>
                  </a:tcPr>
                </a:tc>
                <a:extLst>
                  <a:ext uri="{0D108BD9-81ED-4DB2-BD59-A6C34878D82A}">
                    <a16:rowId xmlns:a16="http://schemas.microsoft.com/office/drawing/2014/main" val="3199353768"/>
                  </a:ext>
                </a:extLst>
              </a:tr>
            </a:tbl>
          </a:graphicData>
        </a:graphic>
      </p:graphicFrame>
      <p:pic>
        <p:nvPicPr>
          <p:cNvPr id="22" name="Audio 1.2 Ficha técnica">
            <a:hlinkClick r:id="" action="ppaction://media"/>
            <a:extLst>
              <a:ext uri="{FF2B5EF4-FFF2-40B4-BE49-F238E27FC236}">
                <a16:creationId xmlns:a16="http://schemas.microsoft.com/office/drawing/2014/main" id="{E239815D-078F-CC1E-C01F-75A64A22AAD0}"/>
              </a:ext>
            </a:extLst>
          </p:cNvPr>
          <p:cNvPicPr>
            <a:picLocks noChangeAspect="1"/>
          </p:cNvPicPr>
          <p:nvPr>
            <a:audioFile r:link="rId1"/>
            <p:extLst>
              <p:ext uri="{DAA4B4D4-6D71-4841-9C94-3DE7FCFB9230}">
                <p14:media xmlns:p14="http://schemas.microsoft.com/office/powerpoint/2010/main" r:embed="rId2">
                  <p14:trim st="1953"/>
                </p14:media>
              </p:ext>
            </p:extLst>
          </p:nvPr>
        </p:nvPicPr>
        <p:blipFill>
          <a:blip r:embed="rId4"/>
          <a:stretch>
            <a:fillRect/>
          </a:stretch>
        </p:blipFill>
        <p:spPr>
          <a:xfrm>
            <a:off x="6927149" y="5440109"/>
            <a:ext cx="812800" cy="812800"/>
          </a:xfrm>
          <a:prstGeom prst="rect">
            <a:avLst/>
          </a:prstGeom>
        </p:spPr>
      </p:pic>
      <p:sp>
        <p:nvSpPr>
          <p:cNvPr id="23" name="Rectángulo 22">
            <a:extLst>
              <a:ext uri="{FF2B5EF4-FFF2-40B4-BE49-F238E27FC236}">
                <a16:creationId xmlns:a16="http://schemas.microsoft.com/office/drawing/2014/main" id="{59BDF4BE-71AA-F752-3A9B-B65C86FE72DF}"/>
              </a:ext>
            </a:extLst>
          </p:cNvPr>
          <p:cNvSpPr/>
          <p:nvPr/>
        </p:nvSpPr>
        <p:spPr>
          <a:xfrm>
            <a:off x="3472748" y="141080"/>
            <a:ext cx="8534401" cy="949940"/>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r" defTabSz="1280096"/>
            <a:r>
              <a:rPr lang="es-ES" sz="5333" b="1" dirty="0">
                <a:ln w="0"/>
                <a:solidFill>
                  <a:schemeClr val="tx1"/>
                </a:solidFill>
                <a:latin typeface="Poppins" pitchFamily="2" charset="77"/>
                <a:cs typeface="Poppins" pitchFamily="2" charset="77"/>
              </a:rPr>
              <a:t>FICHA TÉCNICA</a:t>
            </a:r>
          </a:p>
        </p:txBody>
      </p:sp>
      <p:pic>
        <p:nvPicPr>
          <p:cNvPr id="84" name="Imagen 54" descr="Imagen que contiene firmar, calle, palo, alimentos&#10;&#10;Descripción generada automáticamente">
            <a:hlinkClick r:id="rId5" action="ppaction://hlinksldjump"/>
            <a:extLst>
              <a:ext uri="{FF2B5EF4-FFF2-40B4-BE49-F238E27FC236}">
                <a16:creationId xmlns:a16="http://schemas.microsoft.com/office/drawing/2014/main" id="{1AABDAC3-C4B4-6EAB-AF6C-D382E6D6A655}"/>
              </a:ext>
            </a:extLst>
          </p:cNvPr>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1077508" y="2332578"/>
            <a:ext cx="543104" cy="624569"/>
          </a:xfrm>
          <a:prstGeom prst="rect">
            <a:avLst/>
          </a:prstGeom>
        </p:spPr>
      </p:pic>
      <p:grpSp>
        <p:nvGrpSpPr>
          <p:cNvPr id="3" name="Grupo 2">
            <a:extLst>
              <a:ext uri="{FF2B5EF4-FFF2-40B4-BE49-F238E27FC236}">
                <a16:creationId xmlns:a16="http://schemas.microsoft.com/office/drawing/2014/main" id="{8DD0C304-E8B5-6735-0D76-5C628F5954CB}"/>
              </a:ext>
            </a:extLst>
          </p:cNvPr>
          <p:cNvGrpSpPr/>
          <p:nvPr/>
        </p:nvGrpSpPr>
        <p:grpSpPr>
          <a:xfrm>
            <a:off x="9067800" y="8400112"/>
            <a:ext cx="608963" cy="569739"/>
            <a:chOff x="3162170" y="1092042"/>
            <a:chExt cx="6462846" cy="6868114"/>
          </a:xfrm>
        </p:grpSpPr>
        <p:sp>
          <p:nvSpPr>
            <p:cNvPr id="4" name="Rectángulo 3">
              <a:extLst>
                <a:ext uri="{FF2B5EF4-FFF2-40B4-BE49-F238E27FC236}">
                  <a16:creationId xmlns:a16="http://schemas.microsoft.com/office/drawing/2014/main" id="{334CF042-3638-DEE0-D5C4-B16631F93385}"/>
                </a:ext>
              </a:extLst>
            </p:cNvPr>
            <p:cNvSpPr/>
            <p:nvPr/>
          </p:nvSpPr>
          <p:spPr>
            <a:xfrm>
              <a:off x="5836611" y="1857490"/>
              <a:ext cx="3780000" cy="3780000"/>
            </a:xfrm>
            <a:prstGeom prst="rect">
              <a:avLst/>
            </a:prstGeom>
            <a:solidFill>
              <a:srgbClr val="7B91B6"/>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5" name="Rectángulo 4">
              <a:extLst>
                <a:ext uri="{FF2B5EF4-FFF2-40B4-BE49-F238E27FC236}">
                  <a16:creationId xmlns:a16="http://schemas.microsoft.com/office/drawing/2014/main" id="{04270DF5-D571-7221-F6E6-0A01C7B7C7FB}"/>
                </a:ext>
              </a:extLst>
            </p:cNvPr>
            <p:cNvSpPr/>
            <p:nvPr/>
          </p:nvSpPr>
          <p:spPr>
            <a:xfrm>
              <a:off x="3174362" y="1857490"/>
              <a:ext cx="3780000" cy="3780000"/>
            </a:xfrm>
            <a:prstGeom prst="rect">
              <a:avLst/>
            </a:prstGeom>
            <a:solidFill>
              <a:srgbClr val="FFBF78"/>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6" name="Rectángulo 5">
              <a:extLst>
                <a:ext uri="{FF2B5EF4-FFF2-40B4-BE49-F238E27FC236}">
                  <a16:creationId xmlns:a16="http://schemas.microsoft.com/office/drawing/2014/main" id="{CBFAFA57-A15E-1A2C-1329-52532A7F31A7}"/>
                </a:ext>
              </a:extLst>
            </p:cNvPr>
            <p:cNvSpPr/>
            <p:nvPr/>
          </p:nvSpPr>
          <p:spPr>
            <a:xfrm>
              <a:off x="4482354" y="4180156"/>
              <a:ext cx="3780000" cy="3780000"/>
            </a:xfrm>
            <a:prstGeom prst="rect">
              <a:avLst/>
            </a:prstGeom>
            <a:solidFill>
              <a:srgbClr val="A7B6CE"/>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 name="Rectángulo 8">
              <a:hlinkClick r:id="rId7" action="ppaction://hlinksldjump"/>
              <a:extLst>
                <a:ext uri="{FF2B5EF4-FFF2-40B4-BE49-F238E27FC236}">
                  <a16:creationId xmlns:a16="http://schemas.microsoft.com/office/drawing/2014/main" id="{92718C58-CA27-C5B6-CC3D-BE3F1DEC1A5D}"/>
                </a:ext>
              </a:extLst>
            </p:cNvPr>
            <p:cNvSpPr/>
            <p:nvPr/>
          </p:nvSpPr>
          <p:spPr>
            <a:xfrm>
              <a:off x="4510800" y="1092042"/>
              <a:ext cx="3780000" cy="3780000"/>
            </a:xfrm>
            <a:prstGeom prst="rect">
              <a:avLst/>
            </a:prstGeom>
            <a:solidFill>
              <a:srgbClr val="FF941F"/>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7" name="Rectángulo 16">
              <a:extLst>
                <a:ext uri="{FF2B5EF4-FFF2-40B4-BE49-F238E27FC236}">
                  <a16:creationId xmlns:a16="http://schemas.microsoft.com/office/drawing/2014/main" id="{020D13AB-5DCD-5777-E657-B18449C4AC14}"/>
                </a:ext>
              </a:extLst>
            </p:cNvPr>
            <p:cNvSpPr/>
            <p:nvPr/>
          </p:nvSpPr>
          <p:spPr>
            <a:xfrm>
              <a:off x="5845016" y="3400662"/>
              <a:ext cx="3780000" cy="3780000"/>
            </a:xfrm>
            <a:prstGeom prst="rect">
              <a:avLst/>
            </a:prstGeom>
            <a:solidFill>
              <a:schemeClr val="tx1">
                <a:alpha val="54000"/>
              </a:schemeClr>
            </a:soli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8" name="Grupo 17">
              <a:extLst>
                <a:ext uri="{FF2B5EF4-FFF2-40B4-BE49-F238E27FC236}">
                  <a16:creationId xmlns:a16="http://schemas.microsoft.com/office/drawing/2014/main" id="{63ECB5B5-FB90-EC45-67FB-071F2C90EDF1}"/>
                </a:ext>
              </a:extLst>
            </p:cNvPr>
            <p:cNvGrpSpPr/>
            <p:nvPr/>
          </p:nvGrpSpPr>
          <p:grpSpPr>
            <a:xfrm>
              <a:off x="3162170" y="3400662"/>
              <a:ext cx="3780000" cy="3780000"/>
              <a:chOff x="2708595" y="2775804"/>
              <a:chExt cx="2221200" cy="2221200"/>
            </a:xfrm>
            <a:solidFill>
              <a:srgbClr val="6699FF"/>
            </a:solidFill>
          </p:grpSpPr>
          <p:sp>
            <p:nvSpPr>
              <p:cNvPr id="19" name="Rectángulo 18">
                <a:extLst>
                  <a:ext uri="{FF2B5EF4-FFF2-40B4-BE49-F238E27FC236}">
                    <a16:creationId xmlns:a16="http://schemas.microsoft.com/office/drawing/2014/main" id="{3F3B876C-4004-7C9B-4E0A-5C43CEA33CAA}"/>
                  </a:ext>
                </a:extLst>
              </p:cNvPr>
              <p:cNvSpPr/>
              <p:nvPr/>
            </p:nvSpPr>
            <p:spPr>
              <a:xfrm>
                <a:off x="2708595" y="2775804"/>
                <a:ext cx="2221200" cy="2221200"/>
              </a:xfrm>
              <a:prstGeom prst="rect">
                <a:avLst/>
              </a:prstGeom>
              <a:grp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20" name="Imagen 19">
                <a:extLst>
                  <a:ext uri="{FF2B5EF4-FFF2-40B4-BE49-F238E27FC236}">
                    <a16:creationId xmlns:a16="http://schemas.microsoft.com/office/drawing/2014/main" id="{81F1F491-65A8-8D9E-4184-AF1FECF68D81}"/>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167322" y="3717042"/>
                <a:ext cx="1120714" cy="356061"/>
              </a:xfrm>
              <a:prstGeom prst="rect">
                <a:avLst/>
              </a:prstGeom>
              <a:grpFill/>
              <a:scene3d>
                <a:camera prst="isometricLeftDown"/>
                <a:lightRig rig="threePt" dir="t"/>
              </a:scene3d>
            </p:spPr>
          </p:pic>
        </p:grpSp>
      </p:grpSp>
      <p:sp>
        <p:nvSpPr>
          <p:cNvPr id="21" name="CuadroTexto 20">
            <a:extLst>
              <a:ext uri="{FF2B5EF4-FFF2-40B4-BE49-F238E27FC236}">
                <a16:creationId xmlns:a16="http://schemas.microsoft.com/office/drawing/2014/main" id="{4D69CA3D-B099-E072-54EC-EC97B26039A3}"/>
              </a:ext>
            </a:extLst>
          </p:cNvPr>
          <p:cNvSpPr txBox="1"/>
          <p:nvPr/>
        </p:nvSpPr>
        <p:spPr>
          <a:xfrm>
            <a:off x="8674408" y="9019818"/>
            <a:ext cx="1391744" cy="338554"/>
          </a:xfrm>
          <a:prstGeom prst="rect">
            <a:avLst/>
          </a:prstGeom>
          <a:noFill/>
        </p:spPr>
        <p:txBody>
          <a:bodyPr wrap="square" rtlCol="0">
            <a:spAutoFit/>
          </a:bodyPr>
          <a:lstStyle/>
          <a:p>
            <a:pPr algn="ctr" defTabSz="1280096"/>
            <a:r>
              <a:rPr lang="es-MX" sz="1600" b="1" dirty="0">
                <a:solidFill>
                  <a:prstClr val="black"/>
                </a:solidFill>
                <a:latin typeface="Poppins" panose="00000500000000000000" pitchFamily="2" charset="0"/>
                <a:cs typeface="Poppins" panose="00000500000000000000" pitchFamily="2" charset="0"/>
              </a:rPr>
              <a:t>Regresar</a:t>
            </a:r>
          </a:p>
        </p:txBody>
      </p:sp>
      <p:grpSp>
        <p:nvGrpSpPr>
          <p:cNvPr id="24" name="Grupo 4">
            <a:extLst>
              <a:ext uri="{FF2B5EF4-FFF2-40B4-BE49-F238E27FC236}">
                <a16:creationId xmlns:a16="http://schemas.microsoft.com/office/drawing/2014/main" id="{1541A03B-798A-4CC5-78A0-0BB3075E8405}"/>
              </a:ext>
            </a:extLst>
          </p:cNvPr>
          <p:cNvGrpSpPr/>
          <p:nvPr/>
        </p:nvGrpSpPr>
        <p:grpSpPr>
          <a:xfrm>
            <a:off x="1021908" y="2174985"/>
            <a:ext cx="1149120" cy="1149120"/>
            <a:chOff x="3177144" y="1346133"/>
            <a:chExt cx="820800" cy="820800"/>
          </a:xfrm>
        </p:grpSpPr>
        <p:sp>
          <p:nvSpPr>
            <p:cNvPr id="25" name="Elipse 5">
              <a:hlinkClick r:id="rId7" action="ppaction://hlinksldjump"/>
              <a:extLst>
                <a:ext uri="{FF2B5EF4-FFF2-40B4-BE49-F238E27FC236}">
                  <a16:creationId xmlns:a16="http://schemas.microsoft.com/office/drawing/2014/main" id="{4CC218C3-88CD-F73C-CA54-26450F1C72A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6" name="Google Shape;13057;p104">
              <a:extLst>
                <a:ext uri="{FF2B5EF4-FFF2-40B4-BE49-F238E27FC236}">
                  <a16:creationId xmlns:a16="http://schemas.microsoft.com/office/drawing/2014/main" id="{7915BC3B-D112-284A-7058-6BDFC137B13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27" name="Google Shape;13058;p104">
                <a:extLst>
                  <a:ext uri="{FF2B5EF4-FFF2-40B4-BE49-F238E27FC236}">
                    <a16:creationId xmlns:a16="http://schemas.microsoft.com/office/drawing/2014/main" id="{8C2EF28E-3A26-F221-A5C7-B132ECDA48CD}"/>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13059;p104">
                <a:extLst>
                  <a:ext uri="{FF2B5EF4-FFF2-40B4-BE49-F238E27FC236}">
                    <a16:creationId xmlns:a16="http://schemas.microsoft.com/office/drawing/2014/main" id="{12558A55-75CF-849D-30B0-3DAA9F728EA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9" name="Google Shape;13060;p104">
                <a:extLst>
                  <a:ext uri="{FF2B5EF4-FFF2-40B4-BE49-F238E27FC236}">
                    <a16:creationId xmlns:a16="http://schemas.microsoft.com/office/drawing/2014/main" id="{5A34904C-F8FA-CCC0-0541-FD9207E98EC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0" name="Google Shape;13061;p104">
                <a:extLst>
                  <a:ext uri="{FF2B5EF4-FFF2-40B4-BE49-F238E27FC236}">
                    <a16:creationId xmlns:a16="http://schemas.microsoft.com/office/drawing/2014/main" id="{E111B8A6-12D2-AB88-8205-CE654A31D29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1" name="Google Shape;13062;p104">
                <a:extLst>
                  <a:ext uri="{FF2B5EF4-FFF2-40B4-BE49-F238E27FC236}">
                    <a16:creationId xmlns:a16="http://schemas.microsoft.com/office/drawing/2014/main" id="{C290F284-91A1-38D0-027F-2872016B9D2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2" name="Google Shape;13063;p104">
                <a:extLst>
                  <a:ext uri="{FF2B5EF4-FFF2-40B4-BE49-F238E27FC236}">
                    <a16:creationId xmlns:a16="http://schemas.microsoft.com/office/drawing/2014/main" id="{5772EE72-B1BB-6CC9-DF4D-FC787E366C22}"/>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3" name="Google Shape;13064;p104">
                <a:extLst>
                  <a:ext uri="{FF2B5EF4-FFF2-40B4-BE49-F238E27FC236}">
                    <a16:creationId xmlns:a16="http://schemas.microsoft.com/office/drawing/2014/main" id="{E057024C-EA1B-4C3F-1305-7C5B2AD533C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4" name="Google Shape;13065;p104">
                <a:extLst>
                  <a:ext uri="{FF2B5EF4-FFF2-40B4-BE49-F238E27FC236}">
                    <a16:creationId xmlns:a16="http://schemas.microsoft.com/office/drawing/2014/main" id="{F7B6D779-E345-9C60-04B0-AEC5479A6B2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5" name="Google Shape;13066;p104">
                <a:extLst>
                  <a:ext uri="{FF2B5EF4-FFF2-40B4-BE49-F238E27FC236}">
                    <a16:creationId xmlns:a16="http://schemas.microsoft.com/office/drawing/2014/main" id="{9D43CDE0-776A-EEFC-6486-C5CFDE04F14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6" name="Google Shape;13067;p104">
                <a:extLst>
                  <a:ext uri="{FF2B5EF4-FFF2-40B4-BE49-F238E27FC236}">
                    <a16:creationId xmlns:a16="http://schemas.microsoft.com/office/drawing/2014/main" id="{9D10E645-1DCC-11A2-5D3C-D5DA91F0DED2}"/>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37" name="Imagen 42" descr="Imagen que contiene dibujo, luz, alimentos&#10;&#10;Descripción generada automáticamente">
            <a:hlinkClick r:id="rId9" action="ppaction://hlinksldjump"/>
            <a:extLst>
              <a:ext uri="{FF2B5EF4-FFF2-40B4-BE49-F238E27FC236}">
                <a16:creationId xmlns:a16="http://schemas.microsoft.com/office/drawing/2014/main" id="{2156CA79-FD59-0211-6E5B-1EBC2B68B2B8}"/>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297700" y="3698708"/>
            <a:ext cx="690517" cy="690517"/>
          </a:xfrm>
          <a:prstGeom prst="rect">
            <a:avLst/>
          </a:prstGeom>
        </p:spPr>
      </p:pic>
      <p:pic>
        <p:nvPicPr>
          <p:cNvPr id="38" name="Imagen 43" descr="Imagen que contiene Icono&#10;&#10;Descripción generada automáticamente">
            <a:hlinkClick r:id="rId11" action="ppaction://hlinksldjump"/>
            <a:extLst>
              <a:ext uri="{FF2B5EF4-FFF2-40B4-BE49-F238E27FC236}">
                <a16:creationId xmlns:a16="http://schemas.microsoft.com/office/drawing/2014/main" id="{4F620726-D6EC-7441-406A-3705FE411E41}"/>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39" name="Imagen 44" descr="Icono&#10;&#10;Descripción generada automáticamente">
            <a:hlinkClick r:id="rId13" action="ppaction://hlinksldjump"/>
            <a:extLst>
              <a:ext uri="{FF2B5EF4-FFF2-40B4-BE49-F238E27FC236}">
                <a16:creationId xmlns:a16="http://schemas.microsoft.com/office/drawing/2014/main" id="{83B8514C-4BBC-293A-C99E-485B37BB05DC}"/>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40" name="Google Shape;11648;p101">
            <a:hlinkClick r:id="rId15" action="ppaction://hlinksldjump"/>
            <a:extLst>
              <a:ext uri="{FF2B5EF4-FFF2-40B4-BE49-F238E27FC236}">
                <a16:creationId xmlns:a16="http://schemas.microsoft.com/office/drawing/2014/main" id="{9E9CF084-9A94-EA0E-9E77-DAA28AA31C81}"/>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41" name="Imagen 173" descr="Icono&#10;&#10;Descripción generada automáticamente">
            <a:hlinkClick r:id="rId16" action="ppaction://hlinksldjump"/>
            <a:extLst>
              <a:ext uri="{FF2B5EF4-FFF2-40B4-BE49-F238E27FC236}">
                <a16:creationId xmlns:a16="http://schemas.microsoft.com/office/drawing/2014/main" id="{720EB695-0423-BF8D-C31D-022AEAE6211B}"/>
              </a:ext>
            </a:extLst>
          </p:cNvPr>
          <p:cNvPicPr>
            <a:picLocks noChangeAspect="1"/>
          </p:cNvPicPr>
          <p:nvPr/>
        </p:nvPicPr>
        <p:blipFill>
          <a:blip r:embed="rId17">
            <a:biLevel thresh="25000"/>
            <a:extLst>
              <a:ext uri="{28A0092B-C50C-407E-A947-70E740481C1C}">
                <a14:useLocalDpi xmlns:a14="http://schemas.microsoft.com/office/drawing/2010/main" val="0"/>
              </a:ext>
            </a:extLst>
          </a:blip>
          <a:stretch>
            <a:fillRect/>
          </a:stretch>
        </p:blipFill>
        <p:spPr>
          <a:xfrm>
            <a:off x="346165" y="925356"/>
            <a:ext cx="620691" cy="527585"/>
          </a:xfrm>
          <a:prstGeom prst="rect">
            <a:avLst/>
          </a:prstGeom>
        </p:spPr>
      </p:pic>
      <p:sp>
        <p:nvSpPr>
          <p:cNvPr id="2" name="Forma libre: forma 60">
            <a:extLst>
              <a:ext uri="{FF2B5EF4-FFF2-40B4-BE49-F238E27FC236}">
                <a16:creationId xmlns:a16="http://schemas.microsoft.com/office/drawing/2014/main" id="{D94D32A2-C060-ACE7-B80B-3FE32BCED749}"/>
              </a:ext>
            </a:extLst>
          </p:cNvPr>
          <p:cNvSpPr/>
          <p:nvPr/>
        </p:nvSpPr>
        <p:spPr>
          <a:xfrm rot="16200000">
            <a:off x="-4056908" y="4053778"/>
            <a:ext cx="9603379" cy="1491465"/>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17337200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17337200 w 40705200"/>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0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17337200 w 18520239"/>
              <a:gd name="connsiteY0" fmla="*/ 1088133 h 1088133"/>
              <a:gd name="connsiteX1" fmla="*/ 15971229 w 18520239"/>
              <a:gd name="connsiteY1" fmla="*/ 1015561 h 1088133"/>
              <a:gd name="connsiteX2" fmla="*/ 15307270 w 18520239"/>
              <a:gd name="connsiteY2" fmla="*/ 628786 h 1088133"/>
              <a:gd name="connsiteX3" fmla="*/ 14686071 w 18520239"/>
              <a:gd name="connsiteY3" fmla="*/ 1015561 h 1088133"/>
              <a:gd name="connsiteX4" fmla="*/ 10377714 w 18520239"/>
              <a:gd name="connsiteY4" fmla="*/ 1015561 h 1088133"/>
              <a:gd name="connsiteX5" fmla="*/ 0 w 18520239"/>
              <a:gd name="connsiteY5" fmla="*/ 0 h 1088133"/>
              <a:gd name="connsiteX6" fmla="*/ 17409771 w 18520239"/>
              <a:gd name="connsiteY6" fmla="*/ 0 h 1088133"/>
              <a:gd name="connsiteX7" fmla="*/ 17337200 w 18520239"/>
              <a:gd name="connsiteY7" fmla="*/ 1088133 h 1088133"/>
              <a:gd name="connsiteX0" fmla="*/ 7540057 w 8723096"/>
              <a:gd name="connsiteY0" fmla="*/ 1088133 h 1088133"/>
              <a:gd name="connsiteX1" fmla="*/ 6174086 w 8723096"/>
              <a:gd name="connsiteY1" fmla="*/ 1015561 h 1088133"/>
              <a:gd name="connsiteX2" fmla="*/ 5510127 w 8723096"/>
              <a:gd name="connsiteY2" fmla="*/ 628786 h 1088133"/>
              <a:gd name="connsiteX3" fmla="*/ 4888928 w 8723096"/>
              <a:gd name="connsiteY3" fmla="*/ 1015561 h 1088133"/>
              <a:gd name="connsiteX4" fmla="*/ 580571 w 8723096"/>
              <a:gd name="connsiteY4" fmla="*/ 1015561 h 1088133"/>
              <a:gd name="connsiteX5" fmla="*/ 0 w 8723096"/>
              <a:gd name="connsiteY5" fmla="*/ 145143 h 1088133"/>
              <a:gd name="connsiteX6" fmla="*/ 7612628 w 8723096"/>
              <a:gd name="connsiteY6" fmla="*/ 0 h 1088133"/>
              <a:gd name="connsiteX7" fmla="*/ 7540057 w 8723096"/>
              <a:gd name="connsiteY7" fmla="*/ 1088133 h 1088133"/>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612628 w 8714718"/>
              <a:gd name="connsiteY6" fmla="*/ 0 h 1045995"/>
              <a:gd name="connsiteX7" fmla="*/ 7476849 w 8714718"/>
              <a:gd name="connsiteY7" fmla="*/ 1045995 h 1045995"/>
              <a:gd name="connsiteX0" fmla="*/ 7476849 w 8714718"/>
              <a:gd name="connsiteY0" fmla="*/ 900852 h 900852"/>
              <a:gd name="connsiteX1" fmla="*/ 6174086 w 8714718"/>
              <a:gd name="connsiteY1" fmla="*/ 870418 h 900852"/>
              <a:gd name="connsiteX2" fmla="*/ 5510127 w 8714718"/>
              <a:gd name="connsiteY2" fmla="*/ 483643 h 900852"/>
              <a:gd name="connsiteX3" fmla="*/ 4888928 w 8714718"/>
              <a:gd name="connsiteY3" fmla="*/ 870418 h 900852"/>
              <a:gd name="connsiteX4" fmla="*/ 580571 w 8714718"/>
              <a:gd name="connsiteY4" fmla="*/ 870418 h 900852"/>
              <a:gd name="connsiteX5" fmla="*/ 0 w 8714718"/>
              <a:gd name="connsiteY5" fmla="*/ 0 h 900852"/>
              <a:gd name="connsiteX6" fmla="*/ 7275522 w 8714718"/>
              <a:gd name="connsiteY6" fmla="*/ 44479 h 900852"/>
              <a:gd name="connsiteX7" fmla="*/ 7476849 w 8714718"/>
              <a:gd name="connsiteY7" fmla="*/ 900852 h 900852"/>
              <a:gd name="connsiteX0" fmla="*/ 7476849 w 8714718"/>
              <a:gd name="connsiteY0" fmla="*/ 1045995 h 1045995"/>
              <a:gd name="connsiteX1" fmla="*/ 6174086 w 8714718"/>
              <a:gd name="connsiteY1" fmla="*/ 1015561 h 1045995"/>
              <a:gd name="connsiteX2" fmla="*/ 5510127 w 8714718"/>
              <a:gd name="connsiteY2" fmla="*/ 628786 h 1045995"/>
              <a:gd name="connsiteX3" fmla="*/ 4888928 w 8714718"/>
              <a:gd name="connsiteY3" fmla="*/ 1015561 h 1045995"/>
              <a:gd name="connsiteX4" fmla="*/ 580571 w 8714718"/>
              <a:gd name="connsiteY4" fmla="*/ 1015561 h 1045995"/>
              <a:gd name="connsiteX5" fmla="*/ 0 w 8714718"/>
              <a:gd name="connsiteY5" fmla="*/ 145143 h 1045995"/>
              <a:gd name="connsiteX6" fmla="*/ 7507284 w 8714718"/>
              <a:gd name="connsiteY6" fmla="*/ 0 h 1045995"/>
              <a:gd name="connsiteX7" fmla="*/ 7476849 w 8714718"/>
              <a:gd name="connsiteY7" fmla="*/ 1045995 h 104599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938419 w 8145853"/>
              <a:gd name="connsiteY6" fmla="*/ 2340 h 1048335"/>
              <a:gd name="connsiteX7" fmla="*/ 6907984 w 8145853"/>
              <a:gd name="connsiteY7" fmla="*/ 1048335 h 1048335"/>
              <a:gd name="connsiteX0" fmla="*/ 6907984 w 8145853"/>
              <a:gd name="connsiteY0" fmla="*/ 1048335 h 1048335"/>
              <a:gd name="connsiteX1" fmla="*/ 5605221 w 8145853"/>
              <a:gd name="connsiteY1" fmla="*/ 1017901 h 1048335"/>
              <a:gd name="connsiteX2" fmla="*/ 4941262 w 8145853"/>
              <a:gd name="connsiteY2" fmla="*/ 631126 h 1048335"/>
              <a:gd name="connsiteX3" fmla="*/ 4320063 w 8145853"/>
              <a:gd name="connsiteY3" fmla="*/ 1017901 h 1048335"/>
              <a:gd name="connsiteX4" fmla="*/ 11706 w 8145853"/>
              <a:gd name="connsiteY4" fmla="*/ 1017901 h 1048335"/>
              <a:gd name="connsiteX5" fmla="*/ 0 w 8145853"/>
              <a:gd name="connsiteY5" fmla="*/ 0 h 1048335"/>
              <a:gd name="connsiteX6" fmla="*/ 6884270 w 8145853"/>
              <a:gd name="connsiteY6" fmla="*/ 2340 h 1048335"/>
              <a:gd name="connsiteX7" fmla="*/ 6907984 w 8145853"/>
              <a:gd name="connsiteY7" fmla="*/ 1048335 h 1048335"/>
              <a:gd name="connsiteX0" fmla="*/ 6863528 w 6885396"/>
              <a:gd name="connsiteY0" fmla="*/ 1016570 h 1018949"/>
              <a:gd name="connsiteX1" fmla="*/ 5605221 w 6885396"/>
              <a:gd name="connsiteY1" fmla="*/ 1017901 h 1018949"/>
              <a:gd name="connsiteX2" fmla="*/ 4941262 w 6885396"/>
              <a:gd name="connsiteY2" fmla="*/ 631126 h 1018949"/>
              <a:gd name="connsiteX3" fmla="*/ 4320063 w 6885396"/>
              <a:gd name="connsiteY3" fmla="*/ 1017901 h 1018949"/>
              <a:gd name="connsiteX4" fmla="*/ 11706 w 6885396"/>
              <a:gd name="connsiteY4" fmla="*/ 1017901 h 1018949"/>
              <a:gd name="connsiteX5" fmla="*/ 0 w 6885396"/>
              <a:gd name="connsiteY5" fmla="*/ 0 h 1018949"/>
              <a:gd name="connsiteX6" fmla="*/ 6884270 w 6885396"/>
              <a:gd name="connsiteY6" fmla="*/ 2340 h 1018949"/>
              <a:gd name="connsiteX7" fmla="*/ 6863528 w 6885396"/>
              <a:gd name="connsiteY7" fmla="*/ 1016570 h 1018949"/>
              <a:gd name="connsiteX0" fmla="*/ 6885757 w 6886737"/>
              <a:gd name="connsiteY0" fmla="*/ 1016570 h 1018949"/>
              <a:gd name="connsiteX1" fmla="*/ 5605221 w 6886737"/>
              <a:gd name="connsiteY1" fmla="*/ 1017901 h 1018949"/>
              <a:gd name="connsiteX2" fmla="*/ 4941262 w 6886737"/>
              <a:gd name="connsiteY2" fmla="*/ 631126 h 1018949"/>
              <a:gd name="connsiteX3" fmla="*/ 4320063 w 6886737"/>
              <a:gd name="connsiteY3" fmla="*/ 1017901 h 1018949"/>
              <a:gd name="connsiteX4" fmla="*/ 11706 w 6886737"/>
              <a:gd name="connsiteY4" fmla="*/ 1017901 h 1018949"/>
              <a:gd name="connsiteX5" fmla="*/ 0 w 6886737"/>
              <a:gd name="connsiteY5" fmla="*/ 0 h 1018949"/>
              <a:gd name="connsiteX6" fmla="*/ 6884270 w 6886737"/>
              <a:gd name="connsiteY6" fmla="*/ 2340 h 1018949"/>
              <a:gd name="connsiteX7" fmla="*/ 6885757 w 6886737"/>
              <a:gd name="connsiteY7" fmla="*/ 1016570 h 101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6737" h="1018949">
                <a:moveTo>
                  <a:pt x="6885757" y="1016570"/>
                </a:moveTo>
                <a:lnTo>
                  <a:pt x="5605221" y="1017901"/>
                </a:lnTo>
                <a:cubicBezTo>
                  <a:pt x="5382212" y="1042287"/>
                  <a:pt x="5404600" y="633241"/>
                  <a:pt x="4941262" y="631126"/>
                </a:cubicBezTo>
                <a:cubicBezTo>
                  <a:pt x="4477924" y="629011"/>
                  <a:pt x="4575665" y="1016250"/>
                  <a:pt x="4320063" y="1017901"/>
                </a:cubicBezTo>
                <a:lnTo>
                  <a:pt x="11706" y="1017901"/>
                </a:lnTo>
                <a:lnTo>
                  <a:pt x="0" y="0"/>
                </a:lnTo>
                <a:lnTo>
                  <a:pt x="6884270" y="2340"/>
                </a:lnTo>
                <a:cubicBezTo>
                  <a:pt x="6892175" y="351005"/>
                  <a:pt x="6877852" y="667905"/>
                  <a:pt x="6885757" y="1016570"/>
                </a:cubicBezTo>
                <a:close/>
              </a:path>
            </a:pathLst>
          </a:custGeom>
          <a:solidFill>
            <a:srgbClr val="154A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pic>
        <p:nvPicPr>
          <p:cNvPr id="10" name="Imagen 173" descr="Icono&#10;&#10;Descripción generada automáticamente">
            <a:hlinkClick r:id="rId16" action="ppaction://hlinksldjump"/>
            <a:extLst>
              <a:ext uri="{FF2B5EF4-FFF2-40B4-BE49-F238E27FC236}">
                <a16:creationId xmlns:a16="http://schemas.microsoft.com/office/drawing/2014/main" id="{A668B74D-0210-31E9-B65F-F9F138939D6E}"/>
              </a:ext>
            </a:extLst>
          </p:cNvPr>
          <p:cNvPicPr>
            <a:picLocks noChangeAspect="1"/>
          </p:cNvPicPr>
          <p:nvPr/>
        </p:nvPicPr>
        <p:blipFill>
          <a:blip r:embed="rId17">
            <a:biLevel thresh="25000"/>
            <a:extLst>
              <a:ext uri="{28A0092B-C50C-407E-A947-70E740481C1C}">
                <a14:useLocalDpi xmlns:a14="http://schemas.microsoft.com/office/drawing/2010/main" val="0"/>
              </a:ext>
            </a:extLst>
          </a:blip>
          <a:stretch>
            <a:fillRect/>
          </a:stretch>
        </p:blipFill>
        <p:spPr>
          <a:xfrm>
            <a:off x="498565" y="1077756"/>
            <a:ext cx="620691" cy="527585"/>
          </a:xfrm>
          <a:prstGeom prst="rect">
            <a:avLst/>
          </a:prstGeom>
        </p:spPr>
      </p:pic>
      <p:pic>
        <p:nvPicPr>
          <p:cNvPr id="11" name="Imagen 42" descr="Imagen que contiene dibujo, luz, alimentos&#10;&#10;Descripción generada automáticamente">
            <a:hlinkClick r:id="rId9" action="ppaction://hlinksldjump"/>
            <a:extLst>
              <a:ext uri="{FF2B5EF4-FFF2-40B4-BE49-F238E27FC236}">
                <a16:creationId xmlns:a16="http://schemas.microsoft.com/office/drawing/2014/main" id="{C19BAD42-F63C-AA22-F7D3-342C1B7AE9F8}"/>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450100" y="3851108"/>
            <a:ext cx="690517" cy="690517"/>
          </a:xfrm>
          <a:prstGeom prst="rect">
            <a:avLst/>
          </a:prstGeom>
        </p:spPr>
      </p:pic>
      <p:sp useBgFill="1">
        <p:nvSpPr>
          <p:cNvPr id="12" name="Google Shape;11648;p101">
            <a:hlinkClick r:id="rId15" action="ppaction://hlinksldjump"/>
            <a:extLst>
              <a:ext uri="{FF2B5EF4-FFF2-40B4-BE49-F238E27FC236}">
                <a16:creationId xmlns:a16="http://schemas.microsoft.com/office/drawing/2014/main" id="{82CAC40B-A3E1-FF7F-0865-D94486D7B87D}"/>
              </a:ext>
            </a:extLst>
          </p:cNvPr>
          <p:cNvSpPr/>
          <p:nvPr/>
        </p:nvSpPr>
        <p:spPr>
          <a:xfrm>
            <a:off x="405385" y="53540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3" name="Imagen 43" descr="Imagen que contiene Icono&#10;&#10;Descripción generada automáticamente">
            <a:hlinkClick r:id="rId11" action="ppaction://hlinksldjump"/>
            <a:extLst>
              <a:ext uri="{FF2B5EF4-FFF2-40B4-BE49-F238E27FC236}">
                <a16:creationId xmlns:a16="http://schemas.microsoft.com/office/drawing/2014/main" id="{61318D49-F394-8364-5A1D-9C4EB67C1EE8}"/>
              </a:ext>
            </a:extLst>
          </p:cNvPr>
          <p:cNvPicPr>
            <a:picLocks noChangeAspect="1"/>
          </p:cNvPicPr>
          <p:nvPr/>
        </p:nvPicPr>
        <p:blipFill>
          <a:blip r:embed="rId12">
            <a:biLevel thresh="25000"/>
            <a:extLst>
              <a:ext uri="{28A0092B-C50C-407E-A947-70E740481C1C}">
                <a14:useLocalDpi xmlns:a14="http://schemas.microsoft.com/office/drawing/2010/main" val="0"/>
              </a:ext>
            </a:extLst>
          </a:blip>
          <a:stretch>
            <a:fillRect/>
          </a:stretch>
        </p:blipFill>
        <p:spPr>
          <a:xfrm>
            <a:off x="488855" y="6841019"/>
            <a:ext cx="647844" cy="539224"/>
          </a:xfrm>
          <a:prstGeom prst="rect">
            <a:avLst/>
          </a:prstGeom>
        </p:spPr>
      </p:pic>
      <p:pic>
        <p:nvPicPr>
          <p:cNvPr id="14" name="Imagen 44" descr="Icono&#10;&#10;Descripción generada automáticamente">
            <a:hlinkClick r:id="rId13" action="ppaction://hlinksldjump"/>
            <a:extLst>
              <a:ext uri="{FF2B5EF4-FFF2-40B4-BE49-F238E27FC236}">
                <a16:creationId xmlns:a16="http://schemas.microsoft.com/office/drawing/2014/main" id="{55689CF8-9469-CB0B-B96D-129FE37E6090}"/>
              </a:ext>
            </a:extLst>
          </p:cNvPr>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552865" y="8192628"/>
            <a:ext cx="519827" cy="663363"/>
          </a:xfrm>
          <a:prstGeom prst="rect">
            <a:avLst/>
          </a:prstGeom>
        </p:spPr>
      </p:pic>
    </p:spTree>
    <p:extLst>
      <p:ext uri="{BB962C8B-B14F-4D97-AF65-F5344CB8AC3E}">
        <p14:creationId xmlns:p14="http://schemas.microsoft.com/office/powerpoint/2010/main" val="19932473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3239" fill="hold"/>
                                        <p:tgtEl>
                                          <p:spTgt spid="2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2"/>
                </p:tgtEl>
              </p:cMediaNode>
            </p:audio>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2672;p68">
            <a:extLst>
              <a:ext uri="{FF2B5EF4-FFF2-40B4-BE49-F238E27FC236}">
                <a16:creationId xmlns:a16="http://schemas.microsoft.com/office/drawing/2014/main" id="{369E784C-BBF1-51E8-2669-B18E2BCB7FE2}"/>
              </a:ext>
            </a:extLst>
          </p:cNvPr>
          <p:cNvGraphicFramePr/>
          <p:nvPr>
            <p:extLst>
              <p:ext uri="{D42A27DB-BD31-4B8C-83A1-F6EECF244321}">
                <p14:modId xmlns:p14="http://schemas.microsoft.com/office/powerpoint/2010/main" val="1294756059"/>
              </p:ext>
            </p:extLst>
          </p:nvPr>
        </p:nvGraphicFramePr>
        <p:xfrm>
          <a:off x="1662641" y="843095"/>
          <a:ext cx="13474800" cy="7814803"/>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363013">
                <a:tc>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Procedimiento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7435317">
                <a:tc>
                  <a:txBody>
                    <a:bodyPr/>
                    <a:lstStyle/>
                    <a:p>
                      <a:pPr marL="0" marR="0" lvl="0" indent="0" algn="l" rtl="0">
                        <a:lnSpc>
                          <a:spcPct val="100000"/>
                        </a:lnSpc>
                        <a:spcBef>
                          <a:spcPts val="0"/>
                        </a:spcBef>
                        <a:spcAft>
                          <a:spcPts val="0"/>
                        </a:spcAft>
                        <a:buClr>
                          <a:schemeClr val="dk1"/>
                        </a:buClr>
                        <a:buSzPts val="1400"/>
                        <a:buFont typeface="Poppins"/>
                        <a:buNone/>
                      </a:pPr>
                      <a:r>
                        <a:rPr lang="es-CO" sz="1400" b="0" i="0" u="none" strike="noStrike" dirty="0">
                          <a:latin typeface="Poppins"/>
                          <a:ea typeface="Poppins"/>
                          <a:cs typeface="Poppins"/>
                          <a:sym typeface="Poppins"/>
                        </a:rPr>
                        <a:t> </a:t>
                      </a:r>
                      <a:endParaRPr sz="1400"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800" b="0" i="0" u="none" strike="noStrike" kern="1200" cap="none" dirty="0">
                        <a:solidFill>
                          <a:srgbClr val="FF941F"/>
                        </a:solidFill>
                        <a:latin typeface="Poppins Black"/>
                        <a:ea typeface="+mj-ea"/>
                        <a:cs typeface="Poppins Black"/>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endParaRPr lang="es-CO" sz="1400" b="0" i="0" u="none" strike="noStrike" dirty="0">
                        <a:latin typeface="Poppins"/>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Posteriormente haz la siguiente pregunta al público: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¿Conocen personas con los anteriores estilos de comunicación dentro de su comunidad? ¿Cómo es su comportamiento?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Al finalizar realiza un ejercicio práctico: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Apliquen las claves de comunicación asertiva en las siguientes situaciones: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a. Acordar la fecha de entrega de un informe sobre el proyecto de infraestructura. Una de las partes quiere que sea el 30 de diciembre y la otra parte pide que sea el 15 de diciembre.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b. Atender un reclamo de una persona de la comunidad que indica que la disposición de residuos de construcción está haciéndose en el área de su predio sin autorización.  </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c. Una persona de la comunidad llega al punto de información del proyecto, con el fin de que le expliquen un punto importante, el contratista no la atiende de la mejor forma.</a:t>
                      </a: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lang="es-MX"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En grupos escogen la situación que más les llama la atención y exponen frente a los asistentes cómo manejarían la situación.</a:t>
                      </a:r>
                      <a:endParaRPr lang="es-MX"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5" name="Título 1">
            <a:extLst>
              <a:ext uri="{FF2B5EF4-FFF2-40B4-BE49-F238E27FC236}">
                <a16:creationId xmlns:a16="http://schemas.microsoft.com/office/drawing/2014/main" id="{79AB8D1D-C101-DBA3-8EE8-AF2C81796C6E}"/>
              </a:ext>
            </a:extLst>
          </p:cNvPr>
          <p:cNvSpPr txBox="1">
            <a:spLocks/>
          </p:cNvSpPr>
          <p:nvPr/>
        </p:nvSpPr>
        <p:spPr>
          <a:xfrm>
            <a:off x="1910011" y="1651904"/>
            <a:ext cx="5961309" cy="523188"/>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s-MX" sz="1500">
                <a:solidFill>
                  <a:srgbClr val="FF941F"/>
                </a:solidFill>
                <a:latin typeface="Work Sans" pitchFamily="2" charset="0"/>
                <a:cs typeface="Poppins Black"/>
              </a:rPr>
              <a:t>¿Cuándo nos comunicamos de forma asertiva?</a:t>
            </a:r>
            <a:endParaRPr lang="es-CO" sz="1500">
              <a:solidFill>
                <a:srgbClr val="FF941F"/>
              </a:solidFill>
              <a:latin typeface="Work Sans" pitchFamily="2" charset="0"/>
              <a:cs typeface="Poppins Black"/>
            </a:endParaRPr>
          </a:p>
        </p:txBody>
      </p:sp>
      <p:sp>
        <p:nvSpPr>
          <p:cNvPr id="6" name="CuadroTexto 5">
            <a:extLst>
              <a:ext uri="{FF2B5EF4-FFF2-40B4-BE49-F238E27FC236}">
                <a16:creationId xmlns:a16="http://schemas.microsoft.com/office/drawing/2014/main" id="{A6E13171-F8D2-EA5C-00AF-439764FECA57}"/>
              </a:ext>
            </a:extLst>
          </p:cNvPr>
          <p:cNvSpPr txBox="1"/>
          <p:nvPr/>
        </p:nvSpPr>
        <p:spPr>
          <a:xfrm>
            <a:off x="5262516" y="2421622"/>
            <a:ext cx="8444761" cy="1938992"/>
          </a:xfrm>
          <a:prstGeom prst="rect">
            <a:avLst/>
          </a:prstGeom>
          <a:noFill/>
        </p:spPr>
        <p:txBody>
          <a:bodyPr wrap="square" rtlCol="0">
            <a:spAutoFit/>
          </a:bodyPr>
          <a:lstStyle/>
          <a:p>
            <a:pPr marL="0" lvl="0" indent="0" algn="just" rtl="0">
              <a:spcBef>
                <a:spcPts val="0"/>
              </a:spcBef>
              <a:spcAft>
                <a:spcPts val="0"/>
              </a:spcAft>
              <a:buNone/>
            </a:pPr>
            <a:r>
              <a:rPr lang="es-MX" sz="1500" kern="1200" dirty="0">
                <a:solidFill>
                  <a:srgbClr val="FF941F"/>
                </a:solidFill>
                <a:latin typeface="Work Sans" pitchFamily="2" charset="0"/>
                <a:ea typeface="+mj-ea"/>
                <a:cs typeface="Poppins Black"/>
                <a:sym typeface="Helvetica Neue"/>
              </a:rPr>
              <a:t>Nuestro objetivo: </a:t>
            </a:r>
            <a:r>
              <a:rPr lang="es-MX" sz="1500" dirty="0">
                <a:latin typeface="Work Sans" pitchFamily="2" charset="0"/>
                <a:cs typeface="Poppins" panose="00000500000000000000" pitchFamily="2" charset="0"/>
              </a:rPr>
              <a:t>Crear comunicación y respeto mutuo.</a:t>
            </a:r>
            <a:endParaRPr lang="es-MX" sz="1500" dirty="0">
              <a:solidFill>
                <a:srgbClr val="000000"/>
              </a:solidFill>
              <a:latin typeface="Work Sans" pitchFamily="2" charset="0"/>
              <a:ea typeface="Helvetica Neue"/>
              <a:cs typeface="Poppins" panose="00000500000000000000" pitchFamily="2" charset="0"/>
              <a:sym typeface="Helvetica Neue"/>
            </a:endParaRPr>
          </a:p>
          <a:p>
            <a:pPr marL="0" lvl="0" indent="0" algn="just" rtl="0">
              <a:spcBef>
                <a:spcPts val="0"/>
              </a:spcBef>
              <a:spcAft>
                <a:spcPts val="0"/>
              </a:spcAft>
              <a:buNone/>
            </a:pPr>
            <a:endParaRPr lang="es-CO" sz="1500" b="1" dirty="0">
              <a:solidFill>
                <a:srgbClr val="1D8A72"/>
              </a:solidFill>
              <a:latin typeface="Work Sans" pitchFamily="2" charset="0"/>
              <a:ea typeface="Helvetica Neue"/>
              <a:cs typeface="Helvetica Neue"/>
              <a:sym typeface="Helvetica Neue"/>
            </a:endParaRPr>
          </a:p>
          <a:p>
            <a:pPr marL="0" lvl="0" indent="0" algn="just" rtl="0">
              <a:spcBef>
                <a:spcPts val="0"/>
              </a:spcBef>
              <a:spcAft>
                <a:spcPts val="0"/>
              </a:spcAft>
              <a:buNone/>
            </a:pPr>
            <a:r>
              <a:rPr lang="es-CO" sz="1500" kern="1200" dirty="0">
                <a:solidFill>
                  <a:srgbClr val="FF941F"/>
                </a:solidFill>
                <a:latin typeface="Work Sans" pitchFamily="2" charset="0"/>
                <a:ea typeface="+mj-ea"/>
                <a:cs typeface="Poppins Black"/>
                <a:sym typeface="Helvetica Neue"/>
              </a:rPr>
              <a:t>Las palabras que usamos en la interacción con las comunidades : </a:t>
            </a:r>
            <a:r>
              <a:rPr lang="en-US" sz="1500" dirty="0" err="1">
                <a:latin typeface="Work Sans" pitchFamily="2" charset="0"/>
                <a:cs typeface="Poppins" panose="00000500000000000000" pitchFamily="2" charset="0"/>
              </a:rPr>
              <a:t>Pienso</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siento</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quiero</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qué</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piensas</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qué</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te</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parece</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cómo</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podemos</a:t>
            </a:r>
            <a:r>
              <a:rPr lang="en-US" sz="1500" dirty="0">
                <a:latin typeface="Work Sans" pitchFamily="2" charset="0"/>
                <a:cs typeface="Poppins" panose="00000500000000000000" pitchFamily="2" charset="0"/>
              </a:rPr>
              <a:t> </a:t>
            </a:r>
            <a:r>
              <a:rPr lang="en-US" sz="1500" dirty="0" err="1">
                <a:latin typeface="Work Sans" pitchFamily="2" charset="0"/>
                <a:cs typeface="Poppins" panose="00000500000000000000" pitchFamily="2" charset="0"/>
              </a:rPr>
              <a:t>resolverlo</a:t>
            </a:r>
            <a:r>
              <a:rPr lang="en-US" sz="1500" dirty="0">
                <a:latin typeface="Work Sans" pitchFamily="2" charset="0"/>
                <a:cs typeface="Poppins" panose="00000500000000000000" pitchFamily="2" charset="0"/>
              </a:rPr>
              <a:t>.</a:t>
            </a:r>
          </a:p>
          <a:p>
            <a:pPr marL="0" lvl="0" indent="0" algn="just" rtl="0">
              <a:spcBef>
                <a:spcPts val="0"/>
              </a:spcBef>
              <a:spcAft>
                <a:spcPts val="0"/>
              </a:spcAft>
              <a:buNone/>
            </a:pPr>
            <a:endParaRPr lang="en-US" sz="1500" dirty="0">
              <a:latin typeface="Work Sans" pitchFamily="2" charset="0"/>
              <a:ea typeface="Helvetica Neue"/>
              <a:cs typeface="Poppins" panose="00000500000000000000" pitchFamily="2" charset="0"/>
              <a:sym typeface="Helvetica Neue"/>
            </a:endParaRPr>
          </a:p>
          <a:p>
            <a:pPr marL="0" lvl="0" indent="0" algn="just" rtl="0">
              <a:spcBef>
                <a:spcPts val="0"/>
              </a:spcBef>
              <a:spcAft>
                <a:spcPts val="0"/>
              </a:spcAft>
              <a:buNone/>
            </a:pPr>
            <a:r>
              <a:rPr lang="en-US" sz="1500" dirty="0">
                <a:latin typeface="Work Sans" pitchFamily="2" charset="0"/>
                <a:ea typeface="Helvetica Neue"/>
                <a:cs typeface="Poppins" panose="00000500000000000000" pitchFamily="2" charset="0"/>
                <a:sym typeface="Helvetica Neue"/>
              </a:rPr>
              <a:t>La </a:t>
            </a:r>
            <a:r>
              <a:rPr lang="en-US" sz="1500" dirty="0" err="1">
                <a:latin typeface="Work Sans" pitchFamily="2" charset="0"/>
                <a:ea typeface="Helvetica Neue"/>
                <a:cs typeface="Poppins" panose="00000500000000000000" pitchFamily="2" charset="0"/>
                <a:sym typeface="Helvetica Neue"/>
              </a:rPr>
              <a:t>información</a:t>
            </a:r>
            <a:r>
              <a:rPr lang="en-US" sz="1500" dirty="0">
                <a:latin typeface="Work Sans" pitchFamily="2" charset="0"/>
                <a:ea typeface="Helvetica Neue"/>
                <a:cs typeface="Poppins" panose="00000500000000000000" pitchFamily="2" charset="0"/>
                <a:sym typeface="Helvetica Neue"/>
              </a:rPr>
              <a:t> que se da </a:t>
            </a:r>
            <a:r>
              <a:rPr lang="en-US" sz="1500" dirty="0" err="1">
                <a:latin typeface="Work Sans" pitchFamily="2" charset="0"/>
                <a:ea typeface="Helvetica Neue"/>
                <a:cs typeface="Poppins" panose="00000500000000000000" pitchFamily="2" charset="0"/>
                <a:sym typeface="Helvetica Neue"/>
              </a:rPr>
              <a:t>sobre</a:t>
            </a:r>
            <a:r>
              <a:rPr lang="en-US" sz="1500" dirty="0">
                <a:latin typeface="Work Sans" pitchFamily="2" charset="0"/>
                <a:ea typeface="Helvetica Neue"/>
                <a:cs typeface="Poppins" panose="00000500000000000000" pitchFamily="2" charset="0"/>
                <a:sym typeface="Helvetica Neue"/>
              </a:rPr>
              <a:t> </a:t>
            </a:r>
            <a:r>
              <a:rPr lang="en-US" sz="1500" dirty="0" err="1">
                <a:latin typeface="Work Sans" pitchFamily="2" charset="0"/>
                <a:ea typeface="Helvetica Neue"/>
                <a:cs typeface="Poppins" panose="00000500000000000000" pitchFamily="2" charset="0"/>
                <a:sym typeface="Helvetica Neue"/>
              </a:rPr>
              <a:t>el</a:t>
            </a:r>
            <a:r>
              <a:rPr lang="en-US" sz="1500" dirty="0">
                <a:latin typeface="Work Sans" pitchFamily="2" charset="0"/>
                <a:ea typeface="Helvetica Neue"/>
                <a:cs typeface="Poppins" panose="00000500000000000000" pitchFamily="2" charset="0"/>
                <a:sym typeface="Helvetica Neue"/>
              </a:rPr>
              <a:t> </a:t>
            </a:r>
            <a:r>
              <a:rPr lang="en-US" sz="1500" dirty="0" err="1">
                <a:latin typeface="Work Sans" pitchFamily="2" charset="0"/>
                <a:ea typeface="Helvetica Neue"/>
                <a:cs typeface="Poppins" panose="00000500000000000000" pitchFamily="2" charset="0"/>
                <a:sym typeface="Helvetica Neue"/>
              </a:rPr>
              <a:t>proyecto</a:t>
            </a:r>
            <a:r>
              <a:rPr lang="en-US" sz="1500" dirty="0">
                <a:latin typeface="Work Sans" pitchFamily="2" charset="0"/>
                <a:ea typeface="Helvetica Neue"/>
                <a:cs typeface="Poppins" panose="00000500000000000000" pitchFamily="2" charset="0"/>
                <a:sym typeface="Helvetica Neue"/>
              </a:rPr>
              <a:t> es </a:t>
            </a:r>
            <a:r>
              <a:rPr lang="en-US" sz="1500" dirty="0" err="1">
                <a:latin typeface="Work Sans" pitchFamily="2" charset="0"/>
                <a:ea typeface="Helvetica Neue"/>
                <a:cs typeface="Poppins" panose="00000500000000000000" pitchFamily="2" charset="0"/>
                <a:sym typeface="Helvetica Neue"/>
              </a:rPr>
              <a:t>clara</a:t>
            </a:r>
            <a:r>
              <a:rPr lang="en-US" sz="1500" dirty="0">
                <a:latin typeface="Work Sans" pitchFamily="2" charset="0"/>
                <a:ea typeface="Helvetica Neue"/>
                <a:cs typeface="Poppins" panose="00000500000000000000" pitchFamily="2" charset="0"/>
                <a:sym typeface="Helvetica Neue"/>
              </a:rPr>
              <a:t>, se </a:t>
            </a:r>
            <a:r>
              <a:rPr lang="en-US" sz="1500" dirty="0" err="1">
                <a:latin typeface="Work Sans" pitchFamily="2" charset="0"/>
                <a:ea typeface="Helvetica Neue"/>
                <a:cs typeface="Poppins" panose="00000500000000000000" pitchFamily="2" charset="0"/>
                <a:sym typeface="Helvetica Neue"/>
              </a:rPr>
              <a:t>tiene</a:t>
            </a:r>
            <a:r>
              <a:rPr lang="en-US" sz="1500" dirty="0">
                <a:latin typeface="Work Sans" pitchFamily="2" charset="0"/>
                <a:ea typeface="Helvetica Neue"/>
                <a:cs typeface="Poppins" panose="00000500000000000000" pitchFamily="2" charset="0"/>
                <a:sym typeface="Helvetica Neue"/>
              </a:rPr>
              <a:t> </a:t>
            </a:r>
            <a:r>
              <a:rPr lang="en-US" sz="1500" dirty="0" err="1">
                <a:latin typeface="Work Sans" pitchFamily="2" charset="0"/>
                <a:ea typeface="Helvetica Neue"/>
                <a:cs typeface="Poppins" panose="00000500000000000000" pitchFamily="2" charset="0"/>
                <a:sym typeface="Helvetica Neue"/>
              </a:rPr>
              <a:t>comunicación</a:t>
            </a:r>
            <a:r>
              <a:rPr lang="en-US" sz="1500" dirty="0">
                <a:latin typeface="Work Sans" pitchFamily="2" charset="0"/>
                <a:ea typeface="Helvetica Neue"/>
                <a:cs typeface="Poppins" panose="00000500000000000000" pitchFamily="2" charset="0"/>
                <a:sym typeface="Helvetica Neue"/>
              </a:rPr>
              <a:t> </a:t>
            </a:r>
            <a:r>
              <a:rPr lang="en-US" sz="1500" dirty="0" err="1">
                <a:latin typeface="Work Sans" pitchFamily="2" charset="0"/>
                <a:ea typeface="Helvetica Neue"/>
                <a:cs typeface="Poppins" panose="00000500000000000000" pitchFamily="2" charset="0"/>
                <a:sym typeface="Helvetica Neue"/>
              </a:rPr>
              <a:t>fluida</a:t>
            </a:r>
            <a:r>
              <a:rPr lang="en-US" sz="1500" dirty="0">
                <a:latin typeface="Work Sans" pitchFamily="2" charset="0"/>
                <a:ea typeface="Helvetica Neue"/>
                <a:cs typeface="Poppins" panose="00000500000000000000" pitchFamily="2" charset="0"/>
                <a:sym typeface="Helvetica Neue"/>
              </a:rPr>
              <a:t> con las </a:t>
            </a:r>
            <a:r>
              <a:rPr lang="en-US" sz="1500" dirty="0" err="1">
                <a:latin typeface="Work Sans" pitchFamily="2" charset="0"/>
                <a:ea typeface="Helvetica Neue"/>
                <a:cs typeface="Poppins" panose="00000500000000000000" pitchFamily="2" charset="0"/>
                <a:sym typeface="Helvetica Neue"/>
              </a:rPr>
              <a:t>comunidades</a:t>
            </a:r>
            <a:r>
              <a:rPr lang="en-US" sz="1500" dirty="0">
                <a:latin typeface="Work Sans" pitchFamily="2" charset="0"/>
                <a:ea typeface="Helvetica Neue"/>
                <a:cs typeface="Poppins" panose="00000500000000000000" pitchFamily="2" charset="0"/>
                <a:sym typeface="Helvetica Neue"/>
              </a:rPr>
              <a:t>.</a:t>
            </a:r>
            <a:endParaRPr lang="es-CO" sz="1500" dirty="0">
              <a:latin typeface="Work Sans" pitchFamily="2" charset="0"/>
            </a:endParaRPr>
          </a:p>
          <a:p>
            <a:endParaRPr lang="es-CO" sz="1500" dirty="0">
              <a:latin typeface="Work Sans" pitchFamily="2" charset="0"/>
            </a:endParaRPr>
          </a:p>
        </p:txBody>
      </p:sp>
      <p:pic>
        <p:nvPicPr>
          <p:cNvPr id="7" name="Google Shape;136;p3">
            <a:extLst>
              <a:ext uri="{FF2B5EF4-FFF2-40B4-BE49-F238E27FC236}">
                <a16:creationId xmlns:a16="http://schemas.microsoft.com/office/drawing/2014/main" id="{7CCD4FE5-FE55-CB32-53A1-AC3A6E649517}"/>
              </a:ext>
            </a:extLst>
          </p:cNvPr>
          <p:cNvPicPr preferRelativeResize="0"/>
          <p:nvPr/>
        </p:nvPicPr>
        <p:blipFill>
          <a:blip r:embed="rId3">
            <a:alphaModFix/>
          </a:blip>
          <a:stretch>
            <a:fillRect/>
          </a:stretch>
        </p:blipFill>
        <p:spPr>
          <a:xfrm>
            <a:off x="2577445" y="2563415"/>
            <a:ext cx="1861425" cy="1874230"/>
          </a:xfrm>
          <a:prstGeom prst="rect">
            <a:avLst/>
          </a:prstGeom>
          <a:noFill/>
          <a:ln>
            <a:noFill/>
          </a:ln>
        </p:spPr>
      </p:pic>
      <p:sp>
        <p:nvSpPr>
          <p:cNvPr id="8" name="Google Shape;139;p3">
            <a:extLst>
              <a:ext uri="{FF2B5EF4-FFF2-40B4-BE49-F238E27FC236}">
                <a16:creationId xmlns:a16="http://schemas.microsoft.com/office/drawing/2014/main" id="{03B8C31B-A2C7-B256-573B-10B70394B984}"/>
              </a:ext>
            </a:extLst>
          </p:cNvPr>
          <p:cNvSpPr/>
          <p:nvPr/>
        </p:nvSpPr>
        <p:spPr>
          <a:xfrm>
            <a:off x="2880943" y="4547273"/>
            <a:ext cx="1254428" cy="383802"/>
          </a:xfrm>
          <a:prstGeom prst="rect">
            <a:avLst/>
          </a:prstGeom>
          <a:noFill/>
          <a:ln>
            <a:noFill/>
          </a:ln>
        </p:spPr>
        <p:txBody>
          <a:bodyPr spcFirstLastPara="1" wrap="square" lIns="91425" tIns="45700" rIns="91425" bIns="4570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rtl="0">
              <a:lnSpc>
                <a:spcPct val="100000"/>
              </a:lnSpc>
              <a:spcBef>
                <a:spcPts val="0"/>
              </a:spcBef>
              <a:spcAft>
                <a:spcPts val="0"/>
              </a:spcAft>
              <a:buClr>
                <a:srgbClr val="000000"/>
              </a:buClr>
              <a:buSzPts val="8000"/>
              <a:buFont typeface="Helvetica Neue"/>
              <a:buNone/>
            </a:pPr>
            <a:r>
              <a:rPr lang="en-US">
                <a:solidFill>
                  <a:srgbClr val="FF941F"/>
                </a:solidFill>
                <a:latin typeface="Work Sans" pitchFamily="2" charset="0"/>
                <a:ea typeface="+mj-ea"/>
                <a:cs typeface="Poppins Black"/>
                <a:sym typeface="Helvetica Neue"/>
              </a:rPr>
              <a:t>Asertivo</a:t>
            </a:r>
            <a:endParaRPr>
              <a:solidFill>
                <a:srgbClr val="FF941F"/>
              </a:solidFill>
              <a:latin typeface="Work Sans" pitchFamily="2" charset="0"/>
              <a:ea typeface="+mj-ea"/>
              <a:cs typeface="Poppins Black"/>
            </a:endParaRPr>
          </a:p>
        </p:txBody>
      </p:sp>
      <p:sp>
        <p:nvSpPr>
          <p:cNvPr id="9" name="CuadroTexto 8">
            <a:extLst>
              <a:ext uri="{FF2B5EF4-FFF2-40B4-BE49-F238E27FC236}">
                <a16:creationId xmlns:a16="http://schemas.microsoft.com/office/drawing/2014/main" id="{074AA92A-8F57-E24F-E185-6A1644C2525E}"/>
              </a:ext>
            </a:extLst>
          </p:cNvPr>
          <p:cNvSpPr txBox="1"/>
          <p:nvPr/>
        </p:nvSpPr>
        <p:spPr>
          <a:xfrm>
            <a:off x="15849600" y="910654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2" name="Flecha: a la derecha 21">
            <a:hlinkClick r:id="rId4" action="ppaction://hlinksldjump"/>
            <a:extLst>
              <a:ext uri="{FF2B5EF4-FFF2-40B4-BE49-F238E27FC236}">
                <a16:creationId xmlns:a16="http://schemas.microsoft.com/office/drawing/2014/main" id="{7BD0ACAB-7FDB-46BB-AF07-03FC1D2A2DED}"/>
              </a:ext>
            </a:extLst>
          </p:cNvPr>
          <p:cNvSpPr/>
          <p:nvPr/>
        </p:nvSpPr>
        <p:spPr>
          <a:xfrm>
            <a:off x="16365472" y="87875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3" name="CuadroTexto 22">
            <a:extLst>
              <a:ext uri="{FF2B5EF4-FFF2-40B4-BE49-F238E27FC236}">
                <a16:creationId xmlns:a16="http://schemas.microsoft.com/office/drawing/2014/main" id="{2189B5E1-D54B-B872-6BC5-0CCA002BE53B}"/>
              </a:ext>
            </a:extLst>
          </p:cNvPr>
          <p:cNvSpPr txBox="1"/>
          <p:nvPr/>
        </p:nvSpPr>
        <p:spPr>
          <a:xfrm>
            <a:off x="14931796" y="910654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32" name="Flecha: a la derecha 31">
            <a:hlinkClick r:id="rId5" action="ppaction://hlinksldjump"/>
            <a:extLst>
              <a:ext uri="{FF2B5EF4-FFF2-40B4-BE49-F238E27FC236}">
                <a16:creationId xmlns:a16="http://schemas.microsoft.com/office/drawing/2014/main" id="{00742686-BE7B-A8DE-F57C-04961AFB25FD}"/>
              </a:ext>
            </a:extLst>
          </p:cNvPr>
          <p:cNvSpPr/>
          <p:nvPr/>
        </p:nvSpPr>
        <p:spPr>
          <a:xfrm flipH="1">
            <a:off x="15411664" y="8787540"/>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E2BB3B99-AE0D-305A-FA98-4C498B44725A}"/>
              </a:ext>
            </a:extLst>
          </p:cNvPr>
          <p:cNvSpPr/>
          <p:nvPr/>
        </p:nvSpPr>
        <p:spPr>
          <a:xfrm>
            <a:off x="4712172" y="169299"/>
            <a:ext cx="760563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17: TALLER EL PODER DE LA COMUNICACIÓN</a:t>
            </a:r>
          </a:p>
        </p:txBody>
      </p:sp>
      <p:grpSp>
        <p:nvGrpSpPr>
          <p:cNvPr id="12" name="Grupo 11">
            <a:extLst>
              <a:ext uri="{FF2B5EF4-FFF2-40B4-BE49-F238E27FC236}">
                <a16:creationId xmlns:a16="http://schemas.microsoft.com/office/drawing/2014/main" id="{E80357E2-8A7B-ECBF-1558-CFD175C83B0C}"/>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C08E3E35-889B-C5C1-B849-3BBA9856A81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297E3D4-9954-EBD3-0CA0-62B7E04DC2D3}"/>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F558428-DDC6-3CC6-93DA-3CA36B4A457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D548CF4-DCDC-CCDD-0BD9-84F3A36FD03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BAAF0031-2102-E1EE-7437-77AEA951F76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DAC135B2-9AA1-87DB-4012-C9DE93CBDA5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F5B8024-58B5-7ADB-CB78-90D3D0443D28}"/>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BDB344BB-77C8-ECDC-CB31-BDE0EF33D6C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B265688-B11E-7E3D-2529-89531EC85EC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CC0C989F-7E8F-51C9-AFC6-588A5AEF514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0F1C405-DC2C-FC3E-47FD-FB591D36689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A7F1204B-3988-25A9-E8B5-95D0396BFA5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B2C6985-4180-51E1-13B2-65E6637115F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615A55A5-C4B4-8DAB-79A0-0727C2E4AB7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AEFF4AFD-B377-BABD-A2F2-2A0B280A4EC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7" action="ppaction://hlinksldjump" tooltip="Bienvenida"/>
                <a:extLst>
                  <a:ext uri="{FF2B5EF4-FFF2-40B4-BE49-F238E27FC236}">
                    <a16:creationId xmlns:a16="http://schemas.microsoft.com/office/drawing/2014/main" id="{172E0B9F-EC9E-7EE3-3174-C75BF53F544F}"/>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069C305-D108-499D-2127-6A2228B7A24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E7823955-0262-90FF-5170-491360A4CA18}"/>
              </a:ext>
            </a:extLst>
          </p:cNvPr>
          <p:cNvGrpSpPr/>
          <p:nvPr/>
        </p:nvGrpSpPr>
        <p:grpSpPr>
          <a:xfrm>
            <a:off x="7601580" y="8575337"/>
            <a:ext cx="720000" cy="720000"/>
            <a:chOff x="6056787" y="1346133"/>
            <a:chExt cx="820800" cy="820800"/>
          </a:xfrm>
        </p:grpSpPr>
        <p:sp>
          <p:nvSpPr>
            <p:cNvPr id="69" name="Elipse 68">
              <a:hlinkClick r:id="rId8" action="ppaction://hlinksldjump" tooltip="Ciclo de vida y nivel de complejidad"/>
              <a:extLst>
                <a:ext uri="{FF2B5EF4-FFF2-40B4-BE49-F238E27FC236}">
                  <a16:creationId xmlns:a16="http://schemas.microsoft.com/office/drawing/2014/main" id="{EE441B81-2DBF-1ED8-38A6-22874564654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5A4B324F-E26C-4EF2-5D4C-06849CF2E58C}"/>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8A751B5E-3C26-07CC-E01C-DFCD822ABD1E}"/>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D261C3A2-3A66-B342-CCCF-F8DE7BA50E1F}"/>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1AAE2309-AF99-81C5-2210-E20D2EA42E68}"/>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96D09744-75C1-A0ED-5817-25E0F801E11F}"/>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22AB27D9-493E-D17F-5765-5470D0885FB1}"/>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8" action="ppaction://hlinksldjump"/>
                <a:extLst>
                  <a:ext uri="{FF2B5EF4-FFF2-40B4-BE49-F238E27FC236}">
                    <a16:creationId xmlns:a16="http://schemas.microsoft.com/office/drawing/2014/main" id="{23CA3990-57AA-1509-3B65-76D1363E38B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BB391033-B388-7845-052B-E7A3560D1075}"/>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61157461-7A24-A06B-54AD-E113A835D5C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9" action="ppaction://hlinksldjump" tooltip="Énfasis"/>
              <a:extLst>
                <a:ext uri="{FF2B5EF4-FFF2-40B4-BE49-F238E27FC236}">
                  <a16:creationId xmlns:a16="http://schemas.microsoft.com/office/drawing/2014/main" id="{93CFDD37-0299-E9D1-47CD-EBE338FBC91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69074E03-D84B-BCF7-8796-08C6023D753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683A214C-3B25-F861-2CF0-DE4E218AB4D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91F46C3-D07A-BC2C-56E8-6F282902225B}"/>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1190AC1-C4E1-927B-1159-FCEAB649D52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4A3D43E8-0D3A-4D51-4E67-F8AD71D2832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A8DFD393-0C24-0D23-2275-2BEAFBA08B4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0" action="ppaction://hlinksldjump" tooltip="Enfoques de trabajo"/>
                <a:extLst>
                  <a:ext uri="{FF2B5EF4-FFF2-40B4-BE49-F238E27FC236}">
                    <a16:creationId xmlns:a16="http://schemas.microsoft.com/office/drawing/2014/main" id="{C1EDB24A-BA9A-02CB-E6C5-37EA5AEE19E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CEDE726-A91C-73AA-BFBF-49979B3C6C26}"/>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0DF25104-C617-A699-AA94-73B31AAC300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11C65081-A9AF-D365-73EE-B3189CEB5C16}"/>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AE3BB0A4-321B-DFFB-A236-AA44D9B1450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1" action="ppaction://hlinksldjump" tooltip="Categorías"/>
              <a:extLst>
                <a:ext uri="{FF2B5EF4-FFF2-40B4-BE49-F238E27FC236}">
                  <a16:creationId xmlns:a16="http://schemas.microsoft.com/office/drawing/2014/main" id="{BC9F5BF7-B1E9-B6E1-8195-822F490F654F}"/>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34E509A3-D48C-92D6-6EDB-F55A4493A9EC}"/>
              </a:ext>
            </a:extLst>
          </p:cNvPr>
          <p:cNvGrpSpPr/>
          <p:nvPr/>
        </p:nvGrpSpPr>
        <p:grpSpPr>
          <a:xfrm>
            <a:off x="6683394" y="8490698"/>
            <a:ext cx="720000" cy="720000"/>
            <a:chOff x="3177144" y="1346133"/>
            <a:chExt cx="820800" cy="820800"/>
          </a:xfrm>
        </p:grpSpPr>
        <p:sp>
          <p:nvSpPr>
            <p:cNvPr id="93" name="Elipse 92">
              <a:hlinkClick r:id="rId6" action="ppaction://hlinksldjump" tooltip="Recomendaciones"/>
              <a:extLst>
                <a:ext uri="{FF2B5EF4-FFF2-40B4-BE49-F238E27FC236}">
                  <a16:creationId xmlns:a16="http://schemas.microsoft.com/office/drawing/2014/main" id="{1C5CFBFF-05ED-8BEE-012D-FB86C6C2026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9C77E34-A397-C265-09AF-AF642743BB5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F7C608D3-6E6E-9885-344F-1C266E68683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59;p104">
                <a:extLst>
                  <a:ext uri="{FF2B5EF4-FFF2-40B4-BE49-F238E27FC236}">
                    <a16:creationId xmlns:a16="http://schemas.microsoft.com/office/drawing/2014/main" id="{F55F8DE5-4822-C571-EB69-4A894510C86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0;p104">
                <a:extLst>
                  <a:ext uri="{FF2B5EF4-FFF2-40B4-BE49-F238E27FC236}">
                    <a16:creationId xmlns:a16="http://schemas.microsoft.com/office/drawing/2014/main" id="{E97BB3D9-E21E-6EA4-6B6F-C5B0A2A9E6F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1;p104">
                <a:extLst>
                  <a:ext uri="{FF2B5EF4-FFF2-40B4-BE49-F238E27FC236}">
                    <a16:creationId xmlns:a16="http://schemas.microsoft.com/office/drawing/2014/main" id="{80660E0D-D446-5E5D-3108-929D4F2E195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2;p104">
                <a:extLst>
                  <a:ext uri="{FF2B5EF4-FFF2-40B4-BE49-F238E27FC236}">
                    <a16:creationId xmlns:a16="http://schemas.microsoft.com/office/drawing/2014/main" id="{987F8B91-7C7F-55F1-8092-E77E04AFD72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3;p104">
                <a:extLst>
                  <a:ext uri="{FF2B5EF4-FFF2-40B4-BE49-F238E27FC236}">
                    <a16:creationId xmlns:a16="http://schemas.microsoft.com/office/drawing/2014/main" id="{0AD0A7F7-8C9B-960D-9D5A-246DD9231A4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4;p104">
                <a:extLst>
                  <a:ext uri="{FF2B5EF4-FFF2-40B4-BE49-F238E27FC236}">
                    <a16:creationId xmlns:a16="http://schemas.microsoft.com/office/drawing/2014/main" id="{E5C7CC70-53BD-1F70-B196-67B78900C29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5;p104">
                <a:extLst>
                  <a:ext uri="{FF2B5EF4-FFF2-40B4-BE49-F238E27FC236}">
                    <a16:creationId xmlns:a16="http://schemas.microsoft.com/office/drawing/2014/main" id="{43E604F6-F20C-CEFA-9F3F-2E8F0D5C6AE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6;p104">
                <a:extLst>
                  <a:ext uri="{FF2B5EF4-FFF2-40B4-BE49-F238E27FC236}">
                    <a16:creationId xmlns:a16="http://schemas.microsoft.com/office/drawing/2014/main" id="{214837AF-5E52-54E0-2FD8-669E01EAFD8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7;p104">
                <a:extLst>
                  <a:ext uri="{FF2B5EF4-FFF2-40B4-BE49-F238E27FC236}">
                    <a16:creationId xmlns:a16="http://schemas.microsoft.com/office/drawing/2014/main" id="{AB4C2816-8C0D-32D4-A302-9496968A248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9" name="Group 17">
            <a:extLst>
              <a:ext uri="{FF2B5EF4-FFF2-40B4-BE49-F238E27FC236}">
                <a16:creationId xmlns:a16="http://schemas.microsoft.com/office/drawing/2014/main" id="{DDFA1EFD-6C9D-37E4-D6F3-4C0E07FCF4AE}"/>
              </a:ext>
            </a:extLst>
          </p:cNvPr>
          <p:cNvGrpSpPr/>
          <p:nvPr/>
        </p:nvGrpSpPr>
        <p:grpSpPr>
          <a:xfrm>
            <a:off x="5694079" y="8486054"/>
            <a:ext cx="720000" cy="720000"/>
            <a:chOff x="738225" y="2745837"/>
            <a:chExt cx="861840" cy="861840"/>
          </a:xfrm>
        </p:grpSpPr>
        <p:sp>
          <p:nvSpPr>
            <p:cNvPr id="110" name="Elipse 109">
              <a:extLst>
                <a:ext uri="{FF2B5EF4-FFF2-40B4-BE49-F238E27FC236}">
                  <a16:creationId xmlns:a16="http://schemas.microsoft.com/office/drawing/2014/main" id="{83406478-5F00-1259-2B2D-66A359D86F4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1" name="Google Shape;10593;p100">
              <a:extLst>
                <a:ext uri="{FF2B5EF4-FFF2-40B4-BE49-F238E27FC236}">
                  <a16:creationId xmlns:a16="http://schemas.microsoft.com/office/drawing/2014/main" id="{C549E9F0-7051-1478-DDCA-B019AF064A0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2" name="Google Shape;10594;p100">
                <a:hlinkClick r:id="rId7" action="ppaction://hlinksldjump" tooltip="Bienvenida"/>
                <a:extLst>
                  <a:ext uri="{FF2B5EF4-FFF2-40B4-BE49-F238E27FC236}">
                    <a16:creationId xmlns:a16="http://schemas.microsoft.com/office/drawing/2014/main" id="{742BD147-948D-BE1F-4523-8314BFCB160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3" name="Google Shape;10595;p100">
                <a:extLst>
                  <a:ext uri="{FF2B5EF4-FFF2-40B4-BE49-F238E27FC236}">
                    <a16:creationId xmlns:a16="http://schemas.microsoft.com/office/drawing/2014/main" id="{A702F414-CF04-98CE-6D64-F6EE4F944C2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4" name="Grupo 113">
            <a:extLst>
              <a:ext uri="{FF2B5EF4-FFF2-40B4-BE49-F238E27FC236}">
                <a16:creationId xmlns:a16="http://schemas.microsoft.com/office/drawing/2014/main" id="{75A92441-ACD2-82D9-1A10-E0CEE542777F}"/>
              </a:ext>
            </a:extLst>
          </p:cNvPr>
          <p:cNvGrpSpPr/>
          <p:nvPr/>
        </p:nvGrpSpPr>
        <p:grpSpPr>
          <a:xfrm>
            <a:off x="9379519" y="8490698"/>
            <a:ext cx="720000" cy="720000"/>
            <a:chOff x="6950009" y="1346133"/>
            <a:chExt cx="820800" cy="820800"/>
          </a:xfrm>
        </p:grpSpPr>
        <p:sp>
          <p:nvSpPr>
            <p:cNvPr id="115" name="Elipse 114">
              <a:extLst>
                <a:ext uri="{FF2B5EF4-FFF2-40B4-BE49-F238E27FC236}">
                  <a16:creationId xmlns:a16="http://schemas.microsoft.com/office/drawing/2014/main" id="{495AF450-A855-6245-1A2E-700862CA8C39}"/>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6" name="Google Shape;11123;p100">
              <a:hlinkClick r:id="rId9" action="ppaction://hlinksldjump" tooltip="Énfasis"/>
              <a:extLst>
                <a:ext uri="{FF2B5EF4-FFF2-40B4-BE49-F238E27FC236}">
                  <a16:creationId xmlns:a16="http://schemas.microsoft.com/office/drawing/2014/main" id="{1CAF7ED2-4C5B-1844-5FC1-9DF005C71439}"/>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7" name="Grupo 116">
            <a:extLst>
              <a:ext uri="{FF2B5EF4-FFF2-40B4-BE49-F238E27FC236}">
                <a16:creationId xmlns:a16="http://schemas.microsoft.com/office/drawing/2014/main" id="{8BB93E65-44FD-8A13-D07F-8083F6884325}"/>
              </a:ext>
            </a:extLst>
          </p:cNvPr>
          <p:cNvGrpSpPr/>
          <p:nvPr/>
        </p:nvGrpSpPr>
        <p:grpSpPr>
          <a:xfrm>
            <a:off x="10287000" y="8512801"/>
            <a:ext cx="720000" cy="720000"/>
            <a:chOff x="7758040" y="1346133"/>
            <a:chExt cx="820800" cy="820800"/>
          </a:xfrm>
        </p:grpSpPr>
        <p:sp>
          <p:nvSpPr>
            <p:cNvPr id="118" name="Elipse 117">
              <a:extLst>
                <a:ext uri="{FF2B5EF4-FFF2-40B4-BE49-F238E27FC236}">
                  <a16:creationId xmlns:a16="http://schemas.microsoft.com/office/drawing/2014/main" id="{76BE47CC-30C9-FA3F-A70A-889F2DF053A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9" name="Google Shape;11363;p101">
              <a:extLst>
                <a:ext uri="{FF2B5EF4-FFF2-40B4-BE49-F238E27FC236}">
                  <a16:creationId xmlns:a16="http://schemas.microsoft.com/office/drawing/2014/main" id="{37B068DB-CC9D-347D-E7D3-F18793C5F3B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0" name="Google Shape;11364;p101">
                <a:extLst>
                  <a:ext uri="{FF2B5EF4-FFF2-40B4-BE49-F238E27FC236}">
                    <a16:creationId xmlns:a16="http://schemas.microsoft.com/office/drawing/2014/main" id="{9AE0DE38-964A-7165-85FC-34AC3259AC5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5;p101">
                <a:extLst>
                  <a:ext uri="{FF2B5EF4-FFF2-40B4-BE49-F238E27FC236}">
                    <a16:creationId xmlns:a16="http://schemas.microsoft.com/office/drawing/2014/main" id="{DFDDF4AF-A000-4F4B-7ABA-116C628AD0C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6;p101">
                <a:extLst>
                  <a:ext uri="{FF2B5EF4-FFF2-40B4-BE49-F238E27FC236}">
                    <a16:creationId xmlns:a16="http://schemas.microsoft.com/office/drawing/2014/main" id="{5A45863A-EA18-B822-6CA2-02E88B3E034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7;p101">
                <a:hlinkClick r:id="rId10" action="ppaction://hlinksldjump" tooltip="Enfoques de trabajo"/>
                <a:extLst>
                  <a:ext uri="{FF2B5EF4-FFF2-40B4-BE49-F238E27FC236}">
                    <a16:creationId xmlns:a16="http://schemas.microsoft.com/office/drawing/2014/main" id="{CEACFFB0-B393-254B-FDB2-FC14A1509DC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8;p101">
                <a:extLst>
                  <a:ext uri="{FF2B5EF4-FFF2-40B4-BE49-F238E27FC236}">
                    <a16:creationId xmlns:a16="http://schemas.microsoft.com/office/drawing/2014/main" id="{B89E64AB-BD84-C121-2DC0-C99FE7C9952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9;p101">
                <a:extLst>
                  <a:ext uri="{FF2B5EF4-FFF2-40B4-BE49-F238E27FC236}">
                    <a16:creationId xmlns:a16="http://schemas.microsoft.com/office/drawing/2014/main" id="{3EA8139C-86BC-6281-DB4A-5A0827BC73E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6" name="Grupo 125">
            <a:extLst>
              <a:ext uri="{FF2B5EF4-FFF2-40B4-BE49-F238E27FC236}">
                <a16:creationId xmlns:a16="http://schemas.microsoft.com/office/drawing/2014/main" id="{6D8CC0F5-ED29-098E-22C8-5FD181BD99A8}"/>
              </a:ext>
            </a:extLst>
          </p:cNvPr>
          <p:cNvGrpSpPr/>
          <p:nvPr/>
        </p:nvGrpSpPr>
        <p:grpSpPr>
          <a:xfrm>
            <a:off x="8462087" y="8512801"/>
            <a:ext cx="720000" cy="720000"/>
            <a:chOff x="-1026884" y="3852288"/>
            <a:chExt cx="861840" cy="861840"/>
          </a:xfrm>
        </p:grpSpPr>
        <p:sp>
          <p:nvSpPr>
            <p:cNvPr id="127" name="Elipse 126">
              <a:extLst>
                <a:ext uri="{FF2B5EF4-FFF2-40B4-BE49-F238E27FC236}">
                  <a16:creationId xmlns:a16="http://schemas.microsoft.com/office/drawing/2014/main" id="{B2CB4C09-2C11-0E2C-0AC5-183B5E43510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8" name="Google Shape;11648;p101">
              <a:hlinkClick r:id="rId11" action="ppaction://hlinksldjump" tooltip="Categorías"/>
              <a:extLst>
                <a:ext uri="{FF2B5EF4-FFF2-40B4-BE49-F238E27FC236}">
                  <a16:creationId xmlns:a16="http://schemas.microsoft.com/office/drawing/2014/main" id="{EE467140-E140-2342-52F0-851CE79963B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922860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oogle Shape;2700;p69">
            <a:extLst>
              <a:ext uri="{FF2B5EF4-FFF2-40B4-BE49-F238E27FC236}">
                <a16:creationId xmlns:a16="http://schemas.microsoft.com/office/drawing/2014/main" id="{895B4FE9-0869-B9D5-3B73-D6EC7EAA34A7}"/>
              </a:ext>
            </a:extLst>
          </p:cNvPr>
          <p:cNvGraphicFramePr/>
          <p:nvPr>
            <p:extLst>
              <p:ext uri="{D42A27DB-BD31-4B8C-83A1-F6EECF244321}">
                <p14:modId xmlns:p14="http://schemas.microsoft.com/office/powerpoint/2010/main" val="2169935738"/>
              </p:ext>
            </p:extLst>
          </p:nvPr>
        </p:nvGraphicFramePr>
        <p:xfrm>
          <a:off x="1529938" y="902135"/>
          <a:ext cx="13474800" cy="7381923"/>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599025">
                <a:tc>
                  <a:txBody>
                    <a:bodyPr/>
                    <a:lstStyle/>
                    <a:p>
                      <a:pPr marL="0" marR="0" lvl="0" indent="0" algn="ctr" rtl="0">
                        <a:lnSpc>
                          <a:spcPct val="100000"/>
                        </a:lnSpc>
                        <a:spcBef>
                          <a:spcPts val="0"/>
                        </a:spcBef>
                        <a:spcAft>
                          <a:spcPts val="0"/>
                        </a:spcAft>
                        <a:buClr>
                          <a:schemeClr val="dk1"/>
                        </a:buClr>
                        <a:buSzPts val="1890"/>
                        <a:buFont typeface="Poppins SemiBold"/>
                        <a:buNone/>
                      </a:pPr>
                      <a:r>
                        <a:rPr lang="es-CO" sz="1890" b="1" dirty="0">
                          <a:solidFill>
                            <a:schemeClr val="dk1"/>
                          </a:solidFill>
                          <a:latin typeface="Poppins SemiBold"/>
                          <a:ea typeface="Poppins SemiBold"/>
                          <a:cs typeface="Poppins SemiBold"/>
                          <a:sym typeface="Poppins SemiBold"/>
                        </a:rPr>
                        <a:t>Observaciones</a:t>
                      </a:r>
                      <a:endParaRPr dirty="0"/>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2645123">
                <a:tc>
                  <a:txBody>
                    <a:bodyPr/>
                    <a:lstStyle/>
                    <a:p>
                      <a:pPr marL="0" marR="0" lvl="0" indent="0" algn="just"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Al finalizar la actividad, en el ejercicio práctico propuesto, transforma la exposición en una representación de la situación creada. Invita a los participantes a asumir un rol, un personaje. </a:t>
                      </a:r>
                    </a:p>
                    <a:p>
                      <a:pPr marL="0" marR="0" lvl="0" indent="0" algn="just" rtl="0">
                        <a:lnSpc>
                          <a:spcPct val="100000"/>
                        </a:lnSpc>
                        <a:spcBef>
                          <a:spcPts val="0"/>
                        </a:spcBef>
                        <a:spcAft>
                          <a:spcPts val="0"/>
                        </a:spcAft>
                        <a:buClr>
                          <a:schemeClr val="dk1"/>
                        </a:buClr>
                        <a:buSzPts val="1400"/>
                        <a:buFont typeface="Poppins"/>
                        <a:buNone/>
                      </a:pP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Luego, una vez se empiece a representar la escena, pide a los observadores que vayan a la derecha si sienten que la comunicación que están viendo es agresiva, o a la izquierda si es pasiva. El objetivo es mantener a los observadores en el centro, que dará si sienten que la comunicación es asertiva. </a:t>
                      </a:r>
                    </a:p>
                    <a:p>
                      <a:pPr marL="0" marR="0" lvl="0" indent="0" algn="just" rtl="0">
                        <a:lnSpc>
                          <a:spcPct val="100000"/>
                        </a:lnSpc>
                        <a:spcBef>
                          <a:spcPts val="0"/>
                        </a:spcBef>
                        <a:spcAft>
                          <a:spcPts val="0"/>
                        </a:spcAft>
                        <a:buClr>
                          <a:schemeClr val="dk1"/>
                        </a:buClr>
                        <a:buSzPts val="1400"/>
                        <a:buFont typeface="Poppins"/>
                        <a:buNone/>
                      </a:pPr>
                      <a:endParaRPr sz="1500" dirty="0">
                        <a:latin typeface="Work Sans" pitchFamily="2" charset="0"/>
                        <a:ea typeface="Poppins"/>
                        <a:cs typeface="Poppins"/>
                        <a:sym typeface="Poppins"/>
                      </a:endParaRPr>
                    </a:p>
                    <a:p>
                      <a:pPr marL="0" marR="0" lvl="0" indent="0" algn="just"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Como resultado se observará que los procesos de comunicación se transforman todo el tiempo, y además, afectan a las comunidades que los reciben y tienen sus consecuencias. Por tanto, se resalta de manera dinámica la importancia de la comunicación y sus alcances.</a:t>
                      </a:r>
                      <a:endParaRPr sz="1500" dirty="0">
                        <a:latin typeface="Work Sans" pitchFamily="2" charset="0"/>
                        <a:ea typeface="Poppins"/>
                        <a:cs typeface="Poppins"/>
                        <a:sym typeface="Poppins"/>
                      </a:endParaRPr>
                    </a:p>
                    <a:p>
                      <a:pPr marL="0" marR="0" lvl="0" indent="0" algn="ctr" rtl="0">
                        <a:lnSpc>
                          <a:spcPct val="100000"/>
                        </a:lnSpc>
                        <a:spcBef>
                          <a:spcPts val="0"/>
                        </a:spcBef>
                        <a:spcAft>
                          <a:spcPts val="0"/>
                        </a:spcAft>
                        <a:buClr>
                          <a:schemeClr val="dk1"/>
                        </a:buClr>
                        <a:buSzPts val="1890"/>
                        <a:buFont typeface="Calibri"/>
                        <a:buNone/>
                      </a:pPr>
                      <a:endParaRPr sz="1890" b="1" dirty="0">
                        <a:solidFill>
                          <a:schemeClr val="dk1"/>
                        </a:solidFill>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29250">
                <a:tc>
                  <a:txBody>
                    <a:bodyPr/>
                    <a:lstStyle/>
                    <a:p>
                      <a:pPr marL="0" marR="0" lvl="0" indent="0" algn="ctr" rtl="0">
                        <a:lnSpc>
                          <a:spcPct val="100000"/>
                        </a:lnSpc>
                        <a:spcBef>
                          <a:spcPts val="0"/>
                        </a:spcBef>
                        <a:spcAft>
                          <a:spcPts val="0"/>
                        </a:spcAft>
                        <a:buClr>
                          <a:schemeClr val="dk1"/>
                        </a:buClr>
                        <a:buSzPts val="1600"/>
                        <a:buFont typeface="Poppins SemiBold"/>
                        <a:buNone/>
                      </a:pPr>
                      <a:r>
                        <a:rPr lang="es-CO" sz="1890" b="1" dirty="0">
                          <a:solidFill>
                            <a:schemeClr val="dk1"/>
                          </a:solidFill>
                          <a:latin typeface="Poppins SemiBold"/>
                          <a:ea typeface="Poppins SemiBold"/>
                          <a:cs typeface="Poppins SemiBold"/>
                          <a:sym typeface="Poppins SemiBold"/>
                        </a:rPr>
                        <a:t>Indicadores</a:t>
                      </a:r>
                      <a:endParaRPr sz="1890" dirty="0"/>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2"/>
                  </a:ext>
                </a:extLst>
              </a:tr>
              <a:tr h="3608525">
                <a:tc>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Responda, marcando con una X y haciendo uso de una escala de 1 a 5, en donde 1 es </a:t>
                      </a:r>
                      <a:r>
                        <a:rPr lang="es-CO" sz="1500" b="1" i="0" u="none" strike="noStrike" dirty="0">
                          <a:latin typeface="Work Sans" pitchFamily="2" charset="0"/>
                          <a:ea typeface="Poppins"/>
                          <a:cs typeface="Poppins"/>
                          <a:sym typeface="Poppins"/>
                        </a:rPr>
                        <a:t>deficiente</a:t>
                      </a:r>
                      <a:r>
                        <a:rPr lang="es-CO" sz="1500" b="0" i="0" u="none" strike="noStrike" dirty="0">
                          <a:latin typeface="Work Sans" pitchFamily="2" charset="0"/>
                          <a:ea typeface="Poppins"/>
                          <a:cs typeface="Poppins"/>
                          <a:sym typeface="Poppins"/>
                        </a:rPr>
                        <a:t>, 2 es </a:t>
                      </a:r>
                      <a:r>
                        <a:rPr lang="es-CO" sz="1500" b="1" i="0" u="none" strike="noStrike" dirty="0">
                          <a:latin typeface="Work Sans" pitchFamily="2" charset="0"/>
                          <a:ea typeface="Poppins"/>
                          <a:cs typeface="Poppins"/>
                          <a:sym typeface="Poppins"/>
                        </a:rPr>
                        <a:t>aceptable</a:t>
                      </a:r>
                      <a:r>
                        <a:rPr lang="es-CO" sz="1500" b="0" i="0" u="none" strike="noStrike" dirty="0">
                          <a:latin typeface="Work Sans" pitchFamily="2" charset="0"/>
                          <a:ea typeface="Poppins"/>
                          <a:cs typeface="Poppins"/>
                          <a:sym typeface="Poppins"/>
                        </a:rPr>
                        <a:t>, 3 es </a:t>
                      </a:r>
                      <a:r>
                        <a:rPr lang="es-CO" sz="1500" b="1" i="0" u="none" strike="noStrike" dirty="0">
                          <a:latin typeface="Work Sans" pitchFamily="2" charset="0"/>
                          <a:ea typeface="Poppins"/>
                          <a:cs typeface="Poppins"/>
                          <a:sym typeface="Poppins"/>
                        </a:rPr>
                        <a:t>regular</a:t>
                      </a:r>
                      <a:r>
                        <a:rPr lang="es-CO" sz="1500" b="0" i="0" u="none" strike="noStrike" dirty="0">
                          <a:latin typeface="Work Sans" pitchFamily="2" charset="0"/>
                          <a:ea typeface="Poppins"/>
                          <a:cs typeface="Poppins"/>
                          <a:sym typeface="Poppins"/>
                        </a:rPr>
                        <a:t>, 4 </a:t>
                      </a:r>
                      <a:r>
                        <a:rPr lang="es-CO" sz="1500" b="1" i="0" u="none" strike="noStrike" dirty="0">
                          <a:latin typeface="Work Sans" pitchFamily="2" charset="0"/>
                          <a:ea typeface="Poppins"/>
                          <a:cs typeface="Poppins"/>
                          <a:sym typeface="Poppins"/>
                        </a:rPr>
                        <a:t>bueno</a:t>
                      </a:r>
                      <a:r>
                        <a:rPr lang="es-CO" sz="1500" b="0" i="0" u="none" strike="noStrike" dirty="0">
                          <a:latin typeface="Work Sans" pitchFamily="2" charset="0"/>
                          <a:ea typeface="Poppins"/>
                          <a:cs typeface="Poppins"/>
                          <a:sym typeface="Poppins"/>
                        </a:rPr>
                        <a:t> y 5 </a:t>
                      </a:r>
                      <a:r>
                        <a:rPr lang="es-CO" sz="1500" b="1" i="0" u="none" strike="noStrike" dirty="0">
                          <a:latin typeface="Work Sans" pitchFamily="2" charset="0"/>
                          <a:ea typeface="Poppins"/>
                          <a:cs typeface="Poppins"/>
                          <a:sym typeface="Poppins"/>
                        </a:rPr>
                        <a:t>excelente</a:t>
                      </a:r>
                      <a:r>
                        <a:rPr lang="es-CO" sz="1500" b="0" i="0" u="none" strike="noStrike" dirty="0">
                          <a:latin typeface="Work Sans" pitchFamily="2" charset="0"/>
                          <a:ea typeface="Poppins"/>
                          <a:cs typeface="Poppins"/>
                          <a:sym typeface="Poppins"/>
                        </a:rPr>
                        <a:t>.</a:t>
                      </a:r>
                      <a:endParaRPr sz="1500" dirty="0">
                        <a:latin typeface="Work Sans" pitchFamily="2" charset="0"/>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Las indicaciones de la actividad fueron claras y permitieron lograr los objetivos descritos</a:t>
                      </a:r>
                      <a:endParaRPr sz="1500" dirty="0">
                        <a:latin typeface="Work Sans" pitchFamily="2" charset="0"/>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La actividad permitió identificar factores a mejorar para mantener comunicación asertiva</a:t>
                      </a:r>
                      <a:endParaRPr sz="1500" dirty="0">
                        <a:latin typeface="Work Sans" pitchFamily="2" charset="0"/>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¿Los actores (contratista, interventores y comunidad) generaron ideas para mejorar la comunicación asertiva y la relación entidad – comunidad? </a:t>
                      </a:r>
                      <a:endParaRPr sz="1500" dirty="0">
                        <a:latin typeface="Work Sans" pitchFamily="2" charset="0"/>
                        <a:ea typeface="Poppins"/>
                        <a:cs typeface="Poppins"/>
                        <a:sym typeface="Poppins"/>
                      </a:endParaRPr>
                    </a:p>
                    <a:p>
                      <a:pPr marL="0" marR="0" lvl="0" indent="0" algn="ctr" rtl="0">
                        <a:lnSpc>
                          <a:spcPct val="100000"/>
                        </a:lnSpc>
                        <a:spcBef>
                          <a:spcPts val="0"/>
                        </a:spcBef>
                        <a:spcAft>
                          <a:spcPts val="0"/>
                        </a:spcAft>
                        <a:buClr>
                          <a:schemeClr val="dk1"/>
                        </a:buClr>
                        <a:buSzPts val="1600"/>
                        <a:buFont typeface="Calibri"/>
                        <a:buNone/>
                      </a:pPr>
                      <a:endParaRPr sz="1600" b="1" dirty="0">
                        <a:solidFill>
                          <a:schemeClr val="dk1"/>
                        </a:solidFill>
                        <a:latin typeface="Work Sans" pitchFamily="2" charset="0"/>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9" name="CuadroTexto 8">
            <a:extLst>
              <a:ext uri="{FF2B5EF4-FFF2-40B4-BE49-F238E27FC236}">
                <a16:creationId xmlns:a16="http://schemas.microsoft.com/office/drawing/2014/main" id="{944D175B-D53E-5D08-20B3-565328472486}"/>
              </a:ext>
            </a:extLst>
          </p:cNvPr>
          <p:cNvSpPr txBox="1"/>
          <p:nvPr/>
        </p:nvSpPr>
        <p:spPr>
          <a:xfrm>
            <a:off x="15849600" y="910364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3" action="ppaction://hlinksldjump"/>
            <a:extLst>
              <a:ext uri="{FF2B5EF4-FFF2-40B4-BE49-F238E27FC236}">
                <a16:creationId xmlns:a16="http://schemas.microsoft.com/office/drawing/2014/main" id="{295FB21A-82EB-214E-27DF-5D4FF8BB7B04}"/>
              </a:ext>
            </a:extLst>
          </p:cNvPr>
          <p:cNvSpPr/>
          <p:nvPr/>
        </p:nvSpPr>
        <p:spPr>
          <a:xfrm flipH="1">
            <a:off x="16365472" y="876294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6D28C307-3D06-9020-2490-F530FAA4B6A0}"/>
              </a:ext>
            </a:extLst>
          </p:cNvPr>
          <p:cNvSpPr/>
          <p:nvPr/>
        </p:nvSpPr>
        <p:spPr>
          <a:xfrm>
            <a:off x="4597223" y="237560"/>
            <a:ext cx="760563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17: TALLER EL PODER DE LA COMUNICACIÓN</a:t>
            </a:r>
          </a:p>
        </p:txBody>
      </p:sp>
      <p:grpSp>
        <p:nvGrpSpPr>
          <p:cNvPr id="12" name="Grupo 11">
            <a:extLst>
              <a:ext uri="{FF2B5EF4-FFF2-40B4-BE49-F238E27FC236}">
                <a16:creationId xmlns:a16="http://schemas.microsoft.com/office/drawing/2014/main" id="{9CF2C3AC-6AEB-1829-1833-3D1414B214E0}"/>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3FB45F62-BEEB-AA24-08D2-7B785871637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B53D191C-35FA-7DD3-7990-3E72C229F3C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CEA364BC-5407-807A-5FAF-6D6AF474EA7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F47E876-6FBD-CA91-685B-A91F13E4515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AFF2DD88-EE80-E130-068C-9D1D6C732A9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2907F1D9-5F74-23A2-454C-23C1965589BF}"/>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DB179256-64D9-6865-7525-20EF8EDAE8A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FCF770E-2154-6D50-5534-5E09C49879E2}"/>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A436C00-0FD9-281B-D0DC-5C786E57601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FF39184-807A-757B-627A-219D814501B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0F386B42-7204-76EB-238F-E8BC1E020CE5}"/>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4A86727A-CAD8-33AC-E012-156BA98E9E8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CF898371-3491-6E0A-A487-F01416D769A0}"/>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AE74ECA5-2225-42A5-3D91-6DC438E7BED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E810DD5E-FCB9-E735-BBB9-62948A21AC3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4A5693F8-B151-04E0-215D-E9EEBA2A5177}"/>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3136AFE0-3862-9101-2D0C-5B8009D1841F}"/>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85286F2F-E383-31F8-4F3C-156AD1A0DE5F}"/>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AB57501B-825B-F230-26F3-694C0DBAFD9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650C53F1-B0C1-32A7-D0D1-82C8D8C3FBE3}"/>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970390B-6E09-8A62-7167-B7C14B23C34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85138075-780C-22BD-6A19-1F2B95BFE9A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AB1EEBD5-8AD3-5088-665E-A1B9ACC840D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F6A6586F-362D-B231-9268-48D40197A43B}"/>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D2F26298-667A-313E-E65A-0A3D88CD050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1946313F-FC9A-90EB-7B74-FD04A0EA261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EF79A27A-056A-76B9-F9A3-5AE75DC26B4A}"/>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E7FAF6C3-C28D-8FBE-12D9-18919EDF6CC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EA58B94B-4B87-E1CD-2EDB-E928F303C83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74FE9C13-DF5A-D0F1-44F0-FC950EBCD029}"/>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7194C5D3-679E-9FA1-2FE4-1EF61D3434B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B24C4B83-FA9A-62B6-1B2C-01A94CE8BB2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BFB6BAB3-8699-BF74-76E3-B060A3FDE40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2F3F78E7-E44B-91E7-524F-C2F50B4C7746}"/>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7DE85B31-EA99-494C-6C5A-A3EEA22AEFB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4ECD13AB-1B20-F2FD-DAE2-63EA385B46C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F7CA4689-F01C-DC7C-107B-95EDC15223B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FED886EA-9C2C-170F-7CBD-F662891B793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5C213AA6-F9AD-B6F3-465F-9447C2790956}"/>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8C888E5F-CAA2-C8F7-D359-5AB2779D346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57B5886A-B0BB-23DC-F899-C824AF22B954}"/>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E5D1D33A-3DF7-EDC1-FC08-4A1AD14BEF8D}"/>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37095F92-64C5-429C-A48B-883BA82729B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1B69A71F-690F-CFDE-FBEE-5BEC9FD326A1}"/>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38049209-082E-A918-1D69-77B41A678B6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3899D1B9-2D02-70FF-41C8-991BC6A260B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7A34E8E2-2319-0FCD-112B-AD44D41E71C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AC48BC99-8E35-488B-69D6-E0FA7EF3ABF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86D18957-A124-548B-E99E-B1E507DF905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BCB6A00B-5CE2-616A-7E78-E94387B9796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EFC6AAB7-2969-C97D-8727-30D41491C5E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8D6DA504-3881-F7F3-B636-B90FE0F08EB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74065194-978D-BC4B-BD8F-6BFF0C439536}"/>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8E5536E1-B042-DAD3-6588-978BF94B8E0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2C300145-02C2-25DA-D757-7E8205864D39}"/>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931252B4-64F7-35EC-3A52-7D1920522C8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20215231-5B3B-A572-27CF-A1650FE464B9}"/>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E6834614-93EE-4FA8-614A-90DCB797992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825683B9-DD40-27C1-F16C-1C3CBF254CC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93759A1D-AFF6-1CAC-A867-31A595A26C32}"/>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F9743B75-E536-896F-9579-D1D7BCF0433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7BBF5D4A-9367-A99C-2B97-A9828FD6889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1A6A888B-C1C5-DD69-FF77-1E1038094BA1}"/>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8A28C195-F356-69BD-B739-D75A7BA69D5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B0FC7AFD-36F1-E69C-7AE5-668E3D36001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110D5C10-22F5-3D97-64E5-CA27895FBCE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6E8CCC0C-2905-6433-518C-ACB164A8111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CC09135B-C6E6-90B5-06B3-18D59A371AB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5C014679-BFF9-80F9-DFF9-9A553D8C7D0E}"/>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0D96348F-D68C-AC54-1B4C-034E652A9C3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EA33EE4F-0904-33FB-2A91-45A39BE9AE7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DF7121E3-C221-2F68-C79F-6B09930CAEA7}"/>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FD51B16E-F85C-D042-5B77-20F1B50BD03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0CDA9E06-7008-B539-8A72-025F69A7551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010389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626479" y="197820"/>
            <a:ext cx="572487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18: LISTA DE VERIFICACIÓN</a:t>
            </a:r>
          </a:p>
        </p:txBody>
      </p:sp>
      <p:graphicFrame>
        <p:nvGraphicFramePr>
          <p:cNvPr id="4" name="Tabla 186">
            <a:extLst>
              <a:ext uri="{FF2B5EF4-FFF2-40B4-BE49-F238E27FC236}">
                <a16:creationId xmlns:a16="http://schemas.microsoft.com/office/drawing/2014/main" id="{38108EF9-65EF-C1B8-79BD-3A5287A35783}"/>
              </a:ext>
            </a:extLst>
          </p:cNvPr>
          <p:cNvGraphicFramePr>
            <a:graphicFrameLocks noGrp="1"/>
          </p:cNvGraphicFramePr>
          <p:nvPr>
            <p:extLst>
              <p:ext uri="{D42A27DB-BD31-4B8C-83A1-F6EECF244321}">
                <p14:modId xmlns:p14="http://schemas.microsoft.com/office/powerpoint/2010/main" val="1095354528"/>
              </p:ext>
            </p:extLst>
          </p:nvPr>
        </p:nvGraphicFramePr>
        <p:xfrm>
          <a:off x="1418926" y="896320"/>
          <a:ext cx="13474798" cy="7611984"/>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30005">
                <a:tc gridSpan="16">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17805">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76586">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Diseños definitivos </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1780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82612">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0682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Ambiental</a:t>
                      </a:r>
                    </a:p>
                  </a:txBody>
                  <a:tcPr anchor="ctr">
                    <a:solidFill>
                      <a:schemeClr val="bg1"/>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Técnico</a:t>
                      </a:r>
                    </a:p>
                  </a:txBody>
                  <a:tcPr anchor="ctr">
                    <a:solidFill>
                      <a:schemeClr val="bg1"/>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Social</a:t>
                      </a:r>
                    </a:p>
                  </a:txBody>
                  <a:tcPr anchor="ct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endParaRPr>
                    </a:p>
                  </a:txBody>
                  <a:tcPr anchor="ctr">
                    <a:solidFill>
                      <a:schemeClr val="bg1"/>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8261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523122">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panose="00000500000000000000" pitchFamily="2" charset="0"/>
                        </a:rPr>
                        <a:t>E</a:t>
                      </a:r>
                      <a:r>
                        <a:rPr lang="es-CO" sz="1500" b="0" kern="1200" dirty="0">
                          <a:solidFill>
                            <a:schemeClr val="tx1"/>
                          </a:solidFill>
                          <a:latin typeface="Work Sans" pitchFamily="2" charset="0"/>
                          <a:ea typeface="+mn-ea"/>
                          <a:cs typeface="Poppins" panose="00000500000000000000" pitchFamily="2" charset="0"/>
                        </a:rPr>
                        <a:t>l cumplimiento de los requisitos establecidos al interior del Instituto Nacional de Vías – INVÍAS para los interventores y contratistas de proyectos de infraestructura de transporte en cuanto a la entrega de documentos y soportes, implica una gestión responsable y eficaz, con inversión de tiempo y esfuerzo. En ese sentido, existen dificultades en el control de documentos, dando paso a incumplimientos en obligaciones y una falta de integración entre las partes, que requiere una solución útil y flexible, capaz de adaptarse a los procesos y necesidades de la Entidad.</a:t>
                      </a:r>
                      <a:endParaRPr lang="es-CO" sz="1500" b="1" kern="1200" dirty="0">
                        <a:solidFill>
                          <a:schemeClr val="tx1"/>
                        </a:solidFill>
                        <a:latin typeface="Work Sans" pitchFamily="2" charset="0"/>
                        <a:ea typeface="+mn-ea"/>
                        <a:cs typeface="Poppins" panose="000005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73025">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panose="00000500000000000000" pitchFamily="2" charset="0"/>
                          <a:ea typeface="+mn-ea"/>
                          <a:cs typeface="Poppins" panose="000005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panose="00000500000000000000" pitchFamily="2" charset="0"/>
                          <a:ea typeface="+mn-ea"/>
                          <a:cs typeface="Poppins" panose="00000500000000000000" pitchFamily="2" charset="0"/>
                        </a:rPr>
                        <a:t>Población objetivo</a:t>
                      </a:r>
                      <a:endParaRPr lang="es-CO">
                        <a:latin typeface="Poppins" panose="00000500000000000000" pitchFamily="2" charset="0"/>
                        <a:cs typeface="Poppins" panose="00000500000000000000" pitchFamily="2" charset="0"/>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90" b="1" kern="1200">
                          <a:solidFill>
                            <a:schemeClr val="tx1"/>
                          </a:solidFill>
                          <a:latin typeface="Poppins" panose="00000500000000000000" pitchFamily="2" charset="0"/>
                          <a:ea typeface="+mn-ea"/>
                          <a:cs typeface="Poppins" panose="00000500000000000000" pitchFamily="2" charset="0"/>
                        </a:rPr>
                        <a:t>¿Cuánto tiempo se necesita?</a:t>
                      </a:r>
                      <a:endParaRPr lang="es-CO">
                        <a:latin typeface="Poppins" panose="00000500000000000000" pitchFamily="2" charset="0"/>
                        <a:cs typeface="Poppins" panose="000005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087455">
                <a:tc gridSpan="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panose="00000500000000000000" pitchFamily="2" charset="0"/>
                        </a:rPr>
                        <a:t>Garantizar el cumplimiento efectivo y oportuno de requisitos documentales, exigidos a los equipos de trabajo en los proyectos de infraestructura de transporte del INVÍAS.</a:t>
                      </a:r>
                      <a:endParaRPr lang="es-CO" sz="1500" b="0" kern="1200">
                        <a:solidFill>
                          <a:schemeClr val="tx1"/>
                        </a:solidFill>
                        <a:latin typeface="Work Sans"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cs typeface="Poppins" panose="00000500000000000000" pitchFamily="2" charset="0"/>
                        </a:rPr>
                        <a:t>Interventorías</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cs typeface="Poppins" panose="00000500000000000000" pitchFamily="2" charset="0"/>
                        </a:rPr>
                        <a:t>1 hora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382612">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panose="00000500000000000000" pitchFamily="2" charset="0"/>
                          <a:ea typeface="+mn-ea"/>
                          <a:cs typeface="Poppins" panose="000005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631516">
                <a:tc gridSpan="16">
                  <a:txBody>
                    <a:bodyPr/>
                    <a:lstStyle/>
                    <a:p>
                      <a:pPr marL="285750" marR="0" lvl="0"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u="none" kern="1200" dirty="0">
                          <a:solidFill>
                            <a:schemeClr val="tx1"/>
                          </a:solidFill>
                          <a:latin typeface="Work Sans" pitchFamily="2" charset="0"/>
                          <a:ea typeface="+mn-ea"/>
                          <a:cs typeface="Poppins" panose="00000500000000000000" pitchFamily="2" charset="0"/>
                        </a:rPr>
                        <a:t>Computador con acceso a interne</a:t>
                      </a:r>
                    </a:p>
                    <a:p>
                      <a:pPr marL="285750" marR="0" lvl="0"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500" b="0" u="none" kern="1200" dirty="0">
                          <a:solidFill>
                            <a:schemeClr val="tx1"/>
                          </a:solidFill>
                          <a:latin typeface="Work Sans" pitchFamily="2" charset="0"/>
                          <a:ea typeface="+mn-ea"/>
                          <a:cs typeface="Poppins" panose="00000500000000000000" pitchFamily="2" charset="0"/>
                        </a:rPr>
                        <a:t>Lista de verificación (anexos de la herramienta)</a:t>
                      </a:r>
                    </a:p>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b="1" u="none" kern="1200" dirty="0">
                        <a:solidFill>
                          <a:schemeClr val="tx1"/>
                        </a:solidFill>
                        <a:latin typeface="Poppins" panose="00000500000000000000" pitchFamily="2" charset="0"/>
                        <a:ea typeface="+mn-ea"/>
                        <a:cs typeface="Poppins" panose="000005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41ECC1F4-E000-0063-A833-4E5D9FD3A0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67482" y="2199070"/>
            <a:ext cx="616278" cy="576000"/>
          </a:xfrm>
          <a:prstGeom prst="rect">
            <a:avLst/>
          </a:prstGeom>
        </p:spPr>
      </p:pic>
      <p:pic>
        <p:nvPicPr>
          <p:cNvPr id="6" name="Gráfico 76" descr="Grupo de personas con relleno sólido">
            <a:extLst>
              <a:ext uri="{FF2B5EF4-FFF2-40B4-BE49-F238E27FC236}">
                <a16:creationId xmlns:a16="http://schemas.microsoft.com/office/drawing/2014/main" id="{8A3C5411-FE49-C38F-7FA8-834A929BE8C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07091" y="2182270"/>
            <a:ext cx="624776" cy="576000"/>
          </a:xfrm>
          <a:prstGeom prst="rect">
            <a:avLst/>
          </a:prstGeom>
        </p:spPr>
      </p:pic>
      <p:sp>
        <p:nvSpPr>
          <p:cNvPr id="7" name="object 18">
            <a:extLst>
              <a:ext uri="{FF2B5EF4-FFF2-40B4-BE49-F238E27FC236}">
                <a16:creationId xmlns:a16="http://schemas.microsoft.com/office/drawing/2014/main" id="{526B0713-1D69-9952-3349-C458D40978A1}"/>
              </a:ext>
            </a:extLst>
          </p:cNvPr>
          <p:cNvSpPr/>
          <p:nvPr/>
        </p:nvSpPr>
        <p:spPr>
          <a:xfrm>
            <a:off x="11983023" y="224463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E625A79F-EABC-B2EF-B663-E786FE6B3919}"/>
              </a:ext>
            </a:extLst>
          </p:cNvPr>
          <p:cNvSpPr/>
          <p:nvPr/>
        </p:nvSpPr>
        <p:spPr>
          <a:xfrm>
            <a:off x="13777637" y="229904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D5800D16-EA9D-DD0C-C842-2D1E19D3CF7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70884" y="2113200"/>
            <a:ext cx="714139" cy="714139"/>
          </a:xfrm>
          <a:prstGeom prst="rect">
            <a:avLst/>
          </a:prstGeom>
        </p:spPr>
      </p:pic>
      <p:pic>
        <p:nvPicPr>
          <p:cNvPr id="22" name="Gráfico 21" descr="Single gear con relleno sólido">
            <a:extLst>
              <a:ext uri="{FF2B5EF4-FFF2-40B4-BE49-F238E27FC236}">
                <a16:creationId xmlns:a16="http://schemas.microsoft.com/office/drawing/2014/main" id="{388F9455-EC84-A652-EAB5-3DEAA3ACC2C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96496" y="2199070"/>
            <a:ext cx="576000" cy="576000"/>
          </a:xfrm>
          <a:prstGeom prst="rect">
            <a:avLst/>
          </a:prstGeom>
        </p:spPr>
      </p:pic>
      <p:pic>
        <p:nvPicPr>
          <p:cNvPr id="23" name="Gráfico 22" descr="Court con relleno sólido">
            <a:extLst>
              <a:ext uri="{FF2B5EF4-FFF2-40B4-BE49-F238E27FC236}">
                <a16:creationId xmlns:a16="http://schemas.microsoft.com/office/drawing/2014/main" id="{959D7455-659F-38F5-F90D-467EA4018F9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96884" y="2182270"/>
            <a:ext cx="576000" cy="576000"/>
          </a:xfrm>
          <a:prstGeom prst="rect">
            <a:avLst/>
          </a:prstGeom>
        </p:spPr>
      </p:pic>
      <p:sp>
        <p:nvSpPr>
          <p:cNvPr id="24" name="CuadroTexto 23">
            <a:extLst>
              <a:ext uri="{FF2B5EF4-FFF2-40B4-BE49-F238E27FC236}">
                <a16:creationId xmlns:a16="http://schemas.microsoft.com/office/drawing/2014/main" id="{1149F4C0-064B-E956-2D78-B5CE434E62B3}"/>
              </a:ext>
            </a:extLst>
          </p:cNvPr>
          <p:cNvSpPr txBox="1"/>
          <p:nvPr/>
        </p:nvSpPr>
        <p:spPr>
          <a:xfrm>
            <a:off x="15849600" y="912159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B1478F76-F524-417D-6208-895B60443FA7}"/>
              </a:ext>
            </a:extLst>
          </p:cNvPr>
          <p:cNvSpPr/>
          <p:nvPr/>
        </p:nvSpPr>
        <p:spPr>
          <a:xfrm>
            <a:off x="16365472" y="878089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090D22AB-100B-32A4-0C21-AC4A1C54D9FC}"/>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86EE4258-04F6-D73E-02A1-0EBB94D3762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B660A040-D43C-0656-BBBA-6B630F5E97F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750462A8-1B45-1231-69C9-E146CE8D444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55AE02B7-C4D5-2B31-A653-642D1C406E6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8FB4D21-61EF-04A4-1974-6D3305F298BA}"/>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277D5DA6-B883-0071-41F3-440997EAB98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7B60610-AAA7-D919-8438-55F891CAD46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8712C65D-BD0D-5F6E-607F-FBD65BF1C03C}"/>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51A619E0-E122-3C11-F24A-D51F91A1D5F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27EA9A95-2541-54E0-0987-07ED604576BB}"/>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9F478B54-C730-F000-8EB1-9464E48886DF}"/>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C99D159-9271-2F35-259E-FC0441DC466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413D6537-D3CB-E62E-3129-8CB4ADC7004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D9C164A5-D611-51F3-0B12-22C39F16172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85C4A04-15F1-FE90-8303-8B7E82D18D78}"/>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52E87505-5CD9-B770-9504-BCFD33100D0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159012B3-DD92-03D6-B5AC-10D9AF64330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B380ADC-E3FB-4F2F-5E86-D90D7A382EF9}"/>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91B47053-3917-44CC-7EBE-5ADD167EC6C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A0E5F638-5BFB-F82B-2987-7EBBD43EA44D}"/>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D979847D-8E7C-2310-79CB-61754991423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31FD0CCF-8F47-813F-B229-CD6835C0EF0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AF40C1AB-A9E7-2A2C-21F7-CA39E6907FE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13769DE3-8F37-296A-C5CD-4E0B3D1F805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44DC6EBE-C2EB-18E1-6DD2-32C377301A95}"/>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BE02559-12E5-EE3E-AF03-2AD43A6312FF}"/>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CE85F33C-CDAA-CD0F-0115-3C76DE6E2F00}"/>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569DCCC-2702-D09C-F1A3-4B228F6E7A9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3A3B45DD-00C6-18B5-3429-02AE1F1AF03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4C968F2D-A594-CA50-7C7A-0FA0F7E57A8C}"/>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23588B22-AAFB-EA1D-8F1A-8AF07187447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9CB79A1-2633-B4D1-7959-4911B7CA9D7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BE942A3D-98CA-E59F-91EC-962BF7027F8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C5C55EF8-2739-51E4-97BF-31EE295FE5F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89E5BCC2-06AB-16F2-77DA-C8316B8771E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861F062D-7BAB-3BF1-550F-DE38D9C0F24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E12C888C-195A-8FA5-96F9-DE5385000A9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F7CB8C3F-1D44-BFC6-6DB4-7F986878A177}"/>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1306C941-3FAD-CFE4-0DC5-56DDF3A5402A}"/>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0E17E701-9347-72B6-87EC-5C5514D9F382}"/>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853C9B8A-FD41-C83F-2E7D-FE7C451B8FE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160675A9-6441-8243-331D-0613F22DF012}"/>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6C0385AF-77EF-59CA-582E-FD59ED69D37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FED20925-E73C-6D88-20B1-F8395428FB8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FFCC4D1-7311-BD9B-0610-EA592E20BD8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CCEEA35B-8375-94D9-3180-040EA7238C9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2EEA5A09-B0E5-E8AD-E9AE-3E02750A2A6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050EEA8C-6B1E-7873-B69F-AC5C9D3D17E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0296F063-D436-39DA-E4D6-A0DA0BC63A9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43E4A60D-BA07-EEB2-D918-7882ADF86B9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B9DC7883-AF8E-33E2-9221-DB20E15E491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0C353948-B6B6-113D-3803-5CADFB97C1D4}"/>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CB06EE4B-5150-9AB0-72D0-C20D884586E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ECAC0C15-8EC3-26F2-19A0-D3C08EF1EBB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C545955D-0306-1938-F86F-247C476E042B}"/>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B8615199-7E5D-C6D9-B761-B0FCEA66094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CEB85CAC-F60D-29DD-C500-27B0DAB65B1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2A10EB69-D657-19B0-9E66-729A08541055}"/>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2AEB0DAA-F20A-AF3F-DC21-BC446014287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0B510927-FF31-F724-F618-A9336D8D4D8F}"/>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6632B3A0-229F-5D6A-FC13-575C86A3A28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0123310F-928E-C4AB-2F5E-BB2F68974A2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8F7C4282-BFFC-E97F-4F80-8447E42AF734}"/>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1C131956-4103-E83D-8644-61846AD31A9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12DE2334-85B6-83B3-4906-E8F51F225D4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4F6F6935-52CE-4D87-B6A5-5D3947ACEF6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BE4189A6-6E47-841A-54F6-32B12A34B86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76FA762A-6CAA-8A77-CE37-19C4B73A699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86CE1C46-3FA0-882C-D251-BC1696A1D0C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2CB504AC-1BD7-B682-14F3-07F43436A0C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B1852F88-C354-6049-B3B3-0B6C03F7531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BF68DB99-6799-A231-5160-659E5B7BFAAC}"/>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BDDD37FD-E1A6-FC47-FE35-ADEDA43A3C4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61DD0A7E-C6D0-E0EC-91E3-DA35E5992465}"/>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4727186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BD182D79-2FB0-A2C8-8697-18D7E4BAF308}"/>
                  </a:ext>
                </a:extLst>
              </p:cNvPr>
              <p:cNvGraphicFramePr>
                <a:graphicFrameLocks noGrp="1"/>
              </p:cNvGraphicFramePr>
              <p:nvPr>
                <p:extLst>
                  <p:ext uri="{D42A27DB-BD31-4B8C-83A1-F6EECF244321}">
                    <p14:modId xmlns:p14="http://schemas.microsoft.com/office/powerpoint/2010/main" val="3570531198"/>
                  </p:ext>
                </p:extLst>
              </p:nvPr>
            </p:nvGraphicFramePr>
            <p:xfrm>
              <a:off x="1544533" y="796553"/>
              <a:ext cx="13474800" cy="775049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6537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5831309">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Sigue el paso a paso que se presenta a continuación para aplicar la herramienta:</a:t>
                          </a:r>
                        </a:p>
                      </a:txBody>
                      <a:tcPr>
                        <a:solidFill>
                          <a:schemeClr val="bg1"/>
                        </a:solidFill>
                      </a:tcPr>
                    </a:tc>
                    <a:extLst>
                      <a:ext uri="{0D108BD9-81ED-4DB2-BD59-A6C34878D82A}">
                        <a16:rowId xmlns:a16="http://schemas.microsoft.com/office/drawing/2014/main" val="1148865646"/>
                      </a:ext>
                    </a:extLst>
                  </a:tr>
                  <a:tr h="45121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90259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CO" sz="1500" b="0" i="1" kern="1200" smtClean="0">
                                        <a:solidFill>
                                          <a:schemeClr val="tx1"/>
                                        </a:solidFill>
                                        <a:latin typeface="Cambria Math" panose="02040503050406030204" pitchFamily="18" charset="0"/>
                                        <a:ea typeface="+mn-ea"/>
                                        <a:cs typeface="Poppins SemiBold" panose="00000700000000000000" pitchFamily="2" charset="0"/>
                                      </a:rPr>
                                    </m:ctrlPr>
                                  </m:fPr>
                                  <m:num>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No</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de</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documentos</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entregados</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por</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interventor</m:t>
                                    </m:r>
                                    <m:r>
                                      <a:rPr lang="es-MX" sz="1500" b="0" i="0" kern="1200" smtClean="0">
                                        <a:solidFill>
                                          <a:schemeClr val="tx1"/>
                                        </a:solidFill>
                                        <a:latin typeface="Cambria Math" panose="02040503050406030204" pitchFamily="18" charset="0"/>
                                        <a:ea typeface="+mn-ea"/>
                                        <a:cs typeface="Poppins SemiBold" panose="00000700000000000000" pitchFamily="2" charset="0"/>
                                      </a:rPr>
                                      <m:t>í</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a</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o</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contratista</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de</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obra</m:t>
                                    </m:r>
                                  </m:num>
                                  <m:den>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No</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de</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documentos</m:t>
                                    </m:r>
                                    <m:r>
                                      <a:rPr lang="es-MX" sz="1500" b="0" i="0" kern="1200" smtClean="0">
                                        <a:solidFill>
                                          <a:schemeClr val="tx1"/>
                                        </a:solidFill>
                                        <a:latin typeface="Cambria Math" panose="02040503050406030204" pitchFamily="18" charset="0"/>
                                        <a:ea typeface="+mn-ea"/>
                                        <a:cs typeface="Poppins SemiBold" panose="00000700000000000000" pitchFamily="2" charset="0"/>
                                      </a:rPr>
                                      <m:t> </m:t>
                                    </m:r>
                                    <m:r>
                                      <m:rPr>
                                        <m:sty m:val="p"/>
                                      </m:rPr>
                                      <a:rPr lang="es-MX" sz="1500" b="0" i="0" kern="1200" smtClean="0">
                                        <a:solidFill>
                                          <a:schemeClr val="tx1"/>
                                        </a:solidFill>
                                        <a:latin typeface="Cambria Math" panose="02040503050406030204" pitchFamily="18" charset="0"/>
                                        <a:ea typeface="+mn-ea"/>
                                        <a:cs typeface="Poppins SemiBold" panose="00000700000000000000" pitchFamily="2" charset="0"/>
                                      </a:rPr>
                                      <m:t>requeridos</m:t>
                                    </m:r>
                                  </m:den>
                                </m:f>
                                <m:r>
                                  <a:rPr lang="es-MX" sz="1500" b="0" i="0" kern="1200" smtClean="0">
                                    <a:solidFill>
                                      <a:schemeClr val="tx1"/>
                                    </a:solidFill>
                                    <a:latin typeface="Cambria Math" panose="02040503050406030204" pitchFamily="18" charset="0"/>
                                    <a:ea typeface="+mn-ea"/>
                                    <a:cs typeface="Poppins SemiBold" panose="00000700000000000000" pitchFamily="2" charset="0"/>
                                  </a:rPr>
                                  <m:t>∗100</m:t>
                                </m:r>
                              </m:oMath>
                            </m:oMathPara>
                          </a14:m>
                          <a:endParaRPr lang="es-CO" sz="1500" b="0" i="0" kern="1200" dirty="0">
                            <a:solidFill>
                              <a:schemeClr val="tx1"/>
                            </a:solidFill>
                            <a:latin typeface="Work Sans" pitchFamily="2" charset="77"/>
                            <a:ea typeface="+mn-ea"/>
                            <a:cs typeface="Poppins SemiBold" panose="00000700000000000000" pitchFamily="2" charset="0"/>
                          </a:endParaRPr>
                        </a:p>
                      </a:txBody>
                      <a:tcPr anchor="ct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2" name="Tabla 1">
                <a:extLst>
                  <a:ext uri="{FF2B5EF4-FFF2-40B4-BE49-F238E27FC236}">
                    <a16:creationId xmlns:a16="http://schemas.microsoft.com/office/drawing/2014/main" id="{BD182D79-2FB0-A2C8-8697-18D7E4BAF308}"/>
                  </a:ext>
                </a:extLst>
              </p:cNvPr>
              <p:cNvGraphicFramePr>
                <a:graphicFrameLocks noGrp="1"/>
              </p:cNvGraphicFramePr>
              <p:nvPr>
                <p:extLst>
                  <p:ext uri="{D42A27DB-BD31-4B8C-83A1-F6EECF244321}">
                    <p14:modId xmlns:p14="http://schemas.microsoft.com/office/powerpoint/2010/main" val="3570531198"/>
                  </p:ext>
                </p:extLst>
              </p:nvPr>
            </p:nvGraphicFramePr>
            <p:xfrm>
              <a:off x="1544533" y="796553"/>
              <a:ext cx="13474800" cy="775049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65378">
                    <a:tc>
                      <a:txBody>
                        <a:bodyPr/>
                        <a:lstStyle/>
                        <a:p>
                          <a:pPr algn="ctr"/>
                          <a:r>
                            <a:rPr lang="es-CO" sz="189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5831309">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cs typeface="Poppins" panose="00000500000000000000" pitchFamily="2" charset="0"/>
                            </a:rPr>
                            <a:t>Sigue el paso a paso que se presenta a continuación para aplicar la herramienta:</a:t>
                          </a:r>
                        </a:p>
                      </a:txBody>
                      <a:tcPr>
                        <a:solidFill>
                          <a:schemeClr val="bg1"/>
                        </a:solidFill>
                      </a:tcPr>
                    </a:tc>
                    <a:extLst>
                      <a:ext uri="{0D108BD9-81ED-4DB2-BD59-A6C34878D82A}">
                        <a16:rowId xmlns:a16="http://schemas.microsoft.com/office/drawing/2014/main" val="1148865646"/>
                      </a:ext>
                    </a:extLst>
                  </a:tr>
                  <a:tr h="45121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902595">
                    <a:tc>
                      <a:txBody>
                        <a:bodyPr/>
                        <a:lstStyle/>
                        <a:p>
                          <a:endParaRPr lang="es-CO"/>
                        </a:p>
                      </a:txBody>
                      <a:tcPr anchor="ctr">
                        <a:blipFill>
                          <a:blip r:embed="rId3"/>
                          <a:stretch>
                            <a:fillRect l="-45" t="-760811" r="-181" b="-1351"/>
                          </a:stretch>
                        </a:blipFill>
                      </a:tcPr>
                    </a:tc>
                    <a:extLst>
                      <a:ext uri="{0D108BD9-81ED-4DB2-BD59-A6C34878D82A}">
                        <a16:rowId xmlns:a16="http://schemas.microsoft.com/office/drawing/2014/main" val="260660778"/>
                      </a:ext>
                    </a:extLst>
                  </a:tr>
                </a:tbl>
              </a:graphicData>
            </a:graphic>
          </p:graphicFrame>
        </mc:Fallback>
      </mc:AlternateContent>
      <p:pic>
        <p:nvPicPr>
          <p:cNvPr id="5" name="Imagen 4" descr="Texto&#10;&#10;Descripción generada automáticamente">
            <a:extLst>
              <a:ext uri="{FF2B5EF4-FFF2-40B4-BE49-F238E27FC236}">
                <a16:creationId xmlns:a16="http://schemas.microsoft.com/office/drawing/2014/main" id="{F4F6C39E-DE9C-5A51-AF7F-0C4523E726B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01527" y="1605172"/>
            <a:ext cx="7347010" cy="5510258"/>
          </a:xfrm>
          <a:prstGeom prst="rect">
            <a:avLst/>
          </a:prstGeom>
        </p:spPr>
      </p:pic>
      <p:sp>
        <p:nvSpPr>
          <p:cNvPr id="6" name="CuadroTexto 5">
            <a:extLst>
              <a:ext uri="{FF2B5EF4-FFF2-40B4-BE49-F238E27FC236}">
                <a16:creationId xmlns:a16="http://schemas.microsoft.com/office/drawing/2014/main" id="{DAA2D503-4B83-5D88-29DA-0082CA3E2414}"/>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7" name="Flecha: a la derecha 6">
            <a:hlinkClick r:id="rId5" action="ppaction://hlinksldjump"/>
            <a:extLst>
              <a:ext uri="{FF2B5EF4-FFF2-40B4-BE49-F238E27FC236}">
                <a16:creationId xmlns:a16="http://schemas.microsoft.com/office/drawing/2014/main" id="{7B8D2EBD-9CBA-B0DE-6D38-AF99F4460D86}"/>
              </a:ext>
            </a:extLst>
          </p:cNvPr>
          <p:cNvSpPr/>
          <p:nvPr/>
        </p:nvSpPr>
        <p:spPr>
          <a:xfrm flipH="1">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577A8229-6B1E-B995-D9EA-E1379AD0AD3D}"/>
              </a:ext>
            </a:extLst>
          </p:cNvPr>
          <p:cNvSpPr/>
          <p:nvPr/>
        </p:nvSpPr>
        <p:spPr>
          <a:xfrm>
            <a:off x="5524138" y="263633"/>
            <a:ext cx="54864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18: LISTA DE VERIFICACIÓN</a:t>
            </a:r>
          </a:p>
        </p:txBody>
      </p:sp>
      <p:grpSp>
        <p:nvGrpSpPr>
          <p:cNvPr id="12" name="Grupo 11">
            <a:extLst>
              <a:ext uri="{FF2B5EF4-FFF2-40B4-BE49-F238E27FC236}">
                <a16:creationId xmlns:a16="http://schemas.microsoft.com/office/drawing/2014/main" id="{6413CE57-42D9-B82E-2414-3C3D33AB7FE9}"/>
              </a:ext>
            </a:extLst>
          </p:cNvPr>
          <p:cNvGrpSpPr/>
          <p:nvPr/>
        </p:nvGrpSpPr>
        <p:grpSpPr>
          <a:xfrm>
            <a:off x="6682671" y="8535057"/>
            <a:ext cx="720000" cy="720000"/>
            <a:chOff x="3177144" y="1346133"/>
            <a:chExt cx="820800" cy="820800"/>
          </a:xfrm>
        </p:grpSpPr>
        <p:sp>
          <p:nvSpPr>
            <p:cNvPr id="13" name="Elipse 12">
              <a:hlinkClick r:id="rId6" action="ppaction://hlinksldjump" tooltip="Recomendaciones"/>
              <a:extLst>
                <a:ext uri="{FF2B5EF4-FFF2-40B4-BE49-F238E27FC236}">
                  <a16:creationId xmlns:a16="http://schemas.microsoft.com/office/drawing/2014/main" id="{4368CDCE-FB1F-4F7E-39CA-2592F695AF6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6959A61-23BB-F7CD-89CF-B3EE45F4902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B5E80707-E2D2-95D2-74FE-5CFBF5AF530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4F8C94A-6A12-DDCA-0CB4-51ACF96A746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1F0A2AF3-00EF-5808-514B-EC599CC0BF5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4ECD03FE-C04C-5628-9B6E-F41E37A9344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C08604C4-BDD3-B142-3430-914E83675DE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B422280D-A176-0A81-FF11-09A19CD7359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8617AD2-053B-D8DB-CC43-D611B0B6393F}"/>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0A016A7-3B27-B777-D746-D0E1E326EAE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6;p104">
                <a:extLst>
                  <a:ext uri="{FF2B5EF4-FFF2-40B4-BE49-F238E27FC236}">
                    <a16:creationId xmlns:a16="http://schemas.microsoft.com/office/drawing/2014/main" id="{67A09895-A392-3B28-D724-22C8C65E330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7;p104">
                <a:extLst>
                  <a:ext uri="{FF2B5EF4-FFF2-40B4-BE49-F238E27FC236}">
                    <a16:creationId xmlns:a16="http://schemas.microsoft.com/office/drawing/2014/main" id="{50734EE4-8981-92B8-5556-138645C2874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2" name="Group 17">
            <a:extLst>
              <a:ext uri="{FF2B5EF4-FFF2-40B4-BE49-F238E27FC236}">
                <a16:creationId xmlns:a16="http://schemas.microsoft.com/office/drawing/2014/main" id="{DA94BD1C-EE05-669F-3CD1-83E69841FCAA}"/>
              </a:ext>
            </a:extLst>
          </p:cNvPr>
          <p:cNvGrpSpPr/>
          <p:nvPr/>
        </p:nvGrpSpPr>
        <p:grpSpPr>
          <a:xfrm>
            <a:off x="5635930" y="8545156"/>
            <a:ext cx="720000" cy="720000"/>
            <a:chOff x="738225" y="2745837"/>
            <a:chExt cx="861840" cy="861840"/>
          </a:xfrm>
        </p:grpSpPr>
        <p:sp>
          <p:nvSpPr>
            <p:cNvPr id="63" name="Elipse 62">
              <a:extLst>
                <a:ext uri="{FF2B5EF4-FFF2-40B4-BE49-F238E27FC236}">
                  <a16:creationId xmlns:a16="http://schemas.microsoft.com/office/drawing/2014/main" id="{A3B79176-DAD9-EFCB-55D9-8292045CC53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4" name="Google Shape;10593;p100">
              <a:extLst>
                <a:ext uri="{FF2B5EF4-FFF2-40B4-BE49-F238E27FC236}">
                  <a16:creationId xmlns:a16="http://schemas.microsoft.com/office/drawing/2014/main" id="{DBD25029-DF33-ABDE-F3F3-BE376F5F124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5" name="Google Shape;10594;p100">
                <a:hlinkClick r:id="rId7" action="ppaction://hlinksldjump" tooltip="Bienvenida"/>
                <a:extLst>
                  <a:ext uri="{FF2B5EF4-FFF2-40B4-BE49-F238E27FC236}">
                    <a16:creationId xmlns:a16="http://schemas.microsoft.com/office/drawing/2014/main" id="{8DAA7CDF-D1E7-3138-F865-2CBA84C2A98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6" name="Google Shape;10595;p100">
                <a:extLst>
                  <a:ext uri="{FF2B5EF4-FFF2-40B4-BE49-F238E27FC236}">
                    <a16:creationId xmlns:a16="http://schemas.microsoft.com/office/drawing/2014/main" id="{F967935F-59E7-48F9-1584-D3D3C329ECD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7" name="Grupo 66">
            <a:extLst>
              <a:ext uri="{FF2B5EF4-FFF2-40B4-BE49-F238E27FC236}">
                <a16:creationId xmlns:a16="http://schemas.microsoft.com/office/drawing/2014/main" id="{F67AE84B-0748-CF6B-1644-BB397AE2744C}"/>
              </a:ext>
            </a:extLst>
          </p:cNvPr>
          <p:cNvGrpSpPr/>
          <p:nvPr/>
        </p:nvGrpSpPr>
        <p:grpSpPr>
          <a:xfrm>
            <a:off x="7601580" y="8575337"/>
            <a:ext cx="720000" cy="720000"/>
            <a:chOff x="6056787" y="1346133"/>
            <a:chExt cx="820800" cy="820800"/>
          </a:xfrm>
        </p:grpSpPr>
        <p:sp>
          <p:nvSpPr>
            <p:cNvPr id="68" name="Elipse 67">
              <a:hlinkClick r:id="rId8" action="ppaction://hlinksldjump" tooltip="Ciclo de vida y nivel de complejidad"/>
              <a:extLst>
                <a:ext uri="{FF2B5EF4-FFF2-40B4-BE49-F238E27FC236}">
                  <a16:creationId xmlns:a16="http://schemas.microsoft.com/office/drawing/2014/main" id="{CB3BAADB-CEE7-B69C-7672-670D96399DCA}"/>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9" name="Google Shape;9696;p98">
              <a:extLst>
                <a:ext uri="{FF2B5EF4-FFF2-40B4-BE49-F238E27FC236}">
                  <a16:creationId xmlns:a16="http://schemas.microsoft.com/office/drawing/2014/main" id="{4F1EF314-96FB-A41C-EF12-32BA2CA93389}"/>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0" name="Google Shape;9697;p98">
                <a:extLst>
                  <a:ext uri="{FF2B5EF4-FFF2-40B4-BE49-F238E27FC236}">
                    <a16:creationId xmlns:a16="http://schemas.microsoft.com/office/drawing/2014/main" id="{C1717B84-7CA4-4CB7-90FC-64C7A21CDC0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8;p98">
                <a:extLst>
                  <a:ext uri="{FF2B5EF4-FFF2-40B4-BE49-F238E27FC236}">
                    <a16:creationId xmlns:a16="http://schemas.microsoft.com/office/drawing/2014/main" id="{B5B7109B-CBC3-E718-606B-89744C86DC0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9;p98">
                <a:extLst>
                  <a:ext uri="{FF2B5EF4-FFF2-40B4-BE49-F238E27FC236}">
                    <a16:creationId xmlns:a16="http://schemas.microsoft.com/office/drawing/2014/main" id="{46B26107-8358-85B8-D62E-4A24FAEB605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0;p98">
                <a:extLst>
                  <a:ext uri="{FF2B5EF4-FFF2-40B4-BE49-F238E27FC236}">
                    <a16:creationId xmlns:a16="http://schemas.microsoft.com/office/drawing/2014/main" id="{46C93DE2-648B-6FA6-5ADC-85396CC983A0}"/>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1;p98">
                <a:extLst>
                  <a:ext uri="{FF2B5EF4-FFF2-40B4-BE49-F238E27FC236}">
                    <a16:creationId xmlns:a16="http://schemas.microsoft.com/office/drawing/2014/main" id="{90E32D2E-DD08-6112-3FB1-82008E4690C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2;p98">
                <a:hlinkClick r:id="rId8" action="ppaction://hlinksldjump"/>
                <a:extLst>
                  <a:ext uri="{FF2B5EF4-FFF2-40B4-BE49-F238E27FC236}">
                    <a16:creationId xmlns:a16="http://schemas.microsoft.com/office/drawing/2014/main" id="{40B82589-CCCC-4492-1046-C7377F00801A}"/>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6" name="Grupo 75">
            <a:extLst>
              <a:ext uri="{FF2B5EF4-FFF2-40B4-BE49-F238E27FC236}">
                <a16:creationId xmlns:a16="http://schemas.microsoft.com/office/drawing/2014/main" id="{8AADB465-9313-EC5F-B23A-7C370EABEF41}"/>
              </a:ext>
            </a:extLst>
          </p:cNvPr>
          <p:cNvGrpSpPr/>
          <p:nvPr/>
        </p:nvGrpSpPr>
        <p:grpSpPr>
          <a:xfrm>
            <a:off x="9379518" y="8537020"/>
            <a:ext cx="720000" cy="720000"/>
            <a:chOff x="6950009" y="1346133"/>
            <a:chExt cx="820800" cy="820800"/>
          </a:xfrm>
        </p:grpSpPr>
        <p:sp>
          <p:nvSpPr>
            <p:cNvPr id="77" name="Elipse 76">
              <a:extLst>
                <a:ext uri="{FF2B5EF4-FFF2-40B4-BE49-F238E27FC236}">
                  <a16:creationId xmlns:a16="http://schemas.microsoft.com/office/drawing/2014/main" id="{B4564368-CB26-9D8E-C61F-F3415C06C8D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8" name="Google Shape;11123;p100">
              <a:hlinkClick r:id="rId9" action="ppaction://hlinksldjump" tooltip="Énfasis"/>
              <a:extLst>
                <a:ext uri="{FF2B5EF4-FFF2-40B4-BE49-F238E27FC236}">
                  <a16:creationId xmlns:a16="http://schemas.microsoft.com/office/drawing/2014/main" id="{4F077149-DF96-8ABC-F37E-218E7BDACE8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9" name="Grupo 78">
            <a:extLst>
              <a:ext uri="{FF2B5EF4-FFF2-40B4-BE49-F238E27FC236}">
                <a16:creationId xmlns:a16="http://schemas.microsoft.com/office/drawing/2014/main" id="{EB658412-86D5-CB0D-6794-90DEB080B6E3}"/>
              </a:ext>
            </a:extLst>
          </p:cNvPr>
          <p:cNvGrpSpPr/>
          <p:nvPr/>
        </p:nvGrpSpPr>
        <p:grpSpPr>
          <a:xfrm>
            <a:off x="10286748" y="8560277"/>
            <a:ext cx="720000" cy="720000"/>
            <a:chOff x="7758040" y="1346133"/>
            <a:chExt cx="820800" cy="820800"/>
          </a:xfrm>
        </p:grpSpPr>
        <p:sp>
          <p:nvSpPr>
            <p:cNvPr id="80" name="Elipse 79">
              <a:extLst>
                <a:ext uri="{FF2B5EF4-FFF2-40B4-BE49-F238E27FC236}">
                  <a16:creationId xmlns:a16="http://schemas.microsoft.com/office/drawing/2014/main" id="{091DE4BF-BD94-472F-9D40-98639A036538}"/>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1" name="Google Shape;11363;p101">
              <a:extLst>
                <a:ext uri="{FF2B5EF4-FFF2-40B4-BE49-F238E27FC236}">
                  <a16:creationId xmlns:a16="http://schemas.microsoft.com/office/drawing/2014/main" id="{18797749-97A7-2061-F01C-48E981889A8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2" name="Google Shape;11364;p101">
                <a:extLst>
                  <a:ext uri="{FF2B5EF4-FFF2-40B4-BE49-F238E27FC236}">
                    <a16:creationId xmlns:a16="http://schemas.microsoft.com/office/drawing/2014/main" id="{11754770-4CA6-16E3-9DD4-064BACB518D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5;p101">
                <a:extLst>
                  <a:ext uri="{FF2B5EF4-FFF2-40B4-BE49-F238E27FC236}">
                    <a16:creationId xmlns:a16="http://schemas.microsoft.com/office/drawing/2014/main" id="{A27DEBCA-91F8-3DA4-7654-554CF035415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6;p101">
                <a:extLst>
                  <a:ext uri="{FF2B5EF4-FFF2-40B4-BE49-F238E27FC236}">
                    <a16:creationId xmlns:a16="http://schemas.microsoft.com/office/drawing/2014/main" id="{9CE4F3AE-E767-D8EA-4E8E-079F2984E19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7;p101">
                <a:hlinkClick r:id="rId10" action="ppaction://hlinksldjump" tooltip="Enfoques de trabajo"/>
                <a:extLst>
                  <a:ext uri="{FF2B5EF4-FFF2-40B4-BE49-F238E27FC236}">
                    <a16:creationId xmlns:a16="http://schemas.microsoft.com/office/drawing/2014/main" id="{3B4BEF47-3A29-B016-5C50-181DEA21D9EF}"/>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8;p101">
                <a:extLst>
                  <a:ext uri="{FF2B5EF4-FFF2-40B4-BE49-F238E27FC236}">
                    <a16:creationId xmlns:a16="http://schemas.microsoft.com/office/drawing/2014/main" id="{F5078ED7-B6E3-177A-E676-7025B86D469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9;p101">
                <a:extLst>
                  <a:ext uri="{FF2B5EF4-FFF2-40B4-BE49-F238E27FC236}">
                    <a16:creationId xmlns:a16="http://schemas.microsoft.com/office/drawing/2014/main" id="{6EC47D7C-8580-40B1-8578-CC14A37D244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8" name="Grupo 87">
            <a:extLst>
              <a:ext uri="{FF2B5EF4-FFF2-40B4-BE49-F238E27FC236}">
                <a16:creationId xmlns:a16="http://schemas.microsoft.com/office/drawing/2014/main" id="{01E3C558-B9BE-47F3-941F-9FC3B3A325E6}"/>
              </a:ext>
            </a:extLst>
          </p:cNvPr>
          <p:cNvGrpSpPr/>
          <p:nvPr/>
        </p:nvGrpSpPr>
        <p:grpSpPr>
          <a:xfrm>
            <a:off x="8462086" y="8560277"/>
            <a:ext cx="720000" cy="720000"/>
            <a:chOff x="-1026884" y="3852288"/>
            <a:chExt cx="861840" cy="861840"/>
          </a:xfrm>
        </p:grpSpPr>
        <p:sp>
          <p:nvSpPr>
            <p:cNvPr id="89" name="Elipse 88">
              <a:extLst>
                <a:ext uri="{FF2B5EF4-FFF2-40B4-BE49-F238E27FC236}">
                  <a16:creationId xmlns:a16="http://schemas.microsoft.com/office/drawing/2014/main" id="{698860C0-56A0-FAFE-7B68-7D653ECD3C6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0" name="Google Shape;11648;p101">
              <a:hlinkClick r:id="rId11" action="ppaction://hlinksldjump" tooltip="Categorías"/>
              <a:extLst>
                <a:ext uri="{FF2B5EF4-FFF2-40B4-BE49-F238E27FC236}">
                  <a16:creationId xmlns:a16="http://schemas.microsoft.com/office/drawing/2014/main" id="{97886083-B2F6-290C-BB4E-88D5EC8A050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1" name="Grupo 90">
            <a:extLst>
              <a:ext uri="{FF2B5EF4-FFF2-40B4-BE49-F238E27FC236}">
                <a16:creationId xmlns:a16="http://schemas.microsoft.com/office/drawing/2014/main" id="{A1E64D9B-1AF3-CFD6-E1B6-B2C34777E59E}"/>
              </a:ext>
            </a:extLst>
          </p:cNvPr>
          <p:cNvGrpSpPr/>
          <p:nvPr/>
        </p:nvGrpSpPr>
        <p:grpSpPr>
          <a:xfrm>
            <a:off x="6683394" y="8490698"/>
            <a:ext cx="720000" cy="720000"/>
            <a:chOff x="3177144" y="1346133"/>
            <a:chExt cx="820800" cy="820800"/>
          </a:xfrm>
        </p:grpSpPr>
        <p:sp>
          <p:nvSpPr>
            <p:cNvPr id="92" name="Elipse 91">
              <a:hlinkClick r:id="rId6" action="ppaction://hlinksldjump" tooltip="Recomendaciones"/>
              <a:extLst>
                <a:ext uri="{FF2B5EF4-FFF2-40B4-BE49-F238E27FC236}">
                  <a16:creationId xmlns:a16="http://schemas.microsoft.com/office/drawing/2014/main" id="{7EB3E141-06E9-05AA-2C04-93C860E9A442}"/>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3" name="Google Shape;13057;p104">
              <a:extLst>
                <a:ext uri="{FF2B5EF4-FFF2-40B4-BE49-F238E27FC236}">
                  <a16:creationId xmlns:a16="http://schemas.microsoft.com/office/drawing/2014/main" id="{CED19212-098A-B9C0-6BC5-B1186F10227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4" name="Google Shape;13058;p104">
                <a:extLst>
                  <a:ext uri="{FF2B5EF4-FFF2-40B4-BE49-F238E27FC236}">
                    <a16:creationId xmlns:a16="http://schemas.microsoft.com/office/drawing/2014/main" id="{AA7BF30E-CE83-BA6B-B1C4-ED9CBF0E9AA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59;p104">
                <a:extLst>
                  <a:ext uri="{FF2B5EF4-FFF2-40B4-BE49-F238E27FC236}">
                    <a16:creationId xmlns:a16="http://schemas.microsoft.com/office/drawing/2014/main" id="{60C096C3-EF8E-BAD1-A78B-04879411A38C}"/>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0;p104">
                <a:extLst>
                  <a:ext uri="{FF2B5EF4-FFF2-40B4-BE49-F238E27FC236}">
                    <a16:creationId xmlns:a16="http://schemas.microsoft.com/office/drawing/2014/main" id="{FC27F57B-8D45-437D-21ED-244E7AC48F9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1;p104">
                <a:extLst>
                  <a:ext uri="{FF2B5EF4-FFF2-40B4-BE49-F238E27FC236}">
                    <a16:creationId xmlns:a16="http://schemas.microsoft.com/office/drawing/2014/main" id="{B3C5B970-8EF4-CFD2-BEBB-FAC9EAB6E6E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2;p104">
                <a:extLst>
                  <a:ext uri="{FF2B5EF4-FFF2-40B4-BE49-F238E27FC236}">
                    <a16:creationId xmlns:a16="http://schemas.microsoft.com/office/drawing/2014/main" id="{8E454DC3-342B-42C3-8357-CA57BCF3DB8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3;p104">
                <a:extLst>
                  <a:ext uri="{FF2B5EF4-FFF2-40B4-BE49-F238E27FC236}">
                    <a16:creationId xmlns:a16="http://schemas.microsoft.com/office/drawing/2014/main" id="{11D52585-1CC9-8E21-DC7F-D8B3C3903870}"/>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4;p104">
                <a:extLst>
                  <a:ext uri="{FF2B5EF4-FFF2-40B4-BE49-F238E27FC236}">
                    <a16:creationId xmlns:a16="http://schemas.microsoft.com/office/drawing/2014/main" id="{90E61A23-69AF-226F-2F46-6B9635BEDF2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5;p104">
                <a:extLst>
                  <a:ext uri="{FF2B5EF4-FFF2-40B4-BE49-F238E27FC236}">
                    <a16:creationId xmlns:a16="http://schemas.microsoft.com/office/drawing/2014/main" id="{495D9CE6-65F9-7CAB-5EF6-A640EF22088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6;p104">
                <a:extLst>
                  <a:ext uri="{FF2B5EF4-FFF2-40B4-BE49-F238E27FC236}">
                    <a16:creationId xmlns:a16="http://schemas.microsoft.com/office/drawing/2014/main" id="{BD671E95-536F-9D4A-6E67-3CEFB468323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7;p104">
                <a:extLst>
                  <a:ext uri="{FF2B5EF4-FFF2-40B4-BE49-F238E27FC236}">
                    <a16:creationId xmlns:a16="http://schemas.microsoft.com/office/drawing/2014/main" id="{4334EE91-DDCB-09DD-0DA5-D7F041E77F9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4" name="Group 17">
            <a:extLst>
              <a:ext uri="{FF2B5EF4-FFF2-40B4-BE49-F238E27FC236}">
                <a16:creationId xmlns:a16="http://schemas.microsoft.com/office/drawing/2014/main" id="{5DB08EC4-1DE1-B913-3890-0964D31B9C5C}"/>
              </a:ext>
            </a:extLst>
          </p:cNvPr>
          <p:cNvGrpSpPr/>
          <p:nvPr/>
        </p:nvGrpSpPr>
        <p:grpSpPr>
          <a:xfrm>
            <a:off x="5694079" y="8486054"/>
            <a:ext cx="720000" cy="720000"/>
            <a:chOff x="738225" y="2745837"/>
            <a:chExt cx="861840" cy="861840"/>
          </a:xfrm>
        </p:grpSpPr>
        <p:sp>
          <p:nvSpPr>
            <p:cNvPr id="105" name="Elipse 104">
              <a:extLst>
                <a:ext uri="{FF2B5EF4-FFF2-40B4-BE49-F238E27FC236}">
                  <a16:creationId xmlns:a16="http://schemas.microsoft.com/office/drawing/2014/main" id="{5F435AFA-242D-9C3B-CDCB-61EF36EE6BA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6" name="Google Shape;10593;p100">
              <a:extLst>
                <a:ext uri="{FF2B5EF4-FFF2-40B4-BE49-F238E27FC236}">
                  <a16:creationId xmlns:a16="http://schemas.microsoft.com/office/drawing/2014/main" id="{AB8D5F0E-9364-749F-2249-CF48E04A8E0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7" name="Google Shape;10594;p100">
                <a:hlinkClick r:id="rId7" action="ppaction://hlinksldjump" tooltip="Bienvenida"/>
                <a:extLst>
                  <a:ext uri="{FF2B5EF4-FFF2-40B4-BE49-F238E27FC236}">
                    <a16:creationId xmlns:a16="http://schemas.microsoft.com/office/drawing/2014/main" id="{27C2E2F7-6E12-A005-8CF0-1DFCB4F6AEC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0595;p100">
                <a:extLst>
                  <a:ext uri="{FF2B5EF4-FFF2-40B4-BE49-F238E27FC236}">
                    <a16:creationId xmlns:a16="http://schemas.microsoft.com/office/drawing/2014/main" id="{D77A937D-D399-90B1-CC8F-AFCBEC8F568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9" name="Grupo 108">
            <a:extLst>
              <a:ext uri="{FF2B5EF4-FFF2-40B4-BE49-F238E27FC236}">
                <a16:creationId xmlns:a16="http://schemas.microsoft.com/office/drawing/2014/main" id="{DF1D6009-3798-C6DD-FB16-228CCFEEF97D}"/>
              </a:ext>
            </a:extLst>
          </p:cNvPr>
          <p:cNvGrpSpPr/>
          <p:nvPr/>
        </p:nvGrpSpPr>
        <p:grpSpPr>
          <a:xfrm>
            <a:off x="9379519" y="8490698"/>
            <a:ext cx="720000" cy="720000"/>
            <a:chOff x="6950009" y="1346133"/>
            <a:chExt cx="820800" cy="820800"/>
          </a:xfrm>
        </p:grpSpPr>
        <p:sp>
          <p:nvSpPr>
            <p:cNvPr id="110" name="Elipse 109">
              <a:extLst>
                <a:ext uri="{FF2B5EF4-FFF2-40B4-BE49-F238E27FC236}">
                  <a16:creationId xmlns:a16="http://schemas.microsoft.com/office/drawing/2014/main" id="{D8E88784-74CF-D5FC-3CB1-644A9BE7DDE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1" name="Google Shape;11123;p100">
              <a:hlinkClick r:id="rId9" action="ppaction://hlinksldjump" tooltip="Énfasis"/>
              <a:extLst>
                <a:ext uri="{FF2B5EF4-FFF2-40B4-BE49-F238E27FC236}">
                  <a16:creationId xmlns:a16="http://schemas.microsoft.com/office/drawing/2014/main" id="{02212C86-1658-1F2A-2201-197B7676795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2" name="Grupo 111">
            <a:extLst>
              <a:ext uri="{FF2B5EF4-FFF2-40B4-BE49-F238E27FC236}">
                <a16:creationId xmlns:a16="http://schemas.microsoft.com/office/drawing/2014/main" id="{F27783F3-02D0-4FA0-5251-FB8EEB9B7C0D}"/>
              </a:ext>
            </a:extLst>
          </p:cNvPr>
          <p:cNvGrpSpPr/>
          <p:nvPr/>
        </p:nvGrpSpPr>
        <p:grpSpPr>
          <a:xfrm>
            <a:off x="10287000" y="8512801"/>
            <a:ext cx="720000" cy="720000"/>
            <a:chOff x="7758040" y="1346133"/>
            <a:chExt cx="820800" cy="820800"/>
          </a:xfrm>
        </p:grpSpPr>
        <p:sp>
          <p:nvSpPr>
            <p:cNvPr id="113" name="Elipse 112">
              <a:extLst>
                <a:ext uri="{FF2B5EF4-FFF2-40B4-BE49-F238E27FC236}">
                  <a16:creationId xmlns:a16="http://schemas.microsoft.com/office/drawing/2014/main" id="{B158BAC2-3196-2F62-5102-44E81931ACE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11363;p101">
              <a:extLst>
                <a:ext uri="{FF2B5EF4-FFF2-40B4-BE49-F238E27FC236}">
                  <a16:creationId xmlns:a16="http://schemas.microsoft.com/office/drawing/2014/main" id="{F8E7CE15-8343-FC25-B7DD-C6B7498505A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5" name="Google Shape;11364;p101">
                <a:extLst>
                  <a:ext uri="{FF2B5EF4-FFF2-40B4-BE49-F238E27FC236}">
                    <a16:creationId xmlns:a16="http://schemas.microsoft.com/office/drawing/2014/main" id="{6D4B127F-F150-BF69-2462-2E3966DE330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5;p101">
                <a:extLst>
                  <a:ext uri="{FF2B5EF4-FFF2-40B4-BE49-F238E27FC236}">
                    <a16:creationId xmlns:a16="http://schemas.microsoft.com/office/drawing/2014/main" id="{3E7502D3-0E64-3738-EFC2-1377E88BECF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6;p101">
                <a:extLst>
                  <a:ext uri="{FF2B5EF4-FFF2-40B4-BE49-F238E27FC236}">
                    <a16:creationId xmlns:a16="http://schemas.microsoft.com/office/drawing/2014/main" id="{556ECB2B-5C4F-AB39-2B19-997983BC403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7;p101">
                <a:hlinkClick r:id="rId10" action="ppaction://hlinksldjump" tooltip="Enfoques de trabajo"/>
                <a:extLst>
                  <a:ext uri="{FF2B5EF4-FFF2-40B4-BE49-F238E27FC236}">
                    <a16:creationId xmlns:a16="http://schemas.microsoft.com/office/drawing/2014/main" id="{F4A6A256-920C-1A4F-1FBF-F1E39A51CE9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8;p101">
                <a:extLst>
                  <a:ext uri="{FF2B5EF4-FFF2-40B4-BE49-F238E27FC236}">
                    <a16:creationId xmlns:a16="http://schemas.microsoft.com/office/drawing/2014/main" id="{942B6ABD-547A-D8E1-795E-6639CCEE6734}"/>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9;p101">
                <a:extLst>
                  <a:ext uri="{FF2B5EF4-FFF2-40B4-BE49-F238E27FC236}">
                    <a16:creationId xmlns:a16="http://schemas.microsoft.com/office/drawing/2014/main" id="{CA2116FD-5422-C250-94C7-36DF4476D03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1" name="Grupo 120">
            <a:extLst>
              <a:ext uri="{FF2B5EF4-FFF2-40B4-BE49-F238E27FC236}">
                <a16:creationId xmlns:a16="http://schemas.microsoft.com/office/drawing/2014/main" id="{BB8D1F74-58F0-9A8D-2C00-F41323CB0A3A}"/>
              </a:ext>
            </a:extLst>
          </p:cNvPr>
          <p:cNvGrpSpPr/>
          <p:nvPr/>
        </p:nvGrpSpPr>
        <p:grpSpPr>
          <a:xfrm>
            <a:off x="8462087" y="8512801"/>
            <a:ext cx="720000" cy="720000"/>
            <a:chOff x="-1026884" y="3852288"/>
            <a:chExt cx="861840" cy="861840"/>
          </a:xfrm>
        </p:grpSpPr>
        <p:sp>
          <p:nvSpPr>
            <p:cNvPr id="122" name="Elipse 121">
              <a:extLst>
                <a:ext uri="{FF2B5EF4-FFF2-40B4-BE49-F238E27FC236}">
                  <a16:creationId xmlns:a16="http://schemas.microsoft.com/office/drawing/2014/main" id="{2B368B90-0F2F-7CC2-2F12-045A5FD7BE8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3" name="Google Shape;11648;p101">
              <a:hlinkClick r:id="rId11" action="ppaction://hlinksldjump" tooltip="Categorías"/>
              <a:extLst>
                <a:ext uri="{FF2B5EF4-FFF2-40B4-BE49-F238E27FC236}">
                  <a16:creationId xmlns:a16="http://schemas.microsoft.com/office/drawing/2014/main" id="{F1A6E9A5-FD20-A66D-6F98-DA09B0BDAFDE}"/>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762254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727723" y="124862"/>
            <a:ext cx="572487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19: REPORTERITOS EN LA VÍA</a:t>
            </a:r>
          </a:p>
        </p:txBody>
      </p:sp>
      <p:graphicFrame>
        <p:nvGraphicFramePr>
          <p:cNvPr id="4" name="Google Shape;2723;p70">
            <a:extLst>
              <a:ext uri="{FF2B5EF4-FFF2-40B4-BE49-F238E27FC236}">
                <a16:creationId xmlns:a16="http://schemas.microsoft.com/office/drawing/2014/main" id="{2A3D8FF5-3A50-3CEF-6F22-B5D8C819B955}"/>
              </a:ext>
            </a:extLst>
          </p:cNvPr>
          <p:cNvGraphicFramePr/>
          <p:nvPr>
            <p:extLst>
              <p:ext uri="{D42A27DB-BD31-4B8C-83A1-F6EECF244321}">
                <p14:modId xmlns:p14="http://schemas.microsoft.com/office/powerpoint/2010/main" val="1491148643"/>
              </p:ext>
            </p:extLst>
          </p:nvPr>
        </p:nvGraphicFramePr>
        <p:xfrm>
          <a:off x="1258645" y="863781"/>
          <a:ext cx="13474799" cy="7728300"/>
        </p:xfrm>
        <a:graphic>
          <a:graphicData uri="http://schemas.openxmlformats.org/drawingml/2006/table">
            <a:tbl>
              <a:tblPr firstRow="1" bandRow="1">
                <a:noFill/>
              </a:tblPr>
              <a:tblGrid>
                <a:gridCol w="1761929">
                  <a:extLst>
                    <a:ext uri="{9D8B030D-6E8A-4147-A177-3AD203B41FA5}">
                      <a16:colId xmlns:a16="http://schemas.microsoft.com/office/drawing/2014/main" val="20000"/>
                    </a:ext>
                  </a:extLst>
                </a:gridCol>
                <a:gridCol w="257121">
                  <a:extLst>
                    <a:ext uri="{9D8B030D-6E8A-4147-A177-3AD203B41FA5}">
                      <a16:colId xmlns:a16="http://schemas.microsoft.com/office/drawing/2014/main" val="20001"/>
                    </a:ext>
                  </a:extLst>
                </a:gridCol>
                <a:gridCol w="495901">
                  <a:extLst>
                    <a:ext uri="{9D8B030D-6E8A-4147-A177-3AD203B41FA5}">
                      <a16:colId xmlns:a16="http://schemas.microsoft.com/office/drawing/2014/main" val="20002"/>
                    </a:ext>
                  </a:extLst>
                </a:gridCol>
                <a:gridCol w="887596">
                  <a:extLst>
                    <a:ext uri="{9D8B030D-6E8A-4147-A177-3AD203B41FA5}">
                      <a16:colId xmlns:a16="http://schemas.microsoft.com/office/drawing/2014/main" val="20003"/>
                    </a:ext>
                  </a:extLst>
                </a:gridCol>
                <a:gridCol w="1253897">
                  <a:extLst>
                    <a:ext uri="{9D8B030D-6E8A-4147-A177-3AD203B41FA5}">
                      <a16:colId xmlns:a16="http://schemas.microsoft.com/office/drawing/2014/main" val="20004"/>
                    </a:ext>
                  </a:extLst>
                </a:gridCol>
                <a:gridCol w="200571">
                  <a:extLst>
                    <a:ext uri="{9D8B030D-6E8A-4147-A177-3AD203B41FA5}">
                      <a16:colId xmlns:a16="http://schemas.microsoft.com/office/drawing/2014/main" val="20005"/>
                    </a:ext>
                  </a:extLst>
                </a:gridCol>
                <a:gridCol w="294041">
                  <a:extLst>
                    <a:ext uri="{9D8B030D-6E8A-4147-A177-3AD203B41FA5}">
                      <a16:colId xmlns:a16="http://schemas.microsoft.com/office/drawing/2014/main" val="20006"/>
                    </a:ext>
                  </a:extLst>
                </a:gridCol>
                <a:gridCol w="2019050">
                  <a:extLst>
                    <a:ext uri="{9D8B030D-6E8A-4147-A177-3AD203B41FA5}">
                      <a16:colId xmlns:a16="http://schemas.microsoft.com/office/drawing/2014/main" val="20007"/>
                    </a:ext>
                  </a:extLst>
                </a:gridCol>
                <a:gridCol w="495901">
                  <a:extLst>
                    <a:ext uri="{9D8B030D-6E8A-4147-A177-3AD203B41FA5}">
                      <a16:colId xmlns:a16="http://schemas.microsoft.com/office/drawing/2014/main" val="20008"/>
                    </a:ext>
                  </a:extLst>
                </a:gridCol>
                <a:gridCol w="1605672">
                  <a:extLst>
                    <a:ext uri="{9D8B030D-6E8A-4147-A177-3AD203B41FA5}">
                      <a16:colId xmlns:a16="http://schemas.microsoft.com/office/drawing/2014/main" val="20009"/>
                    </a:ext>
                  </a:extLst>
                </a:gridCol>
                <a:gridCol w="413378">
                  <a:extLst>
                    <a:ext uri="{9D8B030D-6E8A-4147-A177-3AD203B41FA5}">
                      <a16:colId xmlns:a16="http://schemas.microsoft.com/office/drawing/2014/main" val="20010"/>
                    </a:ext>
                  </a:extLst>
                </a:gridCol>
                <a:gridCol w="495901">
                  <a:extLst>
                    <a:ext uri="{9D8B030D-6E8A-4147-A177-3AD203B41FA5}">
                      <a16:colId xmlns:a16="http://schemas.microsoft.com/office/drawing/2014/main" val="20011"/>
                    </a:ext>
                  </a:extLst>
                </a:gridCol>
                <a:gridCol w="1192294">
                  <a:extLst>
                    <a:ext uri="{9D8B030D-6E8A-4147-A177-3AD203B41FA5}">
                      <a16:colId xmlns:a16="http://schemas.microsoft.com/office/drawing/2014/main" val="20012"/>
                    </a:ext>
                  </a:extLst>
                </a:gridCol>
                <a:gridCol w="826756">
                  <a:extLst>
                    <a:ext uri="{9D8B030D-6E8A-4147-A177-3AD203B41FA5}">
                      <a16:colId xmlns:a16="http://schemas.microsoft.com/office/drawing/2014/main" val="20013"/>
                    </a:ext>
                  </a:extLst>
                </a:gridCol>
                <a:gridCol w="495901">
                  <a:extLst>
                    <a:ext uri="{9D8B030D-6E8A-4147-A177-3AD203B41FA5}">
                      <a16:colId xmlns:a16="http://schemas.microsoft.com/office/drawing/2014/main" val="20014"/>
                    </a:ext>
                  </a:extLst>
                </a:gridCol>
                <a:gridCol w="778890">
                  <a:extLst>
                    <a:ext uri="{9D8B030D-6E8A-4147-A177-3AD203B41FA5}">
                      <a16:colId xmlns:a16="http://schemas.microsoft.com/office/drawing/2014/main" val="20015"/>
                    </a:ext>
                  </a:extLst>
                </a:gridCol>
              </a:tblGrid>
              <a:tr h="385621">
                <a:tc gridSpan="16">
                  <a:txBody>
                    <a:bodyPr/>
                    <a:lstStyle/>
                    <a:p>
                      <a:pPr marL="0" marR="0" lvl="0" indent="0" algn="ctr" rtl="0">
                        <a:spcBef>
                          <a:spcPts val="0"/>
                        </a:spcBef>
                        <a:spcAft>
                          <a:spcPts val="0"/>
                        </a:spcAft>
                        <a:buNone/>
                      </a:pPr>
                      <a:r>
                        <a:rPr lang="es-CO" sz="1890" dirty="0">
                          <a:solidFill>
                            <a:schemeClr val="dk1"/>
                          </a:solidFill>
                          <a:latin typeface="Poppins SemiBold"/>
                          <a:ea typeface="Poppins SemiBold"/>
                          <a:cs typeface="Poppins SemiBold"/>
                          <a:sym typeface="Poppins SemiBold"/>
                        </a:rPr>
                        <a:t>Fase del proyecto</a:t>
                      </a:r>
                      <a:endParaRPr dirty="0"/>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18736">
                <a:tc gridSpan="16">
                  <a:txBody>
                    <a:bodyPr/>
                    <a:lstStyle/>
                    <a:p>
                      <a:pPr marL="0" marR="0" lvl="0" indent="0" algn="ctr" rtl="0">
                        <a:spcBef>
                          <a:spcPts val="0"/>
                        </a:spcBef>
                        <a:spcAft>
                          <a:spcPts val="0"/>
                        </a:spcAft>
                        <a:buNone/>
                      </a:pPr>
                      <a:endParaRPr sz="100">
                        <a:solidFill>
                          <a:schemeClr val="dk1"/>
                        </a:solidFill>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78751">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Prefactibilidad</a:t>
                      </a:r>
                      <a:endParaRPr>
                        <a:latin typeface="Work Sans" pitchFamily="2" charset="0"/>
                      </a:endParaRPr>
                    </a:p>
                  </a:txBody>
                  <a:tcPr marL="91450" marR="91450" marT="45725" marB="45725">
                    <a:lnL w="12700" cmpd="sng">
                      <a:noFill/>
                      <a:prstDash val="soli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Factibilidad</a:t>
                      </a:r>
                      <a:endParaRPr dirty="0">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2">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Diseños definitivos </a:t>
                      </a:r>
                      <a:endParaRPr sz="120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Construcción</a:t>
                      </a:r>
                      <a:endParaRPr>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l"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  X</a:t>
                      </a: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r"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Operación</a:t>
                      </a:r>
                      <a:endParaRPr>
                        <a:latin typeface="Work Sans" pitchFamily="2" charset="0"/>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a:txBody>
                    <a:bodyPr/>
                    <a:lstStyle/>
                    <a:p>
                      <a:pPr marL="0" marR="0" lvl="0" indent="0" algn="ctr" rtl="0">
                        <a:lnSpc>
                          <a:spcPct val="100000"/>
                        </a:lnSpc>
                        <a:spcBef>
                          <a:spcPts val="0"/>
                        </a:spcBef>
                        <a:spcAft>
                          <a:spcPts val="0"/>
                        </a:spcAft>
                        <a:buClr>
                          <a:schemeClr val="dk1"/>
                        </a:buClr>
                        <a:buSzPts val="1200"/>
                        <a:buFont typeface="Poppins"/>
                        <a:buNone/>
                      </a:pPr>
                      <a:r>
                        <a:rPr lang="es-CO" sz="1200" dirty="0">
                          <a:solidFill>
                            <a:schemeClr val="dk1"/>
                          </a:solidFill>
                          <a:latin typeface="Work Sans" pitchFamily="2" charset="0"/>
                          <a:ea typeface="Poppins"/>
                          <a:cs typeface="Poppins"/>
                          <a:sym typeface="Poppins"/>
                        </a:rPr>
                        <a:t>X</a:t>
                      </a:r>
                      <a:endParaRPr sz="1200" dirty="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l" rtl="0">
                        <a:lnSpc>
                          <a:spcPct val="100000"/>
                        </a:lnSpc>
                        <a:spcBef>
                          <a:spcPts val="0"/>
                        </a:spcBef>
                        <a:spcAft>
                          <a:spcPts val="0"/>
                        </a:spcAft>
                        <a:buClr>
                          <a:schemeClr val="dk1"/>
                        </a:buClr>
                        <a:buSzPts val="1200"/>
                        <a:buFont typeface="Calibri"/>
                        <a:buNone/>
                      </a:pPr>
                      <a:endParaRPr sz="1200">
                        <a:solidFill>
                          <a:schemeClr val="dk1"/>
                        </a:solidFill>
                        <a:latin typeface="Work Sans" pitchFamily="2" charset="0"/>
                        <a:ea typeface="Poppins"/>
                        <a:cs typeface="Poppins"/>
                        <a:sym typeface="Poppins"/>
                      </a:endParaRPr>
                    </a:p>
                  </a:txBody>
                  <a:tcPr marL="91450" marR="91450" marT="45725" marB="45725">
                    <a:lnL w="12700" cap="flat" cmpd="sng" algn="ctr">
                      <a:solidFill>
                        <a:srgbClr val="FE931F"/>
                      </a:solidFill>
                      <a:prstDash val="solid"/>
                      <a:round/>
                      <a:headEnd type="none" w="med" len="med"/>
                      <a:tailEnd type="none" w="med" len="me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2"/>
                  </a:ext>
                </a:extLst>
              </a:tr>
              <a:tr h="118736">
                <a:tc gridSpan="16">
                  <a:txBody>
                    <a:bodyPr/>
                    <a:lstStyle/>
                    <a:p>
                      <a:pPr marL="0" marR="0" lvl="0" indent="0" algn="ctr" rtl="0">
                        <a:lnSpc>
                          <a:spcPct val="100000"/>
                        </a:lnSpc>
                        <a:spcBef>
                          <a:spcPts val="0"/>
                        </a:spcBef>
                        <a:spcAft>
                          <a:spcPts val="0"/>
                        </a:spcAft>
                        <a:buClr>
                          <a:schemeClr val="dk1"/>
                        </a:buClr>
                        <a:buSzPts val="100"/>
                        <a:buFont typeface="Calibri"/>
                        <a:buNone/>
                      </a:pPr>
                      <a:endParaRPr sz="100" b="1">
                        <a:solidFill>
                          <a:schemeClr val="dk1"/>
                        </a:solidFill>
                        <a:latin typeface="Poppins SemiBold"/>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lt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385621">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Énfasis</a:t>
                      </a:r>
                      <a:endParaRPr/>
                    </a:p>
                  </a:txBody>
                  <a:tcPr marL="91450" marR="91450" marT="45725" marB="45725">
                    <a:lnL w="12700" cmpd="sng">
                      <a:noFill/>
                      <a:prstDash val="solid"/>
                    </a:lnL>
                    <a:lnR w="12700" cap="flat" cmpd="sng">
                      <a:noFill/>
                      <a:prstDash val="solid"/>
                      <a:round/>
                      <a:headEnd type="none" w="sm" len="sm"/>
                      <a:tailEnd type="none" w="sm" len="sm"/>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8">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Categoría</a:t>
                      </a:r>
                      <a:endParaRPr/>
                    </a:p>
                  </a:txBody>
                  <a:tcPr marL="91450" marR="91450" marT="45725" marB="45725">
                    <a:lnL w="12700" cap="flat" cmpd="sng">
                      <a:noFill/>
                      <a:prstDash val="solid"/>
                      <a:round/>
                      <a:headEnd type="none" w="sm" len="sm"/>
                      <a:tailEnd type="none" w="sm" len="sm"/>
                    </a:lnL>
                    <a:lnR w="12700"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11588">
                <a:tc>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Ambiental</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Técnico</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Social</a:t>
                      </a:r>
                      <a:endParaRPr>
                        <a:latin typeface="Work Sans" pitchFamily="2" charset="0"/>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a:txBody>
                    <a:bodyPr/>
                    <a:lstStyle/>
                    <a:p>
                      <a:pPr marL="0" marR="0" lvl="0" indent="0" algn="l" rtl="0">
                        <a:spcBef>
                          <a:spcPts val="0"/>
                        </a:spcBef>
                        <a:spcAft>
                          <a:spcPts val="0"/>
                        </a:spcAft>
                        <a:buNone/>
                      </a:pPr>
                      <a:r>
                        <a:rPr lang="es-CO" sz="1200">
                          <a:solidFill>
                            <a:schemeClr val="tx1"/>
                          </a:solidFill>
                          <a:latin typeface="Work Sans" pitchFamily="2" charset="0"/>
                          <a:cs typeface="Poppins" panose="00000500000000000000" pitchFamily="2" charset="0"/>
                        </a:rPr>
                        <a:t>Gobernanza</a:t>
                      </a:r>
                      <a:endParaRPr sz="1890">
                        <a:latin typeface="Work Sans" pitchFamily="2" charset="0"/>
                        <a:ea typeface="Poppins"/>
                        <a:cs typeface="Poppins"/>
                        <a:sym typeface="Poppins"/>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gridSpan="2">
                  <a:txBody>
                    <a:bodyPr/>
                    <a:lstStyle/>
                    <a:p>
                      <a:pPr marL="0" marR="0" lvl="0" indent="0" algn="l" rtl="0">
                        <a:lnSpc>
                          <a:spcPct val="100000"/>
                        </a:lnSpc>
                        <a:spcBef>
                          <a:spcPts val="0"/>
                        </a:spcBef>
                        <a:spcAft>
                          <a:spcPts val="0"/>
                        </a:spcAft>
                        <a:buClr>
                          <a:schemeClr val="dk1"/>
                        </a:buClr>
                        <a:buSzPts val="1200"/>
                        <a:buFont typeface="Poppins"/>
                        <a:buNone/>
                      </a:pPr>
                      <a:r>
                        <a:rPr lang="es-CO" sz="1200" b="0">
                          <a:solidFill>
                            <a:schemeClr val="dk1"/>
                          </a:solidFill>
                          <a:latin typeface="Work Sans" pitchFamily="2" charset="0"/>
                          <a:ea typeface="Poppins"/>
                          <a:cs typeface="Poppins"/>
                          <a:sym typeface="Poppins"/>
                        </a:rPr>
                        <a:t>Comunicación</a:t>
                      </a:r>
                      <a:endParaRPr b="0">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Participación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rtl="0">
                        <a:lnSpc>
                          <a:spcPct val="100000"/>
                        </a:lnSpc>
                        <a:spcBef>
                          <a:spcPts val="0"/>
                        </a:spcBef>
                        <a:spcAft>
                          <a:spcPts val="0"/>
                        </a:spcAft>
                        <a:buClr>
                          <a:schemeClr val="dk1"/>
                        </a:buClr>
                        <a:buSzPts val="1200"/>
                        <a:buFont typeface="Poppins"/>
                        <a:buNone/>
                      </a:pPr>
                      <a:r>
                        <a:rPr lang="es-CO" sz="1200">
                          <a:solidFill>
                            <a:schemeClr val="dk1"/>
                          </a:solidFill>
                          <a:latin typeface="Work Sans" pitchFamily="2" charset="0"/>
                          <a:ea typeface="Poppins"/>
                          <a:cs typeface="Poppins"/>
                          <a:sym typeface="Poppins"/>
                        </a:rPr>
                        <a:t>Educación</a:t>
                      </a:r>
                      <a:endParaRPr>
                        <a:latin typeface="Work Sans" pitchFamily="2" charset="0"/>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85621">
                <a:tc gridSpan="1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Justificación</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035747">
                <a:tc gridSpan="16">
                  <a:txBody>
                    <a:bodyPr/>
                    <a:lstStyle/>
                    <a:p>
                      <a:pPr marL="0" marR="0" lvl="0" indent="0" algn="l" defTabSz="1280160" rtl="0" eaLnBrk="1" fontAlgn="auto" latinLnBrk="0" hangingPunct="1">
                        <a:lnSpc>
                          <a:spcPct val="100000"/>
                        </a:lnSpc>
                        <a:spcBef>
                          <a:spcPts val="0"/>
                        </a:spcBef>
                        <a:spcAft>
                          <a:spcPts val="0"/>
                        </a:spcAft>
                        <a:buClr>
                          <a:schemeClr val="dk1"/>
                        </a:buClr>
                        <a:buSzPts val="1400"/>
                        <a:buFont typeface="Poppins"/>
                        <a:buNone/>
                        <a:tabLst/>
                        <a:defRPr/>
                      </a:pPr>
                      <a:r>
                        <a:rPr lang="es-MX" sz="1500" b="0" i="0" u="none" strike="noStrike" dirty="0">
                          <a:latin typeface="Work Sans" pitchFamily="2" charset="0"/>
                          <a:ea typeface="Poppins"/>
                          <a:cs typeface="Poppins"/>
                          <a:sym typeface="Poppins"/>
                        </a:rPr>
                        <a:t>Con el fin de fortalecer la relación entre las comunidades del área de influencia del proyecto y la empresa ejecutora de la obra, se identificó la necesidad de vincular a niños, niñas y jóvenes quienes tienen mayor disponibilidad de tiempo y capacidad de enlace con los adultos de su entorno. Es así que se vuelve de vital importancia crear estrategias encaminadas a esta población, con el fin de fortalecer la comunicación y los lazos con las comunidades donde se emplaza el proyecto.</a:t>
                      </a:r>
                      <a:endParaRPr lang="es-MX" sz="1500" dirty="0">
                        <a:latin typeface="Work Sans" pitchFamily="2" charset="0"/>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678303">
                <a:tc gridSpan="6">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Objetivo</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a:solidFill>
                            <a:schemeClr val="dk1"/>
                          </a:solidFill>
                          <a:latin typeface="Poppins SemiBold"/>
                          <a:ea typeface="Poppins SemiBold"/>
                          <a:cs typeface="Poppins SemiBold"/>
                          <a:sym typeface="Poppins SemiBold"/>
                        </a:rPr>
                        <a:t>Población objetivo</a:t>
                      </a:r>
                      <a:endParaRPr sz="1850">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ctr" rtl="0">
                        <a:spcBef>
                          <a:spcPts val="0"/>
                        </a:spcBef>
                        <a:spcAft>
                          <a:spcPts val="0"/>
                        </a:spcAft>
                        <a:buNone/>
                      </a:pPr>
                      <a:r>
                        <a:rPr lang="es-CO" sz="1850" b="1" dirty="0">
                          <a:solidFill>
                            <a:schemeClr val="dk1"/>
                          </a:solidFill>
                          <a:latin typeface="Poppins SemiBold"/>
                          <a:ea typeface="Poppins SemiBold"/>
                          <a:cs typeface="Poppins SemiBold"/>
                          <a:sym typeface="Poppins SemiBold"/>
                        </a:rPr>
                        <a:t>¿Cuánto tiempo se necesita?</a:t>
                      </a:r>
                      <a:endParaRPr sz="1850" dirty="0">
                        <a:latin typeface="Poppins SemiBold"/>
                        <a:ea typeface="Poppins SemiBold"/>
                        <a:cs typeface="Poppins SemiBold"/>
                        <a:sym typeface="Poppins SemiBold"/>
                      </a:endParaRPr>
                    </a:p>
                  </a:txBody>
                  <a:tcPr marL="91450" marR="91450" marT="45725" marB="45725" anchor="ctr">
                    <a:lnL w="12700" cmpd="sng">
                      <a:noFill/>
                      <a:prstDash val="solid"/>
                    </a:lnL>
                    <a:lnR w="12700" cmpd="sng">
                      <a:noFill/>
                      <a:prstDash val="solid"/>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429945">
                <a:tc gridSpan="6">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Socializar aspectos relevantes del proyecto, por medio de un noticiero que dirijan los niños y niñas de la comunidad.</a:t>
                      </a: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1" dirty="0">
                        <a:solidFill>
                          <a:schemeClr val="dk1"/>
                        </a:solidFill>
                        <a:latin typeface="Work Sans" pitchFamily="2" charset="0"/>
                        <a:ea typeface="Poppins SemiBold"/>
                        <a:cs typeface="Poppins SemiBold"/>
                        <a:sym typeface="Poppins SemiBold"/>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Niños y niñas de la comunidad</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500" b="0" i="0" u="none" strike="noStrike" dirty="0">
                        <a:latin typeface="Work Sans" pitchFamily="2" charset="0"/>
                        <a:ea typeface="Poppins"/>
                        <a:cs typeface="Poppins"/>
                        <a:sym typeface="Poppins"/>
                      </a:endParaRPr>
                    </a:p>
                    <a:p>
                      <a:pPr marL="0" marR="0" lvl="0" indent="0" algn="l" rtl="0">
                        <a:spcBef>
                          <a:spcPts val="0"/>
                        </a:spcBef>
                        <a:spcAft>
                          <a:spcPts val="0"/>
                        </a:spcAft>
                        <a:buClr>
                          <a:schemeClr val="dk1"/>
                        </a:buClr>
                        <a:buSzPts val="1400"/>
                        <a:buFont typeface="Calibri"/>
                        <a:buNone/>
                      </a:pPr>
                      <a:endParaRPr sz="1500" dirty="0">
                        <a:latin typeface="Work Sans" pitchFamily="2" charset="0"/>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rtl="0">
                        <a:spcBef>
                          <a:spcPts val="0"/>
                        </a:spcBef>
                        <a:spcAft>
                          <a:spcPts val="0"/>
                        </a:spcAft>
                        <a:buNone/>
                      </a:pPr>
                      <a:r>
                        <a:rPr lang="es-CO" sz="1500">
                          <a:latin typeface="Work Sans" pitchFamily="2" charset="0"/>
                          <a:ea typeface="Poppins"/>
                          <a:cs typeface="Poppins"/>
                          <a:sym typeface="Poppins"/>
                        </a:rPr>
                        <a:t>1 hora</a:t>
                      </a:r>
                      <a:endParaRPr sz="1500">
                        <a:latin typeface="Work Sans" pitchFamily="2" charset="0"/>
                      </a:endParaRPr>
                    </a:p>
                  </a:txBody>
                  <a:tcPr marL="91450" marR="91450" marT="45725" marB="45725">
                    <a:lnL w="12700" cmpd="sng">
                      <a:noFill/>
                      <a:prstDash val="solid"/>
                    </a:lnL>
                    <a:lnR w="12700" cmpd="sng">
                      <a:noFill/>
                      <a:prstDash val="solid"/>
                    </a:lnR>
                    <a:lnT w="12700" cap="flat" cmpd="sng">
                      <a:noFill/>
                      <a:prstDash val="solid"/>
                      <a:round/>
                      <a:headEnd type="none" w="sm" len="sm"/>
                      <a:tailEnd type="none" w="sm" len="sm"/>
                    </a:lnT>
                    <a:lnB w="12700" cmpd="sng">
                      <a:noFill/>
                      <a:prstDash val="solid"/>
                    </a:lnB>
                    <a:lnTlToBr w="12700" cmpd="sng">
                      <a:noFill/>
                      <a:prstDash val="solid"/>
                    </a:lnTlToBr>
                    <a:lnBlToTr w="12700" cmpd="sng">
                      <a:noFill/>
                      <a:prstDash val="solid"/>
                    </a:lnBlToT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640502">
                <a:tc gridSpan="16">
                  <a:txBody>
                    <a:bodyPr/>
                    <a:lstStyle/>
                    <a:p>
                      <a:pPr marL="0" marR="0" lvl="0" indent="0" algn="ctr" rtl="0">
                        <a:lnSpc>
                          <a:spcPct val="100000"/>
                        </a:lnSpc>
                        <a:spcBef>
                          <a:spcPts val="0"/>
                        </a:spcBef>
                        <a:spcAft>
                          <a:spcPts val="0"/>
                        </a:spcAft>
                        <a:buClr>
                          <a:schemeClr val="dk1"/>
                        </a:buClr>
                        <a:buSzPts val="1850"/>
                        <a:buFont typeface="Poppins"/>
                        <a:buNone/>
                      </a:pPr>
                      <a:r>
                        <a:rPr lang="es-CO" sz="1850" b="1">
                          <a:solidFill>
                            <a:schemeClr val="dk1"/>
                          </a:solidFill>
                          <a:latin typeface="Poppins"/>
                          <a:ea typeface="Poppins"/>
                          <a:cs typeface="Poppins"/>
                          <a:sym typeface="Poppins"/>
                        </a:rPr>
                        <a:t>Materiales</a:t>
                      </a:r>
                      <a:endParaRPr/>
                    </a:p>
                    <a:p>
                      <a:pPr marL="0" marR="0" lvl="0" indent="0" algn="ctr" rtl="0">
                        <a:lnSpc>
                          <a:spcPct val="100000"/>
                        </a:lnSpc>
                        <a:spcBef>
                          <a:spcPts val="0"/>
                        </a:spcBef>
                        <a:spcAft>
                          <a:spcPts val="0"/>
                        </a:spcAft>
                        <a:buClr>
                          <a:schemeClr val="dk1"/>
                        </a:buClr>
                        <a:buSzPts val="1850"/>
                        <a:buFont typeface="Calibri"/>
                        <a:buNone/>
                      </a:pPr>
                      <a:endParaRPr sz="1850" b="1">
                        <a:solidFill>
                          <a:schemeClr val="dk1"/>
                        </a:solidFill>
                        <a:latin typeface="Poppins"/>
                        <a:ea typeface="Poppins"/>
                        <a:cs typeface="Poppins"/>
                        <a:sym typeface="Poppins"/>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644301">
                <a:tc gridSpan="16">
                  <a:txBody>
                    <a:bodyPr/>
                    <a:lstStyle/>
                    <a:p>
                      <a:pPr marL="285750" marR="0" lvl="0" indent="-285750" algn="l" rtl="0">
                        <a:lnSpc>
                          <a:spcPct val="100000"/>
                        </a:lnSpc>
                        <a:spcBef>
                          <a:spcPts val="0"/>
                        </a:spcBef>
                        <a:spcAft>
                          <a:spcPts val="0"/>
                        </a:spcAft>
                        <a:buClr>
                          <a:schemeClr val="dk1"/>
                        </a:buClr>
                        <a:buSzPts val="1400"/>
                        <a:buFont typeface="Calibri"/>
                        <a:buChar char="-"/>
                      </a:pPr>
                      <a:r>
                        <a:rPr lang="es-CO" sz="1500" b="0" i="0" u="none" strike="noStrike" dirty="0">
                          <a:latin typeface="Work Sans" pitchFamily="2" charset="0"/>
                          <a:ea typeface="Poppins"/>
                          <a:cs typeface="Poppins"/>
                          <a:sym typeface="Poppins"/>
                        </a:rPr>
                        <a:t>Cámara de video</a:t>
                      </a:r>
                      <a:endParaRPr sz="1500" dirty="0">
                        <a:latin typeface="Work Sans" pitchFamily="2" charset="0"/>
                        <a:ea typeface="Poppins"/>
                        <a:cs typeface="Poppins"/>
                        <a:sym typeface="Poppins"/>
                      </a:endParaRPr>
                    </a:p>
                    <a:p>
                      <a:pPr marL="285750" marR="0" lvl="0" indent="-285750" algn="l" rtl="0">
                        <a:lnSpc>
                          <a:spcPct val="100000"/>
                        </a:lnSpc>
                        <a:spcBef>
                          <a:spcPts val="0"/>
                        </a:spcBef>
                        <a:spcAft>
                          <a:spcPts val="0"/>
                        </a:spcAft>
                        <a:buClr>
                          <a:schemeClr val="dk1"/>
                        </a:buClr>
                        <a:buSzPts val="1400"/>
                        <a:buFont typeface="Calibri"/>
                        <a:buChar char="-"/>
                      </a:pPr>
                      <a:r>
                        <a:rPr lang="es-CO" sz="1500" b="0" i="0" u="none" strike="noStrike" dirty="0">
                          <a:latin typeface="Work Sans" pitchFamily="2" charset="0"/>
                          <a:ea typeface="Poppins"/>
                          <a:cs typeface="Poppins"/>
                          <a:sym typeface="Poppins"/>
                        </a:rPr>
                        <a:t>Micrófono de solapa/manos libres</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Calibri"/>
                        <a:buNone/>
                      </a:pPr>
                      <a:endParaRPr sz="14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600"/>
                        <a:buFont typeface="Calibri"/>
                        <a:buNone/>
                      </a:pPr>
                      <a:endParaRPr sz="1600" b="0" i="0" u="none" strike="noStrike"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850"/>
                        <a:buFont typeface="Calibri"/>
                        <a:buNone/>
                      </a:pPr>
                      <a:endParaRPr sz="1850" b="1" dirty="0">
                        <a:solidFill>
                          <a:schemeClr val="dk1"/>
                        </a:solidFill>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bl>
          </a:graphicData>
        </a:graphic>
      </p:graphicFrame>
      <p:pic>
        <p:nvPicPr>
          <p:cNvPr id="6" name="Gráfico 75" descr="Escena de bosque con relleno sólido">
            <a:extLst>
              <a:ext uri="{FF2B5EF4-FFF2-40B4-BE49-F238E27FC236}">
                <a16:creationId xmlns:a16="http://schemas.microsoft.com/office/drawing/2014/main" id="{B0F1B55B-3AB6-7DEB-E58E-0B43292E28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00300" y="2179220"/>
            <a:ext cx="616278" cy="576000"/>
          </a:xfrm>
          <a:prstGeom prst="rect">
            <a:avLst/>
          </a:prstGeom>
        </p:spPr>
      </p:pic>
      <p:pic>
        <p:nvPicPr>
          <p:cNvPr id="7" name="Gráfico 76" descr="Grupo de personas con relleno sólido">
            <a:extLst>
              <a:ext uri="{FF2B5EF4-FFF2-40B4-BE49-F238E27FC236}">
                <a16:creationId xmlns:a16="http://schemas.microsoft.com/office/drawing/2014/main" id="{8A339A54-A68E-ED7D-9B3A-B29E56ACAA5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439909" y="2162420"/>
            <a:ext cx="624776" cy="576000"/>
          </a:xfrm>
          <a:prstGeom prst="rect">
            <a:avLst/>
          </a:prstGeom>
        </p:spPr>
      </p:pic>
      <p:sp>
        <p:nvSpPr>
          <p:cNvPr id="8" name="object 18">
            <a:extLst>
              <a:ext uri="{FF2B5EF4-FFF2-40B4-BE49-F238E27FC236}">
                <a16:creationId xmlns:a16="http://schemas.microsoft.com/office/drawing/2014/main" id="{4A510337-44F3-049B-18CF-0E576937D7D2}"/>
              </a:ext>
            </a:extLst>
          </p:cNvPr>
          <p:cNvSpPr/>
          <p:nvPr/>
        </p:nvSpPr>
        <p:spPr>
          <a:xfrm>
            <a:off x="11815841" y="2224787"/>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9" name="object 17">
            <a:extLst>
              <a:ext uri="{FF2B5EF4-FFF2-40B4-BE49-F238E27FC236}">
                <a16:creationId xmlns:a16="http://schemas.microsoft.com/office/drawing/2014/main" id="{BA07AF5D-EDD9-72F9-367F-4B6722A6CC0B}"/>
              </a:ext>
            </a:extLst>
          </p:cNvPr>
          <p:cNvSpPr/>
          <p:nvPr/>
        </p:nvSpPr>
        <p:spPr>
          <a:xfrm>
            <a:off x="13610455" y="2279196"/>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22" name="Gráfico 21" descr="Marketing con relleno sólido">
            <a:extLst>
              <a:ext uri="{FF2B5EF4-FFF2-40B4-BE49-F238E27FC236}">
                <a16:creationId xmlns:a16="http://schemas.microsoft.com/office/drawing/2014/main" id="{CF600ECB-A1C4-EFB7-CF2D-DEFF2E60D84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03702" y="2093350"/>
            <a:ext cx="714139" cy="714139"/>
          </a:xfrm>
          <a:prstGeom prst="rect">
            <a:avLst/>
          </a:prstGeom>
        </p:spPr>
      </p:pic>
      <p:pic>
        <p:nvPicPr>
          <p:cNvPr id="23" name="Gráfico 22" descr="Single gear con relleno sólido">
            <a:extLst>
              <a:ext uri="{FF2B5EF4-FFF2-40B4-BE49-F238E27FC236}">
                <a16:creationId xmlns:a16="http://schemas.microsoft.com/office/drawing/2014/main" id="{18E62B5F-647A-1B6D-4DE1-5B316378DC3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29314" y="2179220"/>
            <a:ext cx="576000" cy="576000"/>
          </a:xfrm>
          <a:prstGeom prst="rect">
            <a:avLst/>
          </a:prstGeom>
        </p:spPr>
      </p:pic>
      <p:pic>
        <p:nvPicPr>
          <p:cNvPr id="24" name="Gráfico 23" descr="Court con relleno sólido">
            <a:extLst>
              <a:ext uri="{FF2B5EF4-FFF2-40B4-BE49-F238E27FC236}">
                <a16:creationId xmlns:a16="http://schemas.microsoft.com/office/drawing/2014/main" id="{580F7863-2DC0-E427-C5D9-FB4F5B18708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29702" y="2162420"/>
            <a:ext cx="576000" cy="576000"/>
          </a:xfrm>
          <a:prstGeom prst="rect">
            <a:avLst/>
          </a:prstGeom>
        </p:spPr>
      </p:pic>
      <p:sp>
        <p:nvSpPr>
          <p:cNvPr id="25" name="CuadroTexto 24">
            <a:extLst>
              <a:ext uri="{FF2B5EF4-FFF2-40B4-BE49-F238E27FC236}">
                <a16:creationId xmlns:a16="http://schemas.microsoft.com/office/drawing/2014/main" id="{55F4ADCF-078D-B5A9-C668-C211E3072E7D}"/>
              </a:ext>
            </a:extLst>
          </p:cNvPr>
          <p:cNvSpPr txBox="1"/>
          <p:nvPr/>
        </p:nvSpPr>
        <p:spPr>
          <a:xfrm>
            <a:off x="15849600" y="90913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6" name="Flecha: a la derecha 25">
            <a:hlinkClick r:id="rId13" action="ppaction://hlinksldjump"/>
            <a:extLst>
              <a:ext uri="{FF2B5EF4-FFF2-40B4-BE49-F238E27FC236}">
                <a16:creationId xmlns:a16="http://schemas.microsoft.com/office/drawing/2014/main" id="{3F91AFFD-5773-19D0-F039-42B20F0BCDF5}"/>
              </a:ext>
            </a:extLst>
          </p:cNvPr>
          <p:cNvSpPr/>
          <p:nvPr/>
        </p:nvSpPr>
        <p:spPr>
          <a:xfrm>
            <a:off x="16365472" y="875069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40B185D1-98D0-F99E-E946-F1E410EF6260}"/>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85833F72-B40C-11FC-E0B4-E75994DB623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BB0F3946-A1F1-F0EA-4139-38FD8992D03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3620B64E-27CA-9D54-E7C0-4022F97E50F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AF0321F-CD93-F277-D75A-5EAFDC567D7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5947E07-2613-2F3B-FDD4-4EDBDBCB8D48}"/>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699F92ED-5B91-6794-A479-DC8A69F04B93}"/>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2F772B4A-8841-9DA2-A411-02946FBACE2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F4B6B05F-A375-87ED-3B0C-009C88BC3B6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04AE61E8-8ABA-4ADC-D416-643F8C313AE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6A52E651-66E3-8CBE-0379-B44ED545A33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3525A98-485A-A693-0961-641F2318FC6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3984606E-A700-BAFA-10FD-079B0C6870DF}"/>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1C6F1F70-7D78-823F-6D02-6D39752221A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21FA5E24-0693-A2EF-859E-87122D67324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E2F9C5AE-6750-4BB0-3123-68CD7914E5C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90461380-06C4-031B-444C-AB55C974137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83F3C93A-FEF1-8C8F-D487-BB71061C16B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AFD18860-FE95-8837-0689-ADB3F9B5FDB1}"/>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979370FE-6AA8-C7B2-2E1B-06202BF224C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0291C1BD-76E1-E848-9116-4263D259BEB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89AB385-26F2-B0A4-4B0B-DA3B535F3A02}"/>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5F9A14CE-1616-5B9A-819A-BEB5B1D0D0A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5B701908-B2A8-2486-0B65-D685B0BA7D9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28F1966-037C-53A7-8B0A-A53D9B99C0FF}"/>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FB53EF3B-4412-6B94-1174-3C922962ACF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DE23981-53AD-0F2B-F71A-D1F1051F292C}"/>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E348E6A-E2E5-E54F-C69A-17ABAE9F2E32}"/>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2083878-E225-957A-0D45-67314A99BE0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9C9EB769-8AAF-25E5-E3D8-21D40053943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38E52201-2BEB-E037-5CE1-6FA4484E332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49C6C9A3-2304-A20F-B703-DAEA0471796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08A0FFA6-0874-9558-FF9B-F75423C74C8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7B7B5359-875F-505F-4A00-3BFA95182856}"/>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1C92BECD-ED65-855D-F423-191C99E241A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07ADF524-C1D2-3EEE-F299-EAEE549E712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8C896E01-02FB-C448-EB28-B233411D37A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86111E8A-E43D-B784-310E-564FD3D45C2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9F5DF6A7-09D3-E13D-5516-20F57B51186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CFA79AF7-4635-8996-C91D-E86E4AF4FBD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A5B791AB-CC3F-25D1-2E0E-035BD439263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3FBED8D1-FDC5-AAA7-669F-E3ED5C77D75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BC04BF6F-9AB0-38F5-9BB3-8D1BBC6FA54E}"/>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3D930489-7288-07C1-F972-CBF19144370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5D0BF08-26A9-1DF9-6152-6AC4E3CA7E9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A885154-9B45-30CE-82FF-E0A5EBFAA15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E9D341B1-C94D-7B29-43C7-21FD014E036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3E452E6B-C439-C67C-40BE-57418CF5630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BE561F4C-B982-208D-8DD9-4B066117D42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2CF7D77E-40D6-86C2-5420-E6F4064B2F1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89DF7759-F345-AB59-576F-1068E7F95E6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7EE98723-63BB-A6F8-FB91-ECA909641B51}"/>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C72055DE-D23F-EE7A-225A-71662116B4F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B2C6677-1CD2-A918-CCEE-8ABF9EB3076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8DC0FD29-4A54-82FB-DE52-310C219D4BD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0732BC0A-60FB-F10C-5817-DF9028AF8781}"/>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71293B48-220F-3998-BFC6-93FCFB30A99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E259C380-1BC4-8799-A898-8FA88003631F}"/>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CB8219F9-0382-EEE4-91BE-D3693D802E2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A874C4FF-FF88-9C81-86E9-6AE61383BA4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76F7543A-9E83-02E7-5754-5BE7675B4C41}"/>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195660F1-2107-9E11-7416-6961A45CA21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08E0F3CA-4A45-EE78-D6D2-10B48F3EA13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95137152-34F1-306D-E3D7-2C07A75F07DC}"/>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094698D-F349-54A7-2A86-2E1AA65E8CC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A2B6FCA5-ED05-1535-6D38-20B0FF27EFF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40967FB2-0084-432D-2061-B1BC04D961A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DDEB5C73-DA80-E7EF-94B4-CA6879AAE5F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CFCC92FA-D6EC-CCD9-50FD-8B56B020D69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C50A5E64-18B1-2070-C7BC-C6E7D54438F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0C187CA7-B7FA-BE04-1C78-AAD628303C2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CA17DC15-7D12-584D-E49F-5210288C497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29DCBAB6-FD82-612F-D165-EF3445182E92}"/>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38BDB2A5-3BC3-6851-2CBD-B859032B2733}"/>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BDB08C5A-F104-3836-4313-CEAD7977063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41136285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oogle Shape;2751;p71">
            <a:extLst>
              <a:ext uri="{FF2B5EF4-FFF2-40B4-BE49-F238E27FC236}">
                <a16:creationId xmlns:a16="http://schemas.microsoft.com/office/drawing/2014/main" id="{195A69F3-94A4-216C-B293-398BCF6D5F13}"/>
              </a:ext>
            </a:extLst>
          </p:cNvPr>
          <p:cNvGraphicFramePr/>
          <p:nvPr>
            <p:extLst>
              <p:ext uri="{D42A27DB-BD31-4B8C-83A1-F6EECF244321}">
                <p14:modId xmlns:p14="http://schemas.microsoft.com/office/powerpoint/2010/main" val="3080969526"/>
              </p:ext>
            </p:extLst>
          </p:nvPr>
        </p:nvGraphicFramePr>
        <p:xfrm>
          <a:off x="1418925" y="867890"/>
          <a:ext cx="13474800" cy="7603296"/>
        </p:xfrm>
        <a:graphic>
          <a:graphicData uri="http://schemas.openxmlformats.org/drawingml/2006/table">
            <a:tbl>
              <a:tblPr firstRow="1" bandRow="1">
                <a:noFill/>
              </a:tblPr>
              <a:tblGrid>
                <a:gridCol w="13474800">
                  <a:extLst>
                    <a:ext uri="{9D8B030D-6E8A-4147-A177-3AD203B41FA5}">
                      <a16:colId xmlns:a16="http://schemas.microsoft.com/office/drawing/2014/main" val="20000"/>
                    </a:ext>
                  </a:extLst>
                </a:gridCol>
              </a:tblGrid>
              <a:tr h="346106">
                <a:tc>
                  <a:txBody>
                    <a:bodyPr/>
                    <a:lstStyle/>
                    <a:p>
                      <a:pPr marL="0" marR="0" lvl="0" indent="0" algn="ctr" rtl="0">
                        <a:spcBef>
                          <a:spcPts val="0"/>
                        </a:spcBef>
                        <a:spcAft>
                          <a:spcPts val="0"/>
                        </a:spcAft>
                        <a:buNone/>
                      </a:pPr>
                      <a:r>
                        <a:rPr lang="es-CO" sz="1890">
                          <a:solidFill>
                            <a:schemeClr val="dk1"/>
                          </a:solidFill>
                          <a:latin typeface="Poppins SemiBold"/>
                          <a:ea typeface="Poppins SemiBold"/>
                          <a:cs typeface="Poppins SemiBold"/>
                          <a:sym typeface="Poppins SemiBold"/>
                        </a:rPr>
                        <a:t>Procedimiento</a:t>
                      </a:r>
                      <a:endParaRPr/>
                    </a:p>
                  </a:txBody>
                  <a:tcPr marL="91450" marR="91450" marT="45725" marB="45725"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0"/>
                  </a:ext>
                </a:extLst>
              </a:tr>
              <a:tr h="4253243">
                <a:tc>
                  <a:txBody>
                    <a:bodyPr/>
                    <a:lstStyle/>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Previo a la realización de la actividad, el contratista de obra deberá seleccionar una institución educativa del área de influencia y definir el/los  grado/s académico/s de los participantes. Luego, definirá un cronograma de actividades para la producción del noticiero y su presentación en un evento a la comunidad. Entre las actividades a definir están: segmentos del noticiero; roles (presentador de noticias, reporteros, camarógrafos, director y asistentes de sonido e iluminación, encargados de logística, editores, entre otros); guion por segmento, recursos técnicos entre otros. Los niños y niñas podrán entrevistar al personal del proyecto con preguntas como: nombre, cuál es su labor diaria en la obra y cuáles son los aspectos más relevantes del avance del proyecto. También podrán realizar: reportajes a comunidades sobre sus expectativas frente al proyecto, comerciales con productos ofrecidos por la comunidad y noticias de entretenimiento sobre  situaciones divertidas, curiosas o insólitas que pueden ser de interés para el público.</a:t>
                      </a:r>
                    </a:p>
                    <a:p>
                      <a:pPr marL="0" marR="0" lvl="0" indent="0" algn="l" rtl="0">
                        <a:lnSpc>
                          <a:spcPct val="100000"/>
                        </a:lnSpc>
                        <a:spcBef>
                          <a:spcPts val="0"/>
                        </a:spcBef>
                        <a:spcAft>
                          <a:spcPts val="0"/>
                        </a:spcAft>
                        <a:buClr>
                          <a:schemeClr val="dk1"/>
                        </a:buClr>
                        <a:buSzPts val="1400"/>
                        <a:buFont typeface="Poppins"/>
                        <a:buNone/>
                      </a:pP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Posteriormente, realizará reuniones de trabajo con los niños para ajustar la propuesta inicial y distribuir tareas.</a:t>
                      </a:r>
                    </a:p>
                    <a:p>
                      <a:pPr marL="0" marR="0" lvl="0" indent="0" algn="l" rtl="0">
                        <a:lnSpc>
                          <a:spcPct val="100000"/>
                        </a:lnSpc>
                        <a:spcBef>
                          <a:spcPts val="0"/>
                        </a:spcBef>
                        <a:spcAft>
                          <a:spcPts val="0"/>
                        </a:spcAft>
                        <a:buClr>
                          <a:schemeClr val="dk1"/>
                        </a:buClr>
                        <a:buSzPts val="1400"/>
                        <a:buFont typeface="Poppins"/>
                        <a:buNone/>
                      </a:pP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Para la producción del noticiero, se deben diligenciar los permisos de los acudientes y la autorización de manejo de su imagen. Igualmente, se debe preparar un protocolo con el área de seguridad y salud en el trabajo del contratista de obra, el cual debe incluir la participación de un representante de la institución educativa y de los acudientes.</a:t>
                      </a:r>
                    </a:p>
                    <a:p>
                      <a:pPr marL="0" marR="0" lvl="0" indent="0" algn="l" rtl="0">
                        <a:lnSpc>
                          <a:spcPct val="100000"/>
                        </a:lnSpc>
                        <a:spcBef>
                          <a:spcPts val="0"/>
                        </a:spcBef>
                        <a:spcAft>
                          <a:spcPts val="0"/>
                        </a:spcAft>
                        <a:buClr>
                          <a:schemeClr val="dk1"/>
                        </a:buClr>
                        <a:buSzPts val="1400"/>
                        <a:buFont typeface="Poppins"/>
                        <a:buNone/>
                      </a:pP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Se inicia la jornada con un acto protocolario con participación de los directivos del colegio, alcaldía local, personería, </a:t>
                      </a:r>
                      <a:r>
                        <a:rPr lang="es-MX" sz="1500" dirty="0" err="1">
                          <a:latin typeface="Work Sans" pitchFamily="2" charset="0"/>
                          <a:ea typeface="Poppins"/>
                          <a:cs typeface="Poppins"/>
                          <a:sym typeface="Poppins"/>
                        </a:rPr>
                        <a:t>Invías</a:t>
                      </a:r>
                      <a:r>
                        <a:rPr lang="es-MX" sz="1500" dirty="0">
                          <a:latin typeface="Work Sans" pitchFamily="2" charset="0"/>
                          <a:ea typeface="Poppins"/>
                          <a:cs typeface="Poppins"/>
                          <a:sym typeface="Poppins"/>
                        </a:rPr>
                        <a:t> (de las áreas técnica, social y comunicaciones) y contratista de obra e interventoría.</a:t>
                      </a:r>
                    </a:p>
                    <a:p>
                      <a:pPr marL="0" marR="0" lvl="0" indent="0" algn="l" rtl="0">
                        <a:lnSpc>
                          <a:spcPct val="100000"/>
                        </a:lnSpc>
                        <a:spcBef>
                          <a:spcPts val="0"/>
                        </a:spcBef>
                        <a:spcAft>
                          <a:spcPts val="0"/>
                        </a:spcAft>
                        <a:buClr>
                          <a:schemeClr val="dk1"/>
                        </a:buClr>
                        <a:buSzPts val="1400"/>
                        <a:buFont typeface="Poppins"/>
                        <a:buNone/>
                      </a:pPr>
                      <a:endParaRPr lang="es-MX"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MX" sz="1500" dirty="0">
                          <a:latin typeface="Work Sans" pitchFamily="2" charset="0"/>
                          <a:ea typeface="Poppins"/>
                          <a:cs typeface="Poppins"/>
                          <a:sym typeface="Poppins"/>
                        </a:rPr>
                        <a:t>El lenguaje que los profesionales del proyecto usen, debe ser sencillo y sin tecnicismos. </a:t>
                      </a: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40546">
                <a:tc>
                  <a:txBody>
                    <a:bodyPr/>
                    <a:lstStyle/>
                    <a:p>
                      <a:pPr marL="0" marR="0" lvl="0" indent="0" algn="ctr" rtl="0">
                        <a:lnSpc>
                          <a:spcPct val="100000"/>
                        </a:lnSpc>
                        <a:spcBef>
                          <a:spcPts val="0"/>
                        </a:spcBef>
                        <a:spcAft>
                          <a:spcPts val="0"/>
                        </a:spcAft>
                        <a:buClr>
                          <a:schemeClr val="dk1"/>
                        </a:buClr>
                        <a:buSzPts val="1850"/>
                        <a:buFont typeface="Poppins SemiBold"/>
                        <a:buNone/>
                      </a:pPr>
                      <a:r>
                        <a:rPr lang="es-CO" sz="1850" b="1">
                          <a:solidFill>
                            <a:schemeClr val="dk1"/>
                          </a:solidFill>
                          <a:latin typeface="Poppins SemiBold"/>
                          <a:ea typeface="Poppins SemiBold"/>
                          <a:cs typeface="Poppins SemiBold"/>
                          <a:sym typeface="Poppins SemiBold"/>
                        </a:rPr>
                        <a:t>Observaciones</a:t>
                      </a:r>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2"/>
                  </a:ext>
                </a:extLst>
              </a:tr>
              <a:tr h="708881">
                <a:tc>
                  <a:txBody>
                    <a:bodyPr/>
                    <a:lstStyle/>
                    <a:p>
                      <a:pPr marL="0" marR="0" lvl="0" indent="0" algn="just" rtl="0">
                        <a:lnSpc>
                          <a:spcPct val="100000"/>
                        </a:lnSpc>
                        <a:spcBef>
                          <a:spcPts val="0"/>
                        </a:spcBef>
                        <a:spcAft>
                          <a:spcPts val="0"/>
                        </a:spcAft>
                        <a:buClr>
                          <a:srgbClr val="FF0000"/>
                        </a:buClr>
                        <a:buSzPts val="1400"/>
                        <a:buFont typeface="Poppins"/>
                        <a:buNone/>
                      </a:pPr>
                      <a:r>
                        <a:rPr lang="es-MX" sz="1500" b="0" i="0" u="none" strike="noStrike" dirty="0">
                          <a:solidFill>
                            <a:schemeClr val="tx1"/>
                          </a:solidFill>
                          <a:latin typeface="Work Sans" pitchFamily="2" charset="0"/>
                          <a:ea typeface="Poppins"/>
                          <a:cs typeface="Poppins"/>
                          <a:sym typeface="Poppins"/>
                        </a:rPr>
                        <a:t>Antes de realizar la actividad solicita el apoyo del área social y de comunicaciones del </a:t>
                      </a:r>
                      <a:r>
                        <a:rPr lang="es-MX" sz="1500" b="0" i="0" u="none" strike="noStrike" dirty="0" err="1">
                          <a:solidFill>
                            <a:schemeClr val="tx1"/>
                          </a:solidFill>
                          <a:latin typeface="Work Sans" pitchFamily="2" charset="0"/>
                          <a:ea typeface="Poppins"/>
                          <a:cs typeface="Poppins"/>
                          <a:sym typeface="Poppins"/>
                        </a:rPr>
                        <a:t>Invías</a:t>
                      </a:r>
                      <a:endParaRPr lang="es-MX" sz="1500" dirty="0">
                        <a:solidFill>
                          <a:schemeClr val="tx1"/>
                        </a:solidFill>
                        <a:latin typeface="Work Sans" pitchFamily="2" charset="0"/>
                      </a:endParaRPr>
                    </a:p>
                    <a:p>
                      <a:pPr marL="0" marR="0" lvl="0" indent="0" algn="just" rtl="0">
                        <a:lnSpc>
                          <a:spcPct val="100000"/>
                        </a:lnSpc>
                        <a:spcBef>
                          <a:spcPts val="0"/>
                        </a:spcBef>
                        <a:spcAft>
                          <a:spcPts val="0"/>
                        </a:spcAft>
                        <a:buClr>
                          <a:schemeClr val="dk1"/>
                        </a:buClr>
                        <a:buSzPts val="1400"/>
                        <a:buFont typeface="Poppins"/>
                        <a:buNone/>
                      </a:pPr>
                      <a:r>
                        <a:rPr lang="es-MX" sz="1500" b="0" i="0" u="none" strike="noStrike" dirty="0">
                          <a:latin typeface="Work Sans" pitchFamily="2" charset="0"/>
                          <a:ea typeface="Poppins"/>
                          <a:cs typeface="Poppins"/>
                          <a:sym typeface="Poppins"/>
                        </a:rPr>
                        <a:t>Una vez se finalice la actividad, a manera de socializar su experiencia, invita a los niños a compartir los resultados de la reportería a través de redes sociales como WhatsApp o YouTube. Recuerda que siempre lo deben hacer con ayuda de sus padres o cuidadores.</a:t>
                      </a:r>
                      <a:r>
                        <a:rPr lang="es-MX" sz="1600" b="0" i="0" u="none" strike="noStrike" dirty="0">
                          <a:latin typeface="Work Sans" pitchFamily="2" charset="0"/>
                          <a:ea typeface="Poppins"/>
                          <a:cs typeface="Poppins"/>
                          <a:sym typeface="Poppins"/>
                        </a:rPr>
                        <a:t> </a:t>
                      </a: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40546">
                <a:tc>
                  <a:txBody>
                    <a:bodyPr/>
                    <a:lstStyle/>
                    <a:p>
                      <a:pPr marL="0" marR="0" lvl="0" indent="0" algn="ctr" rtl="0">
                        <a:lnSpc>
                          <a:spcPct val="100000"/>
                        </a:lnSpc>
                        <a:spcBef>
                          <a:spcPts val="0"/>
                        </a:spcBef>
                        <a:spcAft>
                          <a:spcPts val="0"/>
                        </a:spcAft>
                        <a:buClr>
                          <a:schemeClr val="dk1"/>
                        </a:buClr>
                        <a:buSzPts val="1850"/>
                        <a:buFont typeface="Poppins"/>
                        <a:buNone/>
                      </a:pPr>
                      <a:r>
                        <a:rPr lang="es-CO" sz="1850" b="1">
                          <a:solidFill>
                            <a:schemeClr val="dk1"/>
                          </a:solidFill>
                          <a:latin typeface="Poppins"/>
                          <a:ea typeface="Poppins"/>
                          <a:cs typeface="Poppins"/>
                          <a:sym typeface="Poppins"/>
                        </a:rPr>
                        <a:t>Indicadores</a:t>
                      </a:r>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F941F"/>
                    </a:solidFill>
                  </a:tcPr>
                </a:tc>
                <a:extLst>
                  <a:ext uri="{0D108BD9-81ED-4DB2-BD59-A6C34878D82A}">
                    <a16:rowId xmlns:a16="http://schemas.microsoft.com/office/drawing/2014/main" val="10004"/>
                  </a:ext>
                </a:extLst>
              </a:tr>
              <a:tr h="1139765">
                <a:tc>
                  <a:txBody>
                    <a:bodyPr/>
                    <a:lstStyle/>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Responda, marcando con una X y haciendo uso de una escala de 1 a 5, en donde 1 es </a:t>
                      </a:r>
                      <a:r>
                        <a:rPr lang="es-CO" sz="1500" b="1" i="0" u="none" strike="noStrike" dirty="0">
                          <a:latin typeface="Work Sans" pitchFamily="2" charset="0"/>
                          <a:ea typeface="Poppins"/>
                          <a:cs typeface="Poppins"/>
                          <a:sym typeface="Poppins"/>
                        </a:rPr>
                        <a:t>deficiente</a:t>
                      </a:r>
                      <a:r>
                        <a:rPr lang="es-CO" sz="1500" b="0" i="0" u="none" strike="noStrike" dirty="0">
                          <a:latin typeface="Work Sans" pitchFamily="2" charset="0"/>
                          <a:ea typeface="Poppins"/>
                          <a:cs typeface="Poppins"/>
                          <a:sym typeface="Poppins"/>
                        </a:rPr>
                        <a:t>, 2 es </a:t>
                      </a:r>
                      <a:r>
                        <a:rPr lang="es-CO" sz="1500" b="1" i="0" u="none" strike="noStrike" dirty="0">
                          <a:latin typeface="Work Sans" pitchFamily="2" charset="0"/>
                          <a:ea typeface="Poppins"/>
                          <a:cs typeface="Poppins"/>
                          <a:sym typeface="Poppins"/>
                        </a:rPr>
                        <a:t>aceptable</a:t>
                      </a:r>
                      <a:r>
                        <a:rPr lang="es-CO" sz="1500" b="0" i="0" u="none" strike="noStrike" dirty="0">
                          <a:latin typeface="Work Sans" pitchFamily="2" charset="0"/>
                          <a:ea typeface="Poppins"/>
                          <a:cs typeface="Poppins"/>
                          <a:sym typeface="Poppins"/>
                        </a:rPr>
                        <a:t>, 3 es </a:t>
                      </a:r>
                      <a:r>
                        <a:rPr lang="es-CO" sz="1500" b="1" i="0" u="none" strike="noStrike" dirty="0">
                          <a:latin typeface="Work Sans" pitchFamily="2" charset="0"/>
                          <a:ea typeface="Poppins"/>
                          <a:cs typeface="Poppins"/>
                          <a:sym typeface="Poppins"/>
                        </a:rPr>
                        <a:t>regular</a:t>
                      </a:r>
                      <a:r>
                        <a:rPr lang="es-CO" sz="1500" b="0" i="0" u="none" strike="noStrike" dirty="0">
                          <a:latin typeface="Work Sans" pitchFamily="2" charset="0"/>
                          <a:ea typeface="Poppins"/>
                          <a:cs typeface="Poppins"/>
                          <a:sym typeface="Poppins"/>
                        </a:rPr>
                        <a:t>, 4 </a:t>
                      </a:r>
                      <a:r>
                        <a:rPr lang="es-CO" sz="1500" b="1" i="0" u="none" strike="noStrike" dirty="0">
                          <a:latin typeface="Work Sans" pitchFamily="2" charset="0"/>
                          <a:ea typeface="Poppins"/>
                          <a:cs typeface="Poppins"/>
                          <a:sym typeface="Poppins"/>
                        </a:rPr>
                        <a:t>bueno</a:t>
                      </a:r>
                      <a:r>
                        <a:rPr lang="es-CO" sz="1500" b="0" i="0" u="none" strike="noStrike" dirty="0">
                          <a:latin typeface="Work Sans" pitchFamily="2" charset="0"/>
                          <a:ea typeface="Poppins"/>
                          <a:cs typeface="Poppins"/>
                          <a:sym typeface="Poppins"/>
                        </a:rPr>
                        <a:t> y 5 </a:t>
                      </a:r>
                      <a:r>
                        <a:rPr lang="es-CO" sz="1500" b="1" i="0" u="none" strike="noStrike" dirty="0">
                          <a:latin typeface="Work Sans" pitchFamily="2" charset="0"/>
                          <a:ea typeface="Poppins"/>
                          <a:cs typeface="Poppins"/>
                          <a:sym typeface="Poppins"/>
                        </a:rPr>
                        <a:t>excelente</a:t>
                      </a:r>
                      <a:r>
                        <a:rPr lang="es-CO" sz="1500" b="0" i="0" u="none" strike="noStrike" dirty="0">
                          <a:latin typeface="Work Sans" pitchFamily="2" charset="0"/>
                          <a:ea typeface="Poppins"/>
                          <a:cs typeface="Poppins"/>
                          <a:sym typeface="Poppins"/>
                        </a:rPr>
                        <a:t>.</a:t>
                      </a:r>
                      <a:endParaRPr sz="1500" dirty="0">
                        <a:latin typeface="Work Sans" pitchFamily="2" charset="0"/>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¿Te sentiste a gusto con la actividad?: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400"/>
                        <a:buFont typeface="Poppins"/>
                        <a:buNone/>
                      </a:pPr>
                      <a:r>
                        <a:rPr lang="es-CO" sz="1500" b="0" i="0" u="none" strike="noStrike" dirty="0">
                          <a:latin typeface="Work Sans" pitchFamily="2" charset="0"/>
                          <a:ea typeface="Poppins"/>
                          <a:cs typeface="Poppins"/>
                          <a:sym typeface="Poppins"/>
                        </a:rPr>
                        <a:t>Para los adultos: ¿La actividad fortalece la relación entre el proyecto y la comunidad?  </a:t>
                      </a:r>
                      <a:endParaRPr sz="1500" dirty="0">
                        <a:latin typeface="Work Sans" pitchFamily="2" charset="0"/>
                        <a:ea typeface="Poppins"/>
                        <a:cs typeface="Poppins"/>
                        <a:sym typeface="Poppins"/>
                      </a:endParaRPr>
                    </a:p>
                    <a:p>
                      <a:pPr marL="0" marR="0" lvl="0" indent="0" algn="l" rtl="0">
                        <a:lnSpc>
                          <a:spcPct val="100000"/>
                        </a:lnSpc>
                        <a:spcBef>
                          <a:spcPts val="0"/>
                        </a:spcBef>
                        <a:spcAft>
                          <a:spcPts val="0"/>
                        </a:spcAft>
                        <a:buClr>
                          <a:schemeClr val="dk1"/>
                        </a:buClr>
                        <a:buSzPts val="1600"/>
                        <a:buFont typeface="Calibri"/>
                        <a:buNone/>
                      </a:pPr>
                      <a:endParaRPr sz="1600" b="0" i="0" u="none" strike="noStrike" dirty="0">
                        <a:latin typeface="Poppins"/>
                        <a:ea typeface="Poppins"/>
                        <a:cs typeface="Poppins"/>
                        <a:sym typeface="Poppins"/>
                      </a:endParaRPr>
                    </a:p>
                  </a:txBody>
                  <a:tcPr marL="91450" marR="91450" marT="45725" marB="45725">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sp>
        <p:nvSpPr>
          <p:cNvPr id="5" name="CuadroTexto 4">
            <a:extLst>
              <a:ext uri="{FF2B5EF4-FFF2-40B4-BE49-F238E27FC236}">
                <a16:creationId xmlns:a16="http://schemas.microsoft.com/office/drawing/2014/main" id="{5B0DF59A-3F18-2863-8F81-6DE10E2E3567}"/>
              </a:ext>
            </a:extLst>
          </p:cNvPr>
          <p:cNvSpPr txBox="1"/>
          <p:nvPr/>
        </p:nvSpPr>
        <p:spPr>
          <a:xfrm>
            <a:off x="15849600" y="9058076"/>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3" action="ppaction://hlinksldjump"/>
            <a:extLst>
              <a:ext uri="{FF2B5EF4-FFF2-40B4-BE49-F238E27FC236}">
                <a16:creationId xmlns:a16="http://schemas.microsoft.com/office/drawing/2014/main" id="{C4C7DE83-A58C-BCB7-2AB7-F785E9F2CDEF}"/>
              </a:ext>
            </a:extLst>
          </p:cNvPr>
          <p:cNvSpPr/>
          <p:nvPr/>
        </p:nvSpPr>
        <p:spPr>
          <a:xfrm flipH="1">
            <a:off x="16365472" y="8717374"/>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616F9425-0159-FB76-D909-340C6752D9C8}"/>
              </a:ext>
            </a:extLst>
          </p:cNvPr>
          <p:cNvSpPr/>
          <p:nvPr/>
        </p:nvSpPr>
        <p:spPr>
          <a:xfrm>
            <a:off x="5853607" y="203108"/>
            <a:ext cx="5724876"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19: REPORTERITOS EN LA VÍA</a:t>
            </a:r>
          </a:p>
        </p:txBody>
      </p:sp>
      <p:grpSp>
        <p:nvGrpSpPr>
          <p:cNvPr id="12" name="Grupo 11">
            <a:extLst>
              <a:ext uri="{FF2B5EF4-FFF2-40B4-BE49-F238E27FC236}">
                <a16:creationId xmlns:a16="http://schemas.microsoft.com/office/drawing/2014/main" id="{5374B0FA-DF7B-DFC8-B665-297C1987EA56}"/>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A299CF3A-249F-83CB-5407-522D2203EB0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9EA833A0-5CA7-7192-C135-FA7D3D62B9D8}"/>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F4C49205-8E53-922F-00D1-8A7BA6E537C3}"/>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60C50CC3-6CD9-1142-B503-1AE77304483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510B629-A48E-F184-EF19-44F2D4BB447E}"/>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1F2431F-837E-34C0-B31D-4C4B1FE3C55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A576673-C7A3-B319-2960-1F1B3E968BE6}"/>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D603B7E-157F-9FBA-6D2F-1E14298C3E9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6BA9AAF2-92F1-A8E2-6561-7D8E224D6AC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EABB940B-68EE-4D0F-C76B-9EC485FF9058}"/>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7A9BF129-5C4C-A10E-FDC2-4B0D54017C4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88169059-7D45-019B-EE4B-5279973E94A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99615929-E167-65AB-1FB1-F16D0D449AC4}"/>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EF390D1F-F1B4-D51A-42F6-C4932B593528}"/>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BD0D53A2-D5AB-A4F1-256B-3C39CB32C9D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DC340820-D2B5-3768-C8B1-8A1791BD5B8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4F2E1A3F-61D1-B660-84A8-D75C4B5EE84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2B6ACD47-4C64-7669-BF1E-12819696BDEF}"/>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35928E82-DD2B-7706-CBCF-CDF769B6500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E9BA4CE-2B56-D823-39E5-5FE42366D936}"/>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AA1229AD-962F-5BB2-596E-FD275B84ACFD}"/>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34E739C8-9692-4034-7EAC-90923FDD89B2}"/>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9EE2F0B3-42CA-09DB-4D5B-CED823D9680D}"/>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0E330F48-472E-EA27-DD21-CA23E69D25F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7C636EBA-5386-F0B0-F462-FEB77E3AA663}"/>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901F8C58-66F0-D4BB-F133-3113389D62A6}"/>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0D1109CA-BB00-70F4-398E-8861432A3A71}"/>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5C4808FE-C51B-A778-12F1-F2D939C7D61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4418AF04-158A-B61A-D530-F8BFE42C2FD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4BA7948B-94AD-A985-62E6-BC0D948A2A47}"/>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F9DB96C1-36CC-1A27-7729-1F29DF77B2A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46E81252-789F-ADCE-AB1F-4C37724BA49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41FFE2EA-E505-93DF-E969-6A35AD00DCF3}"/>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BE76402E-F5E9-2873-203F-817A5E2752D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F22B8902-4A65-0C60-565A-472D169AB85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95D42FB9-57FF-CD42-6B67-3F442970C98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C7EB6D33-C1B4-F164-D745-A29CA451CCE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7C1BC492-53FD-7D38-ED8F-C691F7BEFD6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54B6AD62-85C7-DF29-4C7B-339790852019}"/>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37F625BA-2EDB-4761-7DAF-03600A8A1A7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7D5B686C-4562-FA78-71CE-3945AE1E6C7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8BA4B5B3-0B7B-3549-C5CD-8726FB72B709}"/>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F80B60CF-99B9-7BAB-1D2A-71874343E6CC}"/>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29BCC1EF-79F4-CE3E-1FC2-CBB92E87C42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25F2F490-A7C9-49D3-F668-834B4ACF50E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9D29A502-C565-D9B7-AA70-6F5B594AF4B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7C7AF5DA-FC2F-60DF-0ACF-054E3B63EAB0}"/>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49EA5619-756B-FEA9-D485-E66E9B53E72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77E0DAD0-7308-7349-1F6A-63C9E7199F6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F3406984-57BA-E166-525C-703DD125A5E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C73CB1AC-1D85-223A-84DB-3F9A2C569AE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1D4AF68C-C37D-1E0A-A298-E2869BC8E27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75E1C6E3-5496-5AE6-0995-AAD44DB4849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F3803E93-2D34-2E55-CBD7-B75AF9F4B49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DE097E64-C156-E001-5288-2F0C0AA4F265}"/>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F3DEF7C4-42AE-ECD4-2274-267D43601E0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BE832E7C-EFB9-E46E-25B9-654FCD44E1A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CCF91186-D840-2FD8-4EE2-48A57F3E8D2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D2C414A2-46A6-0847-450A-7AA4191D7B3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DFDF5FE2-A56D-A64C-E67E-1B7D54F90A07}"/>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03CC514E-83EB-21B9-DFB4-A744527FE77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8A3C285D-D058-2E66-14DF-34C28A7E11F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FD7D856A-3D74-EA42-8C03-53F4A575341B}"/>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DD905C10-A999-0F8E-0A10-67D4752420C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7F187343-3D65-670B-176D-E921C518CF9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1988BB2B-6CFE-3194-C33E-CE4A03E2490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33B3EB52-0F14-C13E-273E-60102578E6B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00A44DE8-8731-1088-A14C-17147913DB1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57DB0761-D18D-CCAC-6695-8A90602DF3E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219129DB-129C-9CAD-A14B-53F341556B2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6709BACE-513E-FB28-EB5C-4687DC4166F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84359B80-C9EA-740E-8C73-77A1D2570385}"/>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ADDCA565-05EA-743D-6E86-39F896E542DC}"/>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F63AB5A9-949C-7411-2EAD-C507B23A9B08}"/>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797520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683880" y="249825"/>
            <a:ext cx="606432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20: TALLER PRESENTE Y FUTURO</a:t>
            </a:r>
          </a:p>
        </p:txBody>
      </p:sp>
      <p:graphicFrame>
        <p:nvGraphicFramePr>
          <p:cNvPr id="4" name="Tabla 186">
            <a:extLst>
              <a:ext uri="{FF2B5EF4-FFF2-40B4-BE49-F238E27FC236}">
                <a16:creationId xmlns:a16="http://schemas.microsoft.com/office/drawing/2014/main" id="{CBCE0125-3D38-4C85-1329-CF4D25A86002}"/>
              </a:ext>
            </a:extLst>
          </p:cNvPr>
          <p:cNvGraphicFramePr>
            <a:graphicFrameLocks noGrp="1"/>
          </p:cNvGraphicFramePr>
          <p:nvPr>
            <p:extLst>
              <p:ext uri="{D42A27DB-BD31-4B8C-83A1-F6EECF244321}">
                <p14:modId xmlns:p14="http://schemas.microsoft.com/office/powerpoint/2010/main" val="898584604"/>
              </p:ext>
            </p:extLst>
          </p:nvPr>
        </p:nvGraphicFramePr>
        <p:xfrm>
          <a:off x="1418926" y="849818"/>
          <a:ext cx="13474798" cy="780486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358134">
                <a:tc gridSpan="16">
                  <a:txBody>
                    <a:bodyPr/>
                    <a:lstStyle/>
                    <a:p>
                      <a:pPr algn="ctr"/>
                      <a:r>
                        <a:rPr lang="es-CO" sz="1890" dirty="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5889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  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52380">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44144">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b="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5238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310135">
                <a:tc gridSpan="16">
                  <a:txBody>
                    <a:bodyPr/>
                    <a:lstStyle/>
                    <a:p>
                      <a:pPr marL="0" marR="0" lvl="0" indent="0" algn="l">
                        <a:lnSpc>
                          <a:spcPct val="100000"/>
                        </a:lnSpc>
                        <a:spcBef>
                          <a:spcPts val="0"/>
                        </a:spcBef>
                        <a:spcAft>
                          <a:spcPts val="0"/>
                        </a:spcAft>
                        <a:buNone/>
                      </a:pPr>
                      <a:r>
                        <a:rPr lang="es-MX" sz="1500" b="0" i="0" u="none" strike="noStrike" kern="1200" noProof="0" dirty="0">
                          <a:latin typeface="Work Sans" pitchFamily="2" charset="0"/>
                        </a:rPr>
                        <a:t>Un taller de escenario presente y futuro es una herramienta fundamental para involucrar a la comunidad del área de influencia de un proyecto de infraestructura de transporte en el proceso de planificación y desarrollo de la obra. En primer lugar, permite que sea la comunidad quien identifique los posibles impactos y beneficios que se pueden generar en su entorno. Esto es fundamental para que la comunidad tenga una comprensión clara del proyecto y para que se sientan involucrados y parte del proceso. De esta forma, se pueden identificar las necesidades y preocupaciones de la comunidad, así como también las oportunidades de mejora que se puedan presentar.</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18464">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Población objetivo</a:t>
                      </a:r>
                      <a:endParaRPr lang="es-CO" sz="1850">
                        <a:latin typeface="Poppins SemiBold"/>
                        <a:cs typeface="Poppins SemiBold"/>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¿Cuánto tiempo se necesita?</a:t>
                      </a:r>
                      <a:endParaRPr lang="es-CO" sz="1850">
                        <a:latin typeface="Poppins SemiBold"/>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333187">
                <a:tc gridSpan="6">
                  <a:txBody>
                    <a:bodyPr/>
                    <a:lstStyle/>
                    <a:p>
                      <a:pPr lvl="0" algn="l">
                        <a:lnSpc>
                          <a:spcPct val="100000"/>
                        </a:lnSpc>
                        <a:spcBef>
                          <a:spcPts val="0"/>
                        </a:spcBef>
                        <a:spcAft>
                          <a:spcPts val="0"/>
                        </a:spcAft>
                        <a:buNone/>
                      </a:pPr>
                      <a:r>
                        <a:rPr lang="es" sz="1500" b="0" i="0" u="none" strike="noStrike" kern="1200" noProof="0">
                          <a:latin typeface="Work Sans" pitchFamily="2" charset="0"/>
                        </a:rPr>
                        <a:t>Reconocer la proyección que tiene la comunidad del área de influencia con el proyecto, con el fin de informar frente a los beneficios que trae el proyecto para las comunidades.</a:t>
                      </a:r>
                      <a:endParaRPr lang="es" sz="1500">
                        <a:latin typeface="Work Sans" pitchFamily="2" charset="0"/>
                      </a:endParaRPr>
                    </a:p>
                    <a:p>
                      <a:pPr lvl="0" algn="l">
                        <a:lnSpc>
                          <a:spcPct val="100000"/>
                        </a:lnSpc>
                        <a:spcBef>
                          <a:spcPts val="0"/>
                        </a:spcBef>
                        <a:spcAft>
                          <a:spcPts val="0"/>
                        </a:spcAft>
                        <a:buNone/>
                      </a:pPr>
                      <a:endParaRPr lang="es-CO" sz="1400" b="0" i="0" u="none" strike="noStrike" kern="1200" noProof="0">
                        <a:latin typeface="Work Sans" pitchFamily="2" charset="0"/>
                      </a:endParaRPr>
                    </a:p>
                    <a:p>
                      <a:pPr lvl="0" algn="l">
                        <a:lnSpc>
                          <a:spcPct val="100000"/>
                        </a:lnSpc>
                        <a:spcBef>
                          <a:spcPts val="0"/>
                        </a:spcBef>
                        <a:spcAft>
                          <a:spcPts val="0"/>
                        </a:spcAft>
                        <a:buNone/>
                      </a:pPr>
                      <a:endParaRPr lang="es-CO" sz="1400" b="0" i="0" u="none" strike="noStrike" kern="1200" noProof="0">
                        <a:latin typeface="Work Sans"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lvl="0" algn="l">
                        <a:lnSpc>
                          <a:spcPct val="100000"/>
                        </a:lnSpc>
                        <a:spcBef>
                          <a:spcPts val="0"/>
                        </a:spcBef>
                        <a:spcAft>
                          <a:spcPts val="0"/>
                        </a:spcAft>
                        <a:buNone/>
                      </a:pPr>
                      <a:r>
                        <a:rPr lang="es-MX" sz="1500" b="0" i="0" u="none" strike="noStrike" noProof="0">
                          <a:latin typeface="Work Sans" pitchFamily="2" charset="0"/>
                        </a:rPr>
                        <a:t>Población del área de influencia del proyecto.</a:t>
                      </a:r>
                      <a:endParaRPr lang="en-US" sz="1500">
                        <a:latin typeface="Work Sans" pitchFamily="2" charset="0"/>
                      </a:endParaRPr>
                    </a:p>
                    <a:p>
                      <a:pPr lvl="0" algn="l">
                        <a:lnSpc>
                          <a:spcPct val="100000"/>
                        </a:lnSpc>
                        <a:spcBef>
                          <a:spcPts val="0"/>
                        </a:spcBef>
                        <a:spcAft>
                          <a:spcPts val="0"/>
                        </a:spcAft>
                        <a:buNone/>
                      </a:pPr>
                      <a:endParaRPr lang="es-CO" sz="1500" b="0" i="0" u="none" strike="noStrike" noProof="0">
                        <a:latin typeface="Work Sans" pitchFamily="2" charset="0"/>
                      </a:endParaRPr>
                    </a:p>
                    <a:p>
                      <a:pPr lvl="0" algn="l">
                        <a:lnSpc>
                          <a:spcPct val="100000"/>
                        </a:lnSpc>
                        <a:spcBef>
                          <a:spcPts val="0"/>
                        </a:spcBef>
                        <a:spcAft>
                          <a:spcPts val="0"/>
                        </a:spcAft>
                        <a:buNone/>
                      </a:pPr>
                      <a:endParaRPr lang="es-CO" sz="1500" b="0" i="0" u="none" strike="noStrike" noProof="0">
                        <a:latin typeface="Work Sans" pitchFamily="2" charset="0"/>
                      </a:endParaRPr>
                    </a:p>
                    <a:p>
                      <a:pPr lvl="0">
                        <a:buNone/>
                      </a:pP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618464">
                <a:tc gridSpan="16">
                  <a:txBody>
                    <a:bodyPr/>
                    <a:lstStyle/>
                    <a:p>
                      <a:pPr marL="0" marR="0" lvl="0" indent="0" algn="ctr" defTabSz="960120">
                        <a:lnSpc>
                          <a:spcPct val="100000"/>
                        </a:lnSpc>
                        <a:spcBef>
                          <a:spcPts val="0"/>
                        </a:spcBef>
                        <a:spcAft>
                          <a:spcPts val="0"/>
                        </a:spcAft>
                        <a:buNone/>
                        <a:tabLst/>
                        <a:defRPr/>
                      </a:pPr>
                      <a:r>
                        <a:rPr lang="es-CO" sz="1850" b="1" kern="1200">
                          <a:solidFill>
                            <a:schemeClr val="tx1"/>
                          </a:solidFill>
                          <a:latin typeface="Poppins"/>
                          <a:ea typeface="+mn-ea"/>
                          <a:cs typeface="Poppins SemiBold"/>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503010">
                <a:tc gridSpan="16">
                  <a:txBody>
                    <a:bodyPr/>
                    <a:lstStyle/>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Hojas reciclables</a:t>
                      </a:r>
                      <a:endParaRPr lang="en-US" sz="1500" dirty="0">
                        <a:latin typeface="Work Sans" pitchFamily="2" charset="0"/>
                      </a:endParaRP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Marcadores</a:t>
                      </a:r>
                      <a:endParaRPr lang="es-CO" sz="1500" dirty="0">
                        <a:latin typeface="Work Sans" pitchFamily="2" charset="0"/>
                      </a:endParaRP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Tablero </a:t>
                      </a:r>
                      <a:endParaRPr lang="es-CO" sz="1500" dirty="0">
                        <a:latin typeface="Work Sans" pitchFamily="2" charset="0"/>
                      </a:endParaRPr>
                    </a:p>
                    <a:p>
                      <a:pPr lvl="0" algn="l">
                        <a:lnSpc>
                          <a:spcPct val="100000"/>
                        </a:lnSpc>
                        <a:spcBef>
                          <a:spcPts val="0"/>
                        </a:spcBef>
                        <a:spcAft>
                          <a:spcPts val="0"/>
                        </a:spcAft>
                        <a:buNone/>
                      </a:pPr>
                      <a:endParaRPr lang="es-CO" sz="1600" b="0" i="0" u="none" strike="noStrike" kern="1200" noProof="0" dirty="0">
                        <a:latin typeface="Work Sans" pitchFamily="2" charset="0"/>
                      </a:endParaRPr>
                    </a:p>
                    <a:p>
                      <a:pPr lvl="0" algn="l">
                        <a:lnSpc>
                          <a:spcPct val="100000"/>
                        </a:lnSpc>
                        <a:spcBef>
                          <a:spcPts val="0"/>
                        </a:spcBef>
                        <a:spcAft>
                          <a:spcPts val="0"/>
                        </a:spcAft>
                        <a:buNone/>
                      </a:pPr>
                      <a:endParaRPr lang="es-CO" sz="1600" b="0" i="0" u="none" strike="noStrike" kern="1200" noProof="0" dirty="0">
                        <a:latin typeface="Poppins"/>
                      </a:endParaRPr>
                    </a:p>
                    <a:p>
                      <a:pPr marL="0" marR="0" lvl="0" indent="0" algn="l" defTabSz="960120">
                        <a:lnSpc>
                          <a:spcPct val="100000"/>
                        </a:lnSpc>
                        <a:spcBef>
                          <a:spcPts val="0"/>
                        </a:spcBef>
                        <a:spcAft>
                          <a:spcPts val="0"/>
                        </a:spcAft>
                        <a:buClrTx/>
                        <a:buSzTx/>
                        <a:buFontTx/>
                        <a:buNone/>
                        <a:tabLst/>
                        <a:defRPr/>
                      </a:pPr>
                      <a:endParaRPr lang="es-CO" sz="1850" b="1" kern="1200" dirty="0">
                        <a:solidFill>
                          <a:schemeClr val="tx1"/>
                        </a:solidFill>
                        <a:latin typeface="Poppins"/>
                        <a:ea typeface="+mn-ea"/>
                        <a:cs typeface="Poppins SemiBold"/>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E13B4937-9C31-7B26-7DD5-3C6F86326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60580" y="2162018"/>
            <a:ext cx="616278" cy="576000"/>
          </a:xfrm>
          <a:prstGeom prst="rect">
            <a:avLst/>
          </a:prstGeom>
        </p:spPr>
      </p:pic>
      <p:pic>
        <p:nvPicPr>
          <p:cNvPr id="6" name="Gráfico 76" descr="Grupo de personas con relleno sólido">
            <a:extLst>
              <a:ext uri="{FF2B5EF4-FFF2-40B4-BE49-F238E27FC236}">
                <a16:creationId xmlns:a16="http://schemas.microsoft.com/office/drawing/2014/main" id="{F194649C-D0BA-C0DA-893E-4FDDDF4B57B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564792" y="2121155"/>
            <a:ext cx="624776" cy="576000"/>
          </a:xfrm>
          <a:prstGeom prst="rect">
            <a:avLst/>
          </a:prstGeom>
        </p:spPr>
      </p:pic>
      <p:sp>
        <p:nvSpPr>
          <p:cNvPr id="7" name="object 18">
            <a:extLst>
              <a:ext uri="{FF2B5EF4-FFF2-40B4-BE49-F238E27FC236}">
                <a16:creationId xmlns:a16="http://schemas.microsoft.com/office/drawing/2014/main" id="{1597183C-27C4-064B-900A-95A3BC011FF5}"/>
              </a:ext>
            </a:extLst>
          </p:cNvPr>
          <p:cNvSpPr/>
          <p:nvPr/>
        </p:nvSpPr>
        <p:spPr>
          <a:xfrm>
            <a:off x="11976121" y="2207585"/>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9AAFF078-2173-EAD0-769E-B327C93B5F54}"/>
              </a:ext>
            </a:extLst>
          </p:cNvPr>
          <p:cNvSpPr/>
          <p:nvPr/>
        </p:nvSpPr>
        <p:spPr>
          <a:xfrm>
            <a:off x="13770735" y="2261994"/>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3C569E91-4523-8A23-AC49-DF5A1C76394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63982" y="2076148"/>
            <a:ext cx="714139" cy="714139"/>
          </a:xfrm>
          <a:prstGeom prst="rect">
            <a:avLst/>
          </a:prstGeom>
        </p:spPr>
      </p:pic>
      <p:pic>
        <p:nvPicPr>
          <p:cNvPr id="22" name="Gráfico 21" descr="Single gear con relleno sólido">
            <a:extLst>
              <a:ext uri="{FF2B5EF4-FFF2-40B4-BE49-F238E27FC236}">
                <a16:creationId xmlns:a16="http://schemas.microsoft.com/office/drawing/2014/main" id="{94688D4A-402B-15BD-0B6B-280B74F4D4A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89594" y="2162018"/>
            <a:ext cx="576000" cy="576000"/>
          </a:xfrm>
          <a:prstGeom prst="rect">
            <a:avLst/>
          </a:prstGeom>
        </p:spPr>
      </p:pic>
      <p:pic>
        <p:nvPicPr>
          <p:cNvPr id="23" name="Gráfico 22" descr="Court con relleno sólido">
            <a:extLst>
              <a:ext uri="{FF2B5EF4-FFF2-40B4-BE49-F238E27FC236}">
                <a16:creationId xmlns:a16="http://schemas.microsoft.com/office/drawing/2014/main" id="{249F5923-D001-4100-5D21-C1A63DEB1AD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89982" y="2145218"/>
            <a:ext cx="576000" cy="576000"/>
          </a:xfrm>
          <a:prstGeom prst="rect">
            <a:avLst/>
          </a:prstGeom>
        </p:spPr>
      </p:pic>
      <p:sp>
        <p:nvSpPr>
          <p:cNvPr id="24" name="CuadroTexto 23">
            <a:extLst>
              <a:ext uri="{FF2B5EF4-FFF2-40B4-BE49-F238E27FC236}">
                <a16:creationId xmlns:a16="http://schemas.microsoft.com/office/drawing/2014/main" id="{3F07897D-1F07-2FFD-8DAD-8D80DEA62FB4}"/>
              </a:ext>
            </a:extLst>
          </p:cNvPr>
          <p:cNvSpPr txBox="1"/>
          <p:nvPr/>
        </p:nvSpPr>
        <p:spPr>
          <a:xfrm>
            <a:off x="15849600" y="90913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D14AC227-1B1C-8629-A0C4-EEA6ED8A5369}"/>
              </a:ext>
            </a:extLst>
          </p:cNvPr>
          <p:cNvSpPr/>
          <p:nvPr/>
        </p:nvSpPr>
        <p:spPr>
          <a:xfrm>
            <a:off x="16365472" y="875069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54D58108-424E-EC05-88E1-C7288D5BD960}"/>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24C3C1A1-C440-6D75-2733-5A8414F7F66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266C13E1-04BE-049C-2DA0-C2208DBDFA27}"/>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EDF315CA-A809-C2BB-D668-04E8820B131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AEE23DE-103E-8E57-8762-1B89B17F4E09}"/>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FD3802E-5909-AEAB-D563-144668B58B9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AF1CAD25-1420-8714-139A-4E8BD6CD2D8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50E9F176-88BA-304D-0555-54B3FC85398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4A6D577-8364-9CC6-E733-7E60044099B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3DFC9920-DCF3-F98F-6D19-D7B1ABC9034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C71F4AF-B7E3-7E71-4418-01A9F29CC3B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F583B40B-E854-3F0B-1DC0-98136A8EF3F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BADFC480-16BC-11B4-EEAC-5CAB8F04522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736114F4-02AF-1181-FEEF-08FA375D7320}"/>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E81A38F8-DF0C-B0A2-7E69-278E91B4B00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1ED18E41-28C8-03C3-B8D5-30F1022028C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E4B97AA4-ECE2-5BD4-1E97-58BDE674ABC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ED03E688-AA0F-7657-B19A-CB41E7E7402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79C29D31-2F52-87D0-1B06-7EEC2F9CE50A}"/>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D2F8BE68-3DDB-D54F-4B4F-0762B06D2C6B}"/>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04006490-CBF5-8992-7325-B895F63FE556}"/>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A0929CC2-2BC1-A781-F48F-34FCB217B2D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C0D0FBD6-B4C4-8C84-FC2F-A4533A810759}"/>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33333C1C-EB50-E5C3-979C-EA254A04B0A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CDD4ED29-46CD-3AD8-54AD-BF3514321EA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EDC083F0-7507-12D2-8974-F62D2C907CD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E5EC8222-AC07-D5ED-FCDA-F1ADE90FDD3B}"/>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A6CFCB47-9C11-5921-D8EF-91B260304EED}"/>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B7B36E8E-A44A-1784-36F2-4B6A235EDEE0}"/>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48EC93A5-FD16-9035-C272-4CE0CEED796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87F52EB1-785B-2A99-4307-2F3798178BC8}"/>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F6BBAC3-6F0D-D879-675B-75670A8951D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C8FBB245-0249-4CE9-B223-FF696A2CF067}"/>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11EC702C-1B85-6B04-8201-73405EFAA83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F63D0B8-618A-53F4-1AD7-99146421947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621B9B32-1EDE-F31A-357C-0BFAD185149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97076B25-55FA-DA2D-E4FC-C8894FBCBE8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3470A016-DA11-09C0-A575-AD04AF86DBF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381893A8-D5BD-966D-494E-B3BE2CD8FF6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4F65D0EF-210F-8806-75B6-29FE9DDFD7C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4965E4E4-C073-C2F4-23B8-8B458D18542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9C681944-E9A1-D95F-8663-3FBC2DF1E5D1}"/>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F852F824-5764-A9AB-EAFD-4EA6B7B85E27}"/>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70CA9BCC-98EE-987D-BFE8-04C19E22221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0D6E095A-E956-67BB-AB26-E5B450CF632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EC113AEF-C3CC-3817-C45D-31186D251BF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DFCDA2F2-6B83-1C88-79E5-9D963B1CA5B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53615B22-BAC9-993A-8F76-99D0FFEA72D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E257BF3D-E2F5-1E0C-839D-1ADD8283B96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82A08694-D586-BF1A-9EE5-F55EFF9D99A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4D3850F7-3FA4-DD42-8E89-EB8703C7195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C92639DF-BD49-7E3E-39ED-409612CEACC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DDB9E971-5EB8-086A-C135-B9C9D0B20647}"/>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CD7DED1F-A656-6614-2460-3D24D0AD1AFA}"/>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678D70F0-DD4A-29B3-36E1-4E9859582499}"/>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2135CD0D-5253-43BF-8462-7AB8EAE37266}"/>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19CFB21B-378A-C2AA-8EC4-CEB94982F2D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A230A1F2-7E34-83CF-BCFA-A80806511F8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C85C37A6-8016-3ABC-F25D-0FF3C3478B9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79D94D1E-1673-2EE6-C551-121A4C26A58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48DE927C-43AD-41BD-05D0-28610A8FAAA1}"/>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DF21B2A2-3343-D30E-29BA-B98383AD783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B0FFDB0C-EE5F-7BB2-9E55-C349DE25E42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9D448615-252E-762E-AD99-5D2AF209B5A3}"/>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C2655D1-688F-8731-13D9-A41A43B918B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6C499951-8867-EDCF-CE13-E2EF6E9631A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6A350A35-C04B-D947-451C-7149118D972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A5A85294-9F27-4396-5867-C50D0763665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882C0399-D470-8204-7A35-DE137115099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819AEB74-0039-FC44-22D4-C3BD3506811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D567DCEE-9AE1-BDBB-7ADA-1EB1E75C0DF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5C9C7B3C-3BB8-7A93-8256-3545706F156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43F72A71-3535-031E-2AC2-2937CC9FE7E8}"/>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9384CCE0-0135-8AFD-B362-9CF14082550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FB2BF45E-2D5B-DBA8-47C4-990376E21C2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6192074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160309E9-52CF-1C9E-3727-B2AD1D7C043A}"/>
              </a:ext>
            </a:extLst>
          </p:cNvPr>
          <p:cNvGraphicFramePr>
            <a:graphicFrameLocks noGrp="1"/>
          </p:cNvGraphicFramePr>
          <p:nvPr>
            <p:extLst>
              <p:ext uri="{D42A27DB-BD31-4B8C-83A1-F6EECF244321}">
                <p14:modId xmlns:p14="http://schemas.microsoft.com/office/powerpoint/2010/main" val="2941568846"/>
              </p:ext>
            </p:extLst>
          </p:nvPr>
        </p:nvGraphicFramePr>
        <p:xfrm>
          <a:off x="1418925" y="870389"/>
          <a:ext cx="13474800" cy="7815204"/>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98364">
                <a:tc>
                  <a:txBody>
                    <a:bodyPr/>
                    <a:lstStyle/>
                    <a:p>
                      <a:pPr algn="ctr"/>
                      <a:r>
                        <a:rPr lang="es-CO" sz="1890" dirty="0">
                          <a:solidFill>
                            <a:schemeClr val="tx1"/>
                          </a:solidFill>
                          <a:latin typeface="Poppins SemiBold"/>
                          <a:cs typeface="Poppins SemiBold"/>
                        </a:rPr>
                        <a:t>Procedimiento</a:t>
                      </a:r>
                    </a:p>
                  </a:txBody>
                  <a:tcPr anchor="ctr">
                    <a:solidFill>
                      <a:srgbClr val="FF941F"/>
                    </a:solidFill>
                  </a:tcPr>
                </a:tc>
                <a:extLst>
                  <a:ext uri="{0D108BD9-81ED-4DB2-BD59-A6C34878D82A}">
                    <a16:rowId xmlns:a16="http://schemas.microsoft.com/office/drawing/2014/main" val="2407719462"/>
                  </a:ext>
                </a:extLst>
              </a:tr>
              <a:tr h="3234869">
                <a:tc>
                  <a:txBody>
                    <a:bodyPr/>
                    <a:lstStyle/>
                    <a:p>
                      <a:pPr lvl="0" algn="l">
                        <a:lnSpc>
                          <a:spcPct val="100000"/>
                        </a:lnSpc>
                        <a:spcBef>
                          <a:spcPts val="0"/>
                        </a:spcBef>
                        <a:spcAft>
                          <a:spcPts val="0"/>
                        </a:spcAft>
                        <a:buNone/>
                      </a:pPr>
                      <a:r>
                        <a:rPr lang="es-CO" sz="1500" b="0" i="0" u="none" strike="noStrike" noProof="0" dirty="0">
                          <a:latin typeface="Work Sans" pitchFamily="2" charset="0"/>
                        </a:rPr>
                        <a:t>Cada participante a la actividad debe crear, en hoja reciclable, dos símbolos; uno que evoque el momento en el que está y otro que represente el futuro que le gustaría con el proyecto vial, puede ser un dibujo, una palabra, una figura de origami, etc.</a:t>
                      </a:r>
                      <a:endParaRPr lang="en-US" sz="1500" dirty="0">
                        <a:latin typeface="Work Sans" pitchFamily="2" charset="0"/>
                      </a:endParaRPr>
                    </a:p>
                    <a:p>
                      <a:pPr lvl="0" algn="l">
                        <a:lnSpc>
                          <a:spcPct val="100000"/>
                        </a:lnSpc>
                        <a:spcBef>
                          <a:spcPts val="0"/>
                        </a:spcBef>
                        <a:spcAft>
                          <a:spcPts val="0"/>
                        </a:spcAft>
                        <a:buNone/>
                      </a:pPr>
                      <a:endParaRPr lang="es-CO" sz="150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Posteriormente cada participante lo ubica en la línea de tiempo que el profesional del proyecto hace en el tablero (proyección a 20 años). Cada participante debe explicar por qué la figura que realiza y cuál es la proyección que tiene del proyecto de infraestructura vial.</a:t>
                      </a:r>
                      <a:endParaRPr lang="es-CO" sz="1500" dirty="0">
                        <a:latin typeface="Work Sans" pitchFamily="2" charset="0"/>
                      </a:endParaRPr>
                    </a:p>
                    <a:p>
                      <a:pPr lvl="0" algn="l">
                        <a:lnSpc>
                          <a:spcPct val="100000"/>
                        </a:lnSpc>
                        <a:spcBef>
                          <a:spcPts val="0"/>
                        </a:spcBef>
                        <a:spcAft>
                          <a:spcPts val="0"/>
                        </a:spcAft>
                        <a:buNone/>
                      </a:pPr>
                      <a:endParaRPr lang="es-CO" sz="150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Al finalizar el profesional del proyecto, hará una breve explicación de la obra, cuál es su alcance y cómo la comunidad hará parte de la construcción.</a:t>
                      </a:r>
                      <a:endParaRPr lang="es-CO" sz="1500" dirty="0">
                        <a:latin typeface="Work Sans" pitchFamily="2" charset="0"/>
                      </a:endParaRPr>
                    </a:p>
                    <a:p>
                      <a:pPr lvl="0" algn="l">
                        <a:lnSpc>
                          <a:spcPct val="100000"/>
                        </a:lnSpc>
                        <a:spcBef>
                          <a:spcPts val="0"/>
                        </a:spcBef>
                        <a:spcAft>
                          <a:spcPts val="0"/>
                        </a:spcAft>
                        <a:buNone/>
                      </a:pPr>
                      <a:endParaRPr lang="es-CO" sz="150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Esta actividad se realiza con el fin de generar cercanía entre el proyecto y la comunidad.</a:t>
                      </a:r>
                      <a:endParaRPr lang="es-CO" sz="1500" dirty="0">
                        <a:latin typeface="Work Sans" pitchFamily="2" charset="0"/>
                      </a:endParaRPr>
                    </a:p>
                  </a:txBody>
                  <a:tcPr>
                    <a:solidFill>
                      <a:schemeClr val="bg1"/>
                    </a:solidFill>
                  </a:tcPr>
                </a:tc>
                <a:extLst>
                  <a:ext uri="{0D108BD9-81ED-4DB2-BD59-A6C34878D82A}">
                    <a16:rowId xmlns:a16="http://schemas.microsoft.com/office/drawing/2014/main" val="1148865646"/>
                  </a:ext>
                </a:extLst>
              </a:tr>
              <a:tr h="48228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1154591">
                <a:tc>
                  <a:txBody>
                    <a:bodyPr/>
                    <a:lstStyle/>
                    <a:p>
                      <a:pPr lvl="0" algn="just">
                        <a:lnSpc>
                          <a:spcPct val="100000"/>
                        </a:lnSpc>
                        <a:spcBef>
                          <a:spcPts val="0"/>
                        </a:spcBef>
                        <a:spcAft>
                          <a:spcPts val="0"/>
                        </a:spcAft>
                        <a:buNone/>
                      </a:pPr>
                      <a:r>
                        <a:rPr lang="es" sz="1500" b="0" i="0" u="none" strike="noStrike" kern="1200" noProof="0">
                          <a:latin typeface="Work Sans" pitchFamily="2" charset="0"/>
                        </a:rPr>
                        <a:t>Una vez se finalice la línea de tiempo en el tablero, invita a los participantes a regalar su símbolo a quien quieran, haciendo un compromiso de cómo van a aportar al cumplimiento de sus sueños.</a:t>
                      </a:r>
                      <a:endParaRPr lang="en-US" sz="1500">
                        <a:latin typeface="Work Sans" pitchFamily="2" charset="0"/>
                      </a:endParaRPr>
                    </a:p>
                    <a:p>
                      <a:pPr lvl="0" algn="just">
                        <a:lnSpc>
                          <a:spcPct val="100000"/>
                        </a:lnSpc>
                        <a:spcBef>
                          <a:spcPts val="0"/>
                        </a:spcBef>
                        <a:spcAft>
                          <a:spcPts val="0"/>
                        </a:spcAft>
                        <a:buNone/>
                      </a:pPr>
                      <a:endParaRPr lang="es-CO" sz="1300" b="0" i="0" u="none" strike="noStrike" kern="1200" noProof="0">
                        <a:latin typeface="Poppins"/>
                      </a:endParaRPr>
                    </a:p>
                    <a:p>
                      <a:pPr lvl="0" algn="just">
                        <a:lnSpc>
                          <a:spcPct val="100000"/>
                        </a:lnSpc>
                        <a:spcBef>
                          <a:spcPts val="0"/>
                        </a:spcBef>
                        <a:spcAft>
                          <a:spcPts val="0"/>
                        </a:spcAft>
                        <a:buNone/>
                      </a:pPr>
                      <a:endParaRPr lang="es-CO" sz="1300" b="0" i="0" u="none" strike="noStrike" kern="1200" noProof="0">
                        <a:latin typeface="Poppins"/>
                      </a:endParaRPr>
                    </a:p>
                  </a:txBody>
                  <a:tcPr>
                    <a:solidFill>
                      <a:schemeClr val="bg1"/>
                    </a:solidFill>
                  </a:tcPr>
                </a:tc>
                <a:extLst>
                  <a:ext uri="{0D108BD9-81ED-4DB2-BD59-A6C34878D82A}">
                    <a16:rowId xmlns:a16="http://schemas.microsoft.com/office/drawing/2014/main" val="506357801"/>
                  </a:ext>
                </a:extLst>
              </a:tr>
              <a:tr h="48228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962806">
                <a:tc>
                  <a:txBody>
                    <a:bodyPr/>
                    <a:lstStyle/>
                    <a:p>
                      <a:pPr lvl="0" algn="l">
                        <a:lnSpc>
                          <a:spcPct val="100000"/>
                        </a:lnSpc>
                        <a:spcBef>
                          <a:spcPts val="0"/>
                        </a:spcBef>
                        <a:spcAft>
                          <a:spcPts val="0"/>
                        </a:spcAft>
                        <a:buNone/>
                      </a:pPr>
                      <a:r>
                        <a:rPr lang="es-CO" sz="1500" b="0" i="0" u="none" strike="noStrike" kern="1200" noProof="0" dirty="0">
                          <a:latin typeface="Work Sans" pitchFamily="2" charset="0"/>
                        </a:rPr>
                        <a:t>Responda, marcando con una X y haciendo uso de una escala de 1 a 5, en donde 1 es </a:t>
                      </a:r>
                      <a:r>
                        <a:rPr lang="es-CO" sz="1500" b="1" i="0" u="none" strike="noStrike" kern="1200" noProof="0" dirty="0">
                          <a:latin typeface="Work Sans" pitchFamily="2" charset="0"/>
                        </a:rPr>
                        <a:t>deficiente</a:t>
                      </a:r>
                      <a:r>
                        <a:rPr lang="es-CO" sz="1500" b="0" i="0" u="none" strike="noStrike" kern="1200" noProof="0" dirty="0">
                          <a:latin typeface="Work Sans" pitchFamily="2" charset="0"/>
                        </a:rPr>
                        <a:t>, 2 es </a:t>
                      </a:r>
                      <a:r>
                        <a:rPr lang="es-CO" sz="1500" b="1" i="0" u="none" strike="noStrike" kern="1200" noProof="0" dirty="0">
                          <a:latin typeface="Work Sans" pitchFamily="2" charset="0"/>
                        </a:rPr>
                        <a:t>aceptable</a:t>
                      </a:r>
                      <a:r>
                        <a:rPr lang="es-CO" sz="1500" b="0" i="0" u="none" strike="noStrike" kern="1200" noProof="0" dirty="0">
                          <a:latin typeface="Work Sans" pitchFamily="2" charset="0"/>
                        </a:rPr>
                        <a:t>, 3 es </a:t>
                      </a:r>
                      <a:r>
                        <a:rPr lang="es-CO" sz="1500" b="1" i="0" u="none" strike="noStrike" kern="1200" noProof="0" dirty="0">
                          <a:latin typeface="Work Sans" pitchFamily="2" charset="0"/>
                        </a:rPr>
                        <a:t>regular</a:t>
                      </a:r>
                      <a:r>
                        <a:rPr lang="es-CO" sz="1500" b="0" i="0" u="none" strike="noStrike" kern="1200" noProof="0" dirty="0">
                          <a:latin typeface="Work Sans" pitchFamily="2" charset="0"/>
                        </a:rPr>
                        <a:t>, 4 </a:t>
                      </a:r>
                      <a:r>
                        <a:rPr lang="es-CO" sz="1500" b="1" i="0" u="none" strike="noStrike" kern="1200" noProof="0" dirty="0">
                          <a:latin typeface="Work Sans" pitchFamily="2" charset="0"/>
                        </a:rPr>
                        <a:t>bueno</a:t>
                      </a:r>
                      <a:r>
                        <a:rPr lang="es-CO" sz="1500" b="0" i="0" u="none" strike="noStrike" kern="1200" noProof="0" dirty="0">
                          <a:latin typeface="Work Sans" pitchFamily="2" charset="0"/>
                        </a:rPr>
                        <a:t> y 5 </a:t>
                      </a:r>
                      <a:r>
                        <a:rPr lang="es-CO" sz="1500" b="1" i="0" u="none" strike="noStrike" kern="1200" noProof="0" dirty="0">
                          <a:latin typeface="Work Sans" pitchFamily="2" charset="0"/>
                        </a:rPr>
                        <a:t>excelente:</a:t>
                      </a:r>
                    </a:p>
                    <a:p>
                      <a:pPr lvl="0" algn="l">
                        <a:lnSpc>
                          <a:spcPct val="100000"/>
                        </a:lnSpc>
                        <a:spcBef>
                          <a:spcPts val="0"/>
                        </a:spcBef>
                        <a:spcAft>
                          <a:spcPts val="0"/>
                        </a:spcAft>
                        <a:buNone/>
                      </a:pPr>
                      <a:endParaRPr lang="es-CO" sz="1500" b="1" i="0" u="none" strike="noStrike" kern="1200" noProof="0" dirty="0">
                        <a:latin typeface="Work Sans" pitchFamily="2" charset="0"/>
                      </a:endParaRPr>
                    </a:p>
                    <a:p>
                      <a:pPr lvl="1" algn="l">
                        <a:lnSpc>
                          <a:spcPct val="100000"/>
                        </a:lnSpc>
                        <a:spcBef>
                          <a:spcPts val="0"/>
                        </a:spcBef>
                        <a:spcAft>
                          <a:spcPts val="0"/>
                        </a:spcAft>
                        <a:buNone/>
                      </a:pPr>
                      <a:r>
                        <a:rPr lang="es-CO" sz="1500" b="0" i="0" u="none" strike="noStrike" kern="1200" noProof="0" dirty="0">
                          <a:latin typeface="Work Sans" pitchFamily="2" charset="0"/>
                        </a:rPr>
                        <a:t>Las indicaciones de la actividad fueron claras y permitieron lograr los objetivos descritos.</a:t>
                      </a:r>
                    </a:p>
                    <a:p>
                      <a:pPr lvl="1" algn="l">
                        <a:lnSpc>
                          <a:spcPct val="100000"/>
                        </a:lnSpc>
                        <a:spcBef>
                          <a:spcPts val="0"/>
                        </a:spcBef>
                        <a:spcAft>
                          <a:spcPts val="0"/>
                        </a:spcAft>
                        <a:buNone/>
                      </a:pPr>
                      <a:endParaRPr lang="es-CO" sz="1500" b="0" i="0" u="none" strike="noStrike" kern="1200" noProof="0" dirty="0">
                        <a:latin typeface="Work Sans" pitchFamily="2" charset="0"/>
                      </a:endParaRPr>
                    </a:p>
                    <a:p>
                      <a:pPr lvl="1" algn="l">
                        <a:lnSpc>
                          <a:spcPct val="100000"/>
                        </a:lnSpc>
                        <a:spcBef>
                          <a:spcPts val="0"/>
                        </a:spcBef>
                        <a:spcAft>
                          <a:spcPts val="0"/>
                        </a:spcAft>
                        <a:buNone/>
                      </a:pPr>
                      <a:r>
                        <a:rPr lang="es-CO" sz="1500" b="0" i="0" u="none" strike="noStrike" kern="1200" noProof="0" dirty="0">
                          <a:latin typeface="Work Sans" pitchFamily="2" charset="0"/>
                        </a:rPr>
                        <a:t>La actividad permitió identificar los beneficios que el proyecto trae para la comunidad.</a:t>
                      </a:r>
                      <a:endParaRPr lang="es-CO" sz="1500" dirty="0">
                        <a:latin typeface="Work Sans" pitchFamily="2" charset="0"/>
                      </a:endParaRPr>
                    </a:p>
                    <a:p>
                      <a:pPr lvl="0" algn="l">
                        <a:lnSpc>
                          <a:spcPct val="100000"/>
                        </a:lnSpc>
                        <a:spcBef>
                          <a:spcPts val="0"/>
                        </a:spcBef>
                        <a:spcAft>
                          <a:spcPts val="0"/>
                        </a:spcAft>
                        <a:buNone/>
                      </a:pPr>
                      <a:endParaRPr lang="es-CO" sz="1200" b="1" i="0" u="none" strike="noStrike" kern="1200" noProof="0" dirty="0">
                        <a:latin typeface="Poppins"/>
                      </a:endParaRPr>
                    </a:p>
                  </a:txBody>
                  <a:tcPr>
                    <a:solidFill>
                      <a:schemeClr val="bg1"/>
                    </a:solidFill>
                  </a:tcPr>
                </a:tc>
                <a:extLst>
                  <a:ext uri="{0D108BD9-81ED-4DB2-BD59-A6C34878D82A}">
                    <a16:rowId xmlns:a16="http://schemas.microsoft.com/office/drawing/2014/main" val="260660778"/>
                  </a:ext>
                </a:extLst>
              </a:tr>
            </a:tbl>
          </a:graphicData>
        </a:graphic>
      </p:graphicFrame>
      <p:sp>
        <p:nvSpPr>
          <p:cNvPr id="9" name="CuadroTexto 8">
            <a:extLst>
              <a:ext uri="{FF2B5EF4-FFF2-40B4-BE49-F238E27FC236}">
                <a16:creationId xmlns:a16="http://schemas.microsoft.com/office/drawing/2014/main" id="{23EB0743-3187-88B0-26E3-4C9B5F552B95}"/>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22" name="Flecha: a la derecha 21">
            <a:hlinkClick r:id="rId3" action="ppaction://hlinksldjump"/>
            <a:extLst>
              <a:ext uri="{FF2B5EF4-FFF2-40B4-BE49-F238E27FC236}">
                <a16:creationId xmlns:a16="http://schemas.microsoft.com/office/drawing/2014/main" id="{EC8AC00C-B1CC-7415-C724-AF463B566844}"/>
              </a:ext>
            </a:extLst>
          </p:cNvPr>
          <p:cNvSpPr/>
          <p:nvPr/>
        </p:nvSpPr>
        <p:spPr>
          <a:xfrm flipH="1">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60FF2EB9-B8E5-D1B3-79FF-47BDE08D5005}"/>
              </a:ext>
            </a:extLst>
          </p:cNvPr>
          <p:cNvSpPr/>
          <p:nvPr/>
        </p:nvSpPr>
        <p:spPr>
          <a:xfrm>
            <a:off x="5232323" y="192531"/>
            <a:ext cx="6247444"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20: TALLER PRESENTE Y FUTURO</a:t>
            </a:r>
          </a:p>
        </p:txBody>
      </p:sp>
      <p:grpSp>
        <p:nvGrpSpPr>
          <p:cNvPr id="12" name="Grupo 11">
            <a:extLst>
              <a:ext uri="{FF2B5EF4-FFF2-40B4-BE49-F238E27FC236}">
                <a16:creationId xmlns:a16="http://schemas.microsoft.com/office/drawing/2014/main" id="{13F79B4D-F29E-1785-2569-4C02DCF652E6}"/>
              </a:ext>
            </a:extLst>
          </p:cNvPr>
          <p:cNvGrpSpPr/>
          <p:nvPr/>
        </p:nvGrpSpPr>
        <p:grpSpPr>
          <a:xfrm>
            <a:off x="6682671" y="8535057"/>
            <a:ext cx="720000" cy="720000"/>
            <a:chOff x="3177144" y="1346133"/>
            <a:chExt cx="820800" cy="820800"/>
          </a:xfrm>
        </p:grpSpPr>
        <p:sp>
          <p:nvSpPr>
            <p:cNvPr id="13" name="Elipse 12">
              <a:hlinkClick r:id="rId4" action="ppaction://hlinksldjump" tooltip="Recomendaciones"/>
              <a:extLst>
                <a:ext uri="{FF2B5EF4-FFF2-40B4-BE49-F238E27FC236}">
                  <a16:creationId xmlns:a16="http://schemas.microsoft.com/office/drawing/2014/main" id="{9ABBC5F5-AFA0-3371-D24F-1EA841688113}"/>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C798AB8-800D-D03C-258A-36833B6CD84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50F0117F-C25F-720B-C437-430453493C5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38D4F4D-427A-B1E3-2770-D6D3FC56A54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14F768D-6056-45B0-BC24-9310A93DBAA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C3C22F60-B665-16F9-3082-C009D69A9557}"/>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7CB096F-9E15-98CB-944A-E7717F5D1C7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7F9A8B25-E1C0-86FA-3413-88716A04A14B}"/>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FB413FB3-8F68-79BA-BDB1-8558C41EB30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FCA6589E-1874-D901-5481-67D0F4620EBA}"/>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39096EE7-1966-7FB7-ECD0-251BF0FD6E7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45E8E3AE-B6C4-418A-B42E-E18CEA8EDE4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E09C8ED4-C035-AE48-4137-5A08CBE11B04}"/>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75DEA4B2-8EEC-5E36-C8B7-D4041AAB899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B79E6DA6-3DC0-ADD2-8067-88A28166016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245EA996-32B7-71FF-F9A4-8F080AE35B5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DB345852-0A16-7665-9FCE-5621DD25511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4B322784-6EDB-F323-71DD-B594C7FAD9FE}"/>
              </a:ext>
            </a:extLst>
          </p:cNvPr>
          <p:cNvGrpSpPr/>
          <p:nvPr/>
        </p:nvGrpSpPr>
        <p:grpSpPr>
          <a:xfrm>
            <a:off x="7601580" y="8575337"/>
            <a:ext cx="720000" cy="720000"/>
            <a:chOff x="6056787" y="1346133"/>
            <a:chExt cx="820800" cy="820800"/>
          </a:xfrm>
        </p:grpSpPr>
        <p:sp>
          <p:nvSpPr>
            <p:cNvPr id="67" name="Elipse 66">
              <a:hlinkClick r:id="rId6" action="ppaction://hlinksldjump" tooltip="Ciclo de vida y nivel de complejidad"/>
              <a:extLst>
                <a:ext uri="{FF2B5EF4-FFF2-40B4-BE49-F238E27FC236}">
                  <a16:creationId xmlns:a16="http://schemas.microsoft.com/office/drawing/2014/main" id="{2F5A62DD-59B9-65DD-663A-6DE7AF766300}"/>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AF7A179-B8DA-0490-EA7C-D5B0B8E21F8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518339C-7507-5FE6-5A82-2BA66BB9CF53}"/>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65E11A91-BFEC-52CC-C9F7-18374D8B04A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7AF0F09D-93F2-5E76-D714-5653B476CF6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722FDAD4-1D68-98DD-8869-F7142D07E15C}"/>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737A917B-D5B4-E195-B562-D6DAE83DD8D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6" action="ppaction://hlinksldjump"/>
                <a:extLst>
                  <a:ext uri="{FF2B5EF4-FFF2-40B4-BE49-F238E27FC236}">
                    <a16:creationId xmlns:a16="http://schemas.microsoft.com/office/drawing/2014/main" id="{6735CBB2-FD49-D690-14B2-82D7E59AC040}"/>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9CE69833-615A-B035-DC48-23E5865FA752}"/>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F630FBA8-F371-E043-51BA-89C8A27DB5A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7" action="ppaction://hlinksldjump" tooltip="Énfasis"/>
              <a:extLst>
                <a:ext uri="{FF2B5EF4-FFF2-40B4-BE49-F238E27FC236}">
                  <a16:creationId xmlns:a16="http://schemas.microsoft.com/office/drawing/2014/main" id="{DC7B5F10-BB9F-6F89-7845-D4B60406833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1EE954F6-AC6D-4853-155F-329CF2EEB9C4}"/>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EB1F5825-E152-34F7-C590-7AAF6A6B1B1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BB7F782A-5B9E-979D-9EF2-E5EA8531D23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64000EB2-3CEE-CF27-200E-94B6B42524B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EEA5EF2B-9B6E-1096-8E09-30E4EC7C651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69A44BB2-850F-FE8A-34ED-ADF4E97B205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8" action="ppaction://hlinksldjump" tooltip="Enfoques de trabajo"/>
                <a:extLst>
                  <a:ext uri="{FF2B5EF4-FFF2-40B4-BE49-F238E27FC236}">
                    <a16:creationId xmlns:a16="http://schemas.microsoft.com/office/drawing/2014/main" id="{8ACDF244-7B4B-59BB-BEF4-ED16306E480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4CCF1A19-F57E-7F13-5D91-9FEE5759612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4FA9C13C-49E0-57A1-6CDB-439362C41F4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CE436ACB-6233-249C-077B-D2EBB19E1378}"/>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A4D7DA6D-8EA4-EC92-8496-355535F21AF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9" action="ppaction://hlinksldjump" tooltip="Categorías"/>
              <a:extLst>
                <a:ext uri="{FF2B5EF4-FFF2-40B4-BE49-F238E27FC236}">
                  <a16:creationId xmlns:a16="http://schemas.microsoft.com/office/drawing/2014/main" id="{9ED16B21-458A-0C62-8BD9-5E99EE72825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FCCEC6FA-2201-669E-EB2F-6D5610D1B752}"/>
              </a:ext>
            </a:extLst>
          </p:cNvPr>
          <p:cNvGrpSpPr/>
          <p:nvPr/>
        </p:nvGrpSpPr>
        <p:grpSpPr>
          <a:xfrm>
            <a:off x="6683394" y="8490698"/>
            <a:ext cx="720000" cy="720000"/>
            <a:chOff x="3177144" y="1346133"/>
            <a:chExt cx="820800" cy="820800"/>
          </a:xfrm>
        </p:grpSpPr>
        <p:sp>
          <p:nvSpPr>
            <p:cNvPr id="91" name="Elipse 90">
              <a:hlinkClick r:id="rId4" action="ppaction://hlinksldjump" tooltip="Recomendaciones"/>
              <a:extLst>
                <a:ext uri="{FF2B5EF4-FFF2-40B4-BE49-F238E27FC236}">
                  <a16:creationId xmlns:a16="http://schemas.microsoft.com/office/drawing/2014/main" id="{D55AB9C7-029B-539C-B27B-832971506EA7}"/>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63F885B6-D6D4-C734-9516-027E157A4D6C}"/>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50417D4F-BFD2-9556-8A0D-1E92236FF54B}"/>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1A94F3D5-9B8F-55E0-3476-5E957472960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542CF1D8-AEEB-0127-0A74-03C3E604708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1E097C9B-F243-0BF0-CFA4-816E6F5EEE1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88355D7D-5F0D-6E2A-06AA-22A286976596}"/>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D8E7DC2C-F995-F1FA-53A4-41BB99C612F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D6209B3D-9C4E-23CB-59C8-98D58C88C1F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3D351BDE-FB5B-1757-29C1-25AA6E16FF7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2EA24D3F-CFB3-BCCE-5AD3-B45685A0C4C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45D857C3-91C3-18ED-AC04-EC7563047BBD}"/>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5C9439F2-4989-3E52-0184-FDF51784D7DC}"/>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A80A4BFA-A7AD-98A0-BFBD-4FD783A4E6D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933A7763-7D9C-2D58-EFB9-C9034BA0189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5" action="ppaction://hlinksldjump" tooltip="Bienvenida"/>
                <a:extLst>
                  <a:ext uri="{FF2B5EF4-FFF2-40B4-BE49-F238E27FC236}">
                    <a16:creationId xmlns:a16="http://schemas.microsoft.com/office/drawing/2014/main" id="{8281CD47-2F48-9797-2DB5-4992F3CB0FBB}"/>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429CFCA3-E787-AE89-B333-D07D50885FBB}"/>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D16EEED0-C582-B560-026A-E43DA08ACAFA}"/>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E6C832C8-7DAB-F0F5-E806-036AF1702F03}"/>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7" action="ppaction://hlinksldjump" tooltip="Énfasis"/>
              <a:extLst>
                <a:ext uri="{FF2B5EF4-FFF2-40B4-BE49-F238E27FC236}">
                  <a16:creationId xmlns:a16="http://schemas.microsoft.com/office/drawing/2014/main" id="{8BF9CF4E-6A8E-DAC7-BAEA-F1689CE5632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5FB2A143-8EA2-DFF1-5632-C5E6D0C7EF4D}"/>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3F586231-F55E-90CA-515A-1C0280660611}"/>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9A812B08-C19E-AC44-7829-69F796A5525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4C9C8B39-8E6F-D2F7-2673-75CC538AFA9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45F1F371-C024-DD46-1903-28CE74E8F0E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BD17F630-3C67-2FE2-F5F0-29DBE596D4EE}"/>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8" action="ppaction://hlinksldjump" tooltip="Enfoques de trabajo"/>
                <a:extLst>
                  <a:ext uri="{FF2B5EF4-FFF2-40B4-BE49-F238E27FC236}">
                    <a16:creationId xmlns:a16="http://schemas.microsoft.com/office/drawing/2014/main" id="{2E3888AC-0338-6993-B8DF-71F2C0DF17E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4E432E5C-3CBF-E3DE-0AD9-16A632F1BAE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2D77249E-8D49-8881-1CF8-63F98FE2868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FF6F175B-CB83-CA13-E97D-FAB049696420}"/>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F42CCF11-2704-003D-9213-D7F55F4C25C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9" action="ppaction://hlinksldjump" tooltip="Categorías"/>
              <a:extLst>
                <a:ext uri="{FF2B5EF4-FFF2-40B4-BE49-F238E27FC236}">
                  <a16:creationId xmlns:a16="http://schemas.microsoft.com/office/drawing/2014/main" id="{7D3F44B6-9FDD-6024-2CB0-99E74522795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289453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5032603" y="295200"/>
            <a:ext cx="6247444"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21: TALLER CONTEXTO EN LA VÍA</a:t>
            </a:r>
          </a:p>
        </p:txBody>
      </p:sp>
      <p:graphicFrame>
        <p:nvGraphicFramePr>
          <p:cNvPr id="4" name="Tabla 186">
            <a:extLst>
              <a:ext uri="{FF2B5EF4-FFF2-40B4-BE49-F238E27FC236}">
                <a16:creationId xmlns:a16="http://schemas.microsoft.com/office/drawing/2014/main" id="{504E50B8-DE8B-63A3-2508-82100CD9CC07}"/>
              </a:ext>
            </a:extLst>
          </p:cNvPr>
          <p:cNvGraphicFramePr>
            <a:graphicFrameLocks noGrp="1"/>
          </p:cNvGraphicFramePr>
          <p:nvPr>
            <p:extLst>
              <p:ext uri="{D42A27DB-BD31-4B8C-83A1-F6EECF244321}">
                <p14:modId xmlns:p14="http://schemas.microsoft.com/office/powerpoint/2010/main" val="1401149718"/>
              </p:ext>
            </p:extLst>
          </p:nvPr>
        </p:nvGraphicFramePr>
        <p:xfrm>
          <a:off x="1418926" y="1008058"/>
          <a:ext cx="13474798" cy="7645403"/>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339782">
                <a:tc gridSpan="16">
                  <a:txBody>
                    <a:bodyPr/>
                    <a:lstStyle/>
                    <a:p>
                      <a:pPr algn="ctr"/>
                      <a:r>
                        <a:rPr lang="es-CO" sz="1890" dirty="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45625">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  X</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34323">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713223">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dirty="0">
                          <a:solidFill>
                            <a:schemeClr val="tx1"/>
                          </a:solidFill>
                          <a:latin typeface="Work Sans" pitchFamily="2" charset="0"/>
                          <a:cs typeface="Poppins" panose="00000500000000000000" pitchFamily="2" charset="0"/>
                        </a:rPr>
                        <a:t>Gobernanza</a:t>
                      </a:r>
                      <a:endParaRPr lang="es-CO" dirty="0">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b="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34323">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dirty="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326176">
                <a:tc gridSpan="16">
                  <a:txBody>
                    <a:bodyPr/>
                    <a:lstStyle/>
                    <a:p>
                      <a:pPr marL="0" marR="0" lvl="0" indent="0" algn="l">
                        <a:lnSpc>
                          <a:spcPct val="100000"/>
                        </a:lnSpc>
                        <a:spcBef>
                          <a:spcPts val="0"/>
                        </a:spcBef>
                        <a:spcAft>
                          <a:spcPts val="0"/>
                        </a:spcAft>
                        <a:buNone/>
                      </a:pPr>
                      <a:r>
                        <a:rPr lang="es" sz="1500">
                          <a:latin typeface="Work Sans" pitchFamily="2" charset="0"/>
                        </a:rPr>
                        <a:t>La presente herramienta busca reconocer las debilidades y fortalezas que durante un proyecto identifica la comunidad, con el fin de hacerla partícupe dentro de éste; de esta forma se motiva la participación ciudadana y se fortalece el diálogo entre los grupos de interés con el proyecto.</a:t>
                      </a: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496174">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Población objetivo</a:t>
                      </a:r>
                      <a:endParaRPr lang="es-CO" sz="1850">
                        <a:latin typeface="Poppins SemiBold"/>
                        <a:cs typeface="Poppins SemiBold"/>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¿Cuánto tiempo se necesita?</a:t>
                      </a:r>
                      <a:endParaRPr lang="es-CO" sz="1850">
                        <a:latin typeface="Poppins SemiBold"/>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269064">
                <a:tc gridSpan="6">
                  <a:txBody>
                    <a:bodyPr/>
                    <a:lstStyle/>
                    <a:p>
                      <a:pPr lvl="0" algn="l">
                        <a:lnSpc>
                          <a:spcPct val="100000"/>
                        </a:lnSpc>
                        <a:spcBef>
                          <a:spcPts val="0"/>
                        </a:spcBef>
                        <a:spcAft>
                          <a:spcPts val="0"/>
                        </a:spcAft>
                        <a:buNone/>
                      </a:pPr>
                      <a:r>
                        <a:rPr lang="es" sz="1500" b="0" i="0" u="none" strike="noStrike" kern="1200" noProof="0">
                          <a:latin typeface="Work Sans" pitchFamily="2" charset="0"/>
                        </a:rPr>
                        <a:t>Identificar fortalezas y debilidades del proyecto frente a la calidad de vida de la comunidad del área de influencia</a:t>
                      </a:r>
                      <a:r>
                        <a:rPr lang="es" sz="1400" b="0" i="0" u="none" strike="noStrike" kern="1200" noProof="0">
                          <a:latin typeface="Work Sans" pitchFamily="2" charset="0"/>
                        </a:rPr>
                        <a:t>.</a:t>
                      </a:r>
                      <a:endParaRPr lang="en-US" sz="1400">
                        <a:latin typeface="Work Sans" pitchFamily="2" charset="0"/>
                      </a:endParaRPr>
                    </a:p>
                    <a:p>
                      <a:pPr lvl="0" algn="l">
                        <a:lnSpc>
                          <a:spcPct val="100000"/>
                        </a:lnSpc>
                        <a:spcBef>
                          <a:spcPts val="0"/>
                        </a:spcBef>
                        <a:spcAft>
                          <a:spcPts val="0"/>
                        </a:spcAft>
                        <a:buNone/>
                      </a:pPr>
                      <a:endParaRPr lang="es-CO" sz="1400" b="0" i="0" u="none" strike="noStrike" kern="1200" noProof="0">
                        <a:latin typeface="Work Sans" pitchFamily="2" charset="0"/>
                      </a:endParaRPr>
                    </a:p>
                    <a:p>
                      <a:pPr lvl="0" algn="l">
                        <a:lnSpc>
                          <a:spcPct val="100000"/>
                        </a:lnSpc>
                        <a:spcBef>
                          <a:spcPts val="0"/>
                        </a:spcBef>
                        <a:spcAft>
                          <a:spcPts val="0"/>
                        </a:spcAft>
                        <a:buNone/>
                      </a:pPr>
                      <a:endParaRPr lang="es-CO" sz="1400" b="0" i="0" u="none" strike="noStrike" kern="1200" noProof="0">
                        <a:latin typeface="Work Sans" pitchFamily="2" charset="0"/>
                      </a:endParaRPr>
                    </a:p>
                    <a:p>
                      <a:pPr marL="0" marR="0" lvl="0" indent="0" algn="l" defTabSz="960120">
                        <a:lnSpc>
                          <a:spcPct val="100000"/>
                        </a:lnSpc>
                        <a:spcBef>
                          <a:spcPts val="0"/>
                        </a:spcBef>
                        <a:spcAft>
                          <a:spcPts val="0"/>
                        </a:spcAft>
                        <a:buClrTx/>
                        <a:buSzTx/>
                        <a:buFontTx/>
                        <a:buNone/>
                        <a:tabLst/>
                        <a:defRPr/>
                      </a:pPr>
                      <a:endParaRPr lang="es-CO" sz="1400" b="1" kern="1200">
                        <a:solidFill>
                          <a:schemeClr val="tx1"/>
                        </a:solidFill>
                        <a:latin typeface="Work Sans" pitchFamily="2" charset="0"/>
                        <a:ea typeface="+mn-ea"/>
                        <a:cs typeface="Poppins SemiBold"/>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lvl="0" algn="l">
                        <a:lnSpc>
                          <a:spcPct val="100000"/>
                        </a:lnSpc>
                        <a:spcBef>
                          <a:spcPts val="0"/>
                        </a:spcBef>
                        <a:spcAft>
                          <a:spcPts val="0"/>
                        </a:spcAft>
                        <a:buNone/>
                      </a:pPr>
                      <a:r>
                        <a:rPr lang="es-CO" sz="1500" b="0" i="0" u="none" strike="noStrike" noProof="0">
                          <a:latin typeface="Work Sans" pitchFamily="2" charset="0"/>
                        </a:rPr>
                        <a:t>Grupos de mujeres.</a:t>
                      </a:r>
                      <a:endParaRPr lang="en-US" sz="1500">
                        <a:latin typeface="Work Sans" pitchFamily="2" charset="0"/>
                      </a:endParaRPr>
                    </a:p>
                    <a:p>
                      <a:pPr lvl="0" algn="l">
                        <a:lnSpc>
                          <a:spcPct val="100000"/>
                        </a:lnSpc>
                        <a:spcBef>
                          <a:spcPts val="0"/>
                        </a:spcBef>
                        <a:spcAft>
                          <a:spcPts val="0"/>
                        </a:spcAft>
                        <a:buNone/>
                      </a:pPr>
                      <a:endParaRPr lang="es-CO" sz="1500" b="0" i="0" u="none" strike="noStrike" noProof="0">
                        <a:latin typeface="Work Sans" pitchFamily="2" charset="0"/>
                      </a:endParaRPr>
                    </a:p>
                    <a:p>
                      <a:pPr lvl="0" algn="l">
                        <a:lnSpc>
                          <a:spcPct val="100000"/>
                        </a:lnSpc>
                        <a:spcBef>
                          <a:spcPts val="0"/>
                        </a:spcBef>
                        <a:spcAft>
                          <a:spcPts val="0"/>
                        </a:spcAft>
                        <a:buNone/>
                      </a:pPr>
                      <a:endParaRPr lang="es-CO" sz="1500" b="0" i="0" u="none" strike="noStrike" noProof="0">
                        <a:latin typeface="Work Sans" pitchFamily="2" charset="0"/>
                      </a:endParaRPr>
                    </a:p>
                    <a:p>
                      <a:pPr lvl="0">
                        <a:buNone/>
                      </a:pP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96174">
                <a:tc gridSpan="16">
                  <a:txBody>
                    <a:bodyPr/>
                    <a:lstStyle/>
                    <a:p>
                      <a:pPr marL="0" marR="0" lvl="0" indent="0" algn="ctr" defTabSz="960120">
                        <a:lnSpc>
                          <a:spcPct val="100000"/>
                        </a:lnSpc>
                        <a:spcBef>
                          <a:spcPts val="0"/>
                        </a:spcBef>
                        <a:spcAft>
                          <a:spcPts val="0"/>
                        </a:spcAft>
                        <a:buNone/>
                        <a:tabLst/>
                        <a:defRPr/>
                      </a:pPr>
                      <a:r>
                        <a:rPr lang="es-CO" sz="1850" b="1" kern="1200">
                          <a:solidFill>
                            <a:schemeClr val="tx1"/>
                          </a:solidFill>
                          <a:latin typeface="Poppins"/>
                          <a:ea typeface="+mn-ea"/>
                          <a:cs typeface="Poppins SemiBold"/>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398699">
                <a:tc gridSpan="16">
                  <a:txBody>
                    <a:bodyPr/>
                    <a:lstStyle/>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Post </a:t>
                      </a:r>
                      <a:r>
                        <a:rPr lang="es-CO" sz="1500" b="0" i="0" u="none" strike="noStrike" kern="1200" noProof="0" dirty="0" err="1">
                          <a:latin typeface="Work Sans" pitchFamily="2" charset="0"/>
                        </a:rPr>
                        <a:t>it</a:t>
                      </a:r>
                      <a:r>
                        <a:rPr lang="es-CO" sz="1500" b="0" i="0" u="none" strike="noStrike" kern="1200" noProof="0" dirty="0">
                          <a:latin typeface="Work Sans" pitchFamily="2" charset="0"/>
                        </a:rPr>
                        <a:t> de dos colores</a:t>
                      </a:r>
                      <a:endParaRPr lang="en-US" sz="1500" dirty="0">
                        <a:latin typeface="Work Sans" pitchFamily="2" charset="0"/>
                      </a:endParaRP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Lápices</a:t>
                      </a:r>
                      <a:endParaRPr lang="es-CO" sz="1500" dirty="0">
                        <a:latin typeface="Work Sans" pitchFamily="2" charset="0"/>
                      </a:endParaRPr>
                    </a:p>
                    <a:p>
                      <a:pPr marL="0" lvl="0" indent="0" algn="l">
                        <a:lnSpc>
                          <a:spcPct val="100000"/>
                        </a:lnSpc>
                        <a:spcBef>
                          <a:spcPts val="0"/>
                        </a:spcBef>
                        <a:spcAft>
                          <a:spcPts val="0"/>
                        </a:spcAft>
                        <a:buFont typeface="Arial"/>
                        <a:buChar char="•"/>
                      </a:pPr>
                      <a:endParaRPr lang="es-CO" sz="1600" b="0" i="0" u="none" strike="noStrike" kern="1200" noProof="0" dirty="0">
                        <a:latin typeface="Poppins"/>
                      </a:endParaRPr>
                    </a:p>
                    <a:p>
                      <a:pPr lvl="0" algn="l">
                        <a:lnSpc>
                          <a:spcPct val="100000"/>
                        </a:lnSpc>
                        <a:spcBef>
                          <a:spcPts val="0"/>
                        </a:spcBef>
                        <a:spcAft>
                          <a:spcPts val="0"/>
                        </a:spcAft>
                        <a:buNone/>
                      </a:pPr>
                      <a:endParaRPr lang="es-CO" sz="1600" b="0" i="0" u="none" strike="noStrike" kern="1200" noProof="0" dirty="0">
                        <a:latin typeface="Poppins"/>
                      </a:endParaRPr>
                    </a:p>
                    <a:p>
                      <a:pPr lvl="0" algn="l">
                        <a:lnSpc>
                          <a:spcPct val="100000"/>
                        </a:lnSpc>
                        <a:spcBef>
                          <a:spcPts val="0"/>
                        </a:spcBef>
                        <a:spcAft>
                          <a:spcPts val="0"/>
                        </a:spcAft>
                        <a:buNone/>
                      </a:pPr>
                      <a:endParaRPr lang="es-CO" sz="1600" b="0" i="0" u="none" strike="noStrike" kern="1200" noProof="0" dirty="0">
                        <a:latin typeface="Poppins"/>
                      </a:endParaRPr>
                    </a:p>
                    <a:p>
                      <a:pPr marL="0" marR="0" lvl="0" indent="0" algn="l" defTabSz="960120">
                        <a:lnSpc>
                          <a:spcPct val="100000"/>
                        </a:lnSpc>
                        <a:spcBef>
                          <a:spcPts val="0"/>
                        </a:spcBef>
                        <a:spcAft>
                          <a:spcPts val="0"/>
                        </a:spcAft>
                        <a:buClrTx/>
                        <a:buSzTx/>
                        <a:buFontTx/>
                        <a:buNone/>
                        <a:tabLst/>
                        <a:defRPr/>
                      </a:pPr>
                      <a:endParaRPr lang="es-CO" sz="1850" b="1" kern="1200" dirty="0">
                        <a:solidFill>
                          <a:schemeClr val="tx1"/>
                        </a:solidFill>
                        <a:latin typeface="Poppins"/>
                        <a:ea typeface="+mn-ea"/>
                        <a:cs typeface="Poppins SemiBold"/>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2CBCD522-BB96-ED9A-4375-7051B1AFDD3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60580" y="2320257"/>
            <a:ext cx="616278" cy="576000"/>
          </a:xfrm>
          <a:prstGeom prst="rect">
            <a:avLst/>
          </a:prstGeom>
        </p:spPr>
      </p:pic>
      <p:pic>
        <p:nvPicPr>
          <p:cNvPr id="6" name="Gráfico 76" descr="Grupo de personas con relleno sólido">
            <a:extLst>
              <a:ext uri="{FF2B5EF4-FFF2-40B4-BE49-F238E27FC236}">
                <a16:creationId xmlns:a16="http://schemas.microsoft.com/office/drawing/2014/main" id="{82D7A904-5FD8-D388-D8EE-FB8C0911B1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00189" y="2303457"/>
            <a:ext cx="624776" cy="576000"/>
          </a:xfrm>
          <a:prstGeom prst="rect">
            <a:avLst/>
          </a:prstGeom>
        </p:spPr>
      </p:pic>
      <p:sp>
        <p:nvSpPr>
          <p:cNvPr id="7" name="object 18">
            <a:extLst>
              <a:ext uri="{FF2B5EF4-FFF2-40B4-BE49-F238E27FC236}">
                <a16:creationId xmlns:a16="http://schemas.microsoft.com/office/drawing/2014/main" id="{F9CA27FE-DBF0-5BDD-BC0F-7C086C45C27C}"/>
              </a:ext>
            </a:extLst>
          </p:cNvPr>
          <p:cNvSpPr/>
          <p:nvPr/>
        </p:nvSpPr>
        <p:spPr>
          <a:xfrm>
            <a:off x="11976121" y="2365824"/>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E13BD3C7-85C9-A906-CCE2-721940576217}"/>
              </a:ext>
            </a:extLst>
          </p:cNvPr>
          <p:cNvSpPr/>
          <p:nvPr/>
        </p:nvSpPr>
        <p:spPr>
          <a:xfrm>
            <a:off x="13770735" y="2420233"/>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436D29F5-20FE-9A40-587B-334CD898812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63982" y="2234387"/>
            <a:ext cx="714139" cy="714139"/>
          </a:xfrm>
          <a:prstGeom prst="rect">
            <a:avLst/>
          </a:prstGeom>
        </p:spPr>
      </p:pic>
      <p:pic>
        <p:nvPicPr>
          <p:cNvPr id="22" name="Gráfico 21" descr="Single gear con relleno sólido">
            <a:extLst>
              <a:ext uri="{FF2B5EF4-FFF2-40B4-BE49-F238E27FC236}">
                <a16:creationId xmlns:a16="http://schemas.microsoft.com/office/drawing/2014/main" id="{C396B95F-B3E3-2FD6-7CDD-7C75FDF44CD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989594" y="2320257"/>
            <a:ext cx="576000" cy="576000"/>
          </a:xfrm>
          <a:prstGeom prst="rect">
            <a:avLst/>
          </a:prstGeom>
        </p:spPr>
      </p:pic>
      <p:pic>
        <p:nvPicPr>
          <p:cNvPr id="23" name="Gráfico 22" descr="Court con relleno sólido">
            <a:extLst>
              <a:ext uri="{FF2B5EF4-FFF2-40B4-BE49-F238E27FC236}">
                <a16:creationId xmlns:a16="http://schemas.microsoft.com/office/drawing/2014/main" id="{7BCB8267-2DCC-F0F3-814C-73DD7C202E5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89982" y="2303457"/>
            <a:ext cx="576000" cy="576000"/>
          </a:xfrm>
          <a:prstGeom prst="rect">
            <a:avLst/>
          </a:prstGeom>
        </p:spPr>
      </p:pic>
      <p:sp>
        <p:nvSpPr>
          <p:cNvPr id="24" name="CuadroTexto 23">
            <a:extLst>
              <a:ext uri="{FF2B5EF4-FFF2-40B4-BE49-F238E27FC236}">
                <a16:creationId xmlns:a16="http://schemas.microsoft.com/office/drawing/2014/main" id="{CB2E7DCD-0453-7B27-EF0B-41EEFCF13A17}"/>
              </a:ext>
            </a:extLst>
          </p:cNvPr>
          <p:cNvSpPr txBox="1"/>
          <p:nvPr/>
        </p:nvSpPr>
        <p:spPr>
          <a:xfrm>
            <a:off x="15849600" y="92463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0EF180E0-0C3C-0D51-2B20-25EBEC5AAE9A}"/>
              </a:ext>
            </a:extLst>
          </p:cNvPr>
          <p:cNvSpPr/>
          <p:nvPr/>
        </p:nvSpPr>
        <p:spPr>
          <a:xfrm>
            <a:off x="16365472" y="890565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4" name="Grupo 13">
            <a:extLst>
              <a:ext uri="{FF2B5EF4-FFF2-40B4-BE49-F238E27FC236}">
                <a16:creationId xmlns:a16="http://schemas.microsoft.com/office/drawing/2014/main" id="{2C639974-1C21-698B-C09F-4054ABCE5F07}"/>
              </a:ext>
            </a:extLst>
          </p:cNvPr>
          <p:cNvGrpSpPr/>
          <p:nvPr/>
        </p:nvGrpSpPr>
        <p:grpSpPr>
          <a:xfrm>
            <a:off x="6682671" y="8535057"/>
            <a:ext cx="720000" cy="720000"/>
            <a:chOff x="3177144" y="1346133"/>
            <a:chExt cx="820800" cy="820800"/>
          </a:xfrm>
        </p:grpSpPr>
        <p:sp>
          <p:nvSpPr>
            <p:cNvPr id="15" name="Elipse 14">
              <a:hlinkClick r:id="rId14" action="ppaction://hlinksldjump" tooltip="Recomendaciones"/>
              <a:extLst>
                <a:ext uri="{FF2B5EF4-FFF2-40B4-BE49-F238E27FC236}">
                  <a16:creationId xmlns:a16="http://schemas.microsoft.com/office/drawing/2014/main" id="{C974B64D-12A2-EDBB-3AE7-7002137E1B2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6" name="Google Shape;13057;p104">
              <a:extLst>
                <a:ext uri="{FF2B5EF4-FFF2-40B4-BE49-F238E27FC236}">
                  <a16:creationId xmlns:a16="http://schemas.microsoft.com/office/drawing/2014/main" id="{45C75A8E-71B4-0B59-A957-25E2B0DE524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7" name="Google Shape;13058;p104">
                <a:extLst>
                  <a:ext uri="{FF2B5EF4-FFF2-40B4-BE49-F238E27FC236}">
                    <a16:creationId xmlns:a16="http://schemas.microsoft.com/office/drawing/2014/main" id="{CD9FF425-2AB3-E2BF-A6E4-E9F35DD3613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59;p104">
                <a:extLst>
                  <a:ext uri="{FF2B5EF4-FFF2-40B4-BE49-F238E27FC236}">
                    <a16:creationId xmlns:a16="http://schemas.microsoft.com/office/drawing/2014/main" id="{793A1377-01E3-EB17-BC71-8C8970077CB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0;p104">
                <a:extLst>
                  <a:ext uri="{FF2B5EF4-FFF2-40B4-BE49-F238E27FC236}">
                    <a16:creationId xmlns:a16="http://schemas.microsoft.com/office/drawing/2014/main" id="{C3FF2615-8CFE-7F93-DB02-6C2C86CA9A8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1;p104">
                <a:extLst>
                  <a:ext uri="{FF2B5EF4-FFF2-40B4-BE49-F238E27FC236}">
                    <a16:creationId xmlns:a16="http://schemas.microsoft.com/office/drawing/2014/main" id="{E643B204-69E4-C584-595E-EAF8DCE5CD7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2;p104">
                <a:extLst>
                  <a:ext uri="{FF2B5EF4-FFF2-40B4-BE49-F238E27FC236}">
                    <a16:creationId xmlns:a16="http://schemas.microsoft.com/office/drawing/2014/main" id="{823025B9-99DE-4B00-34E0-FFAEB84AB45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3;p104">
                <a:extLst>
                  <a:ext uri="{FF2B5EF4-FFF2-40B4-BE49-F238E27FC236}">
                    <a16:creationId xmlns:a16="http://schemas.microsoft.com/office/drawing/2014/main" id="{D2529AB0-012A-3686-808F-2CDEEDF174D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4;p104">
                <a:extLst>
                  <a:ext uri="{FF2B5EF4-FFF2-40B4-BE49-F238E27FC236}">
                    <a16:creationId xmlns:a16="http://schemas.microsoft.com/office/drawing/2014/main" id="{5236513D-F90E-B39B-ADF1-6EEAF2526FD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5;p104">
                <a:extLst>
                  <a:ext uri="{FF2B5EF4-FFF2-40B4-BE49-F238E27FC236}">
                    <a16:creationId xmlns:a16="http://schemas.microsoft.com/office/drawing/2014/main" id="{851633D0-7CCF-1A6C-A96E-1FA7AB9C0A7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3" name="Google Shape;13066;p104">
                <a:extLst>
                  <a:ext uri="{FF2B5EF4-FFF2-40B4-BE49-F238E27FC236}">
                    <a16:creationId xmlns:a16="http://schemas.microsoft.com/office/drawing/2014/main" id="{D601F3FB-BD64-0661-2514-DBF6306EA07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4" name="Google Shape;13067;p104">
                <a:extLst>
                  <a:ext uri="{FF2B5EF4-FFF2-40B4-BE49-F238E27FC236}">
                    <a16:creationId xmlns:a16="http://schemas.microsoft.com/office/drawing/2014/main" id="{B7DD91C7-E108-CE03-6922-164A89C7768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5" name="Group 17">
            <a:extLst>
              <a:ext uri="{FF2B5EF4-FFF2-40B4-BE49-F238E27FC236}">
                <a16:creationId xmlns:a16="http://schemas.microsoft.com/office/drawing/2014/main" id="{E4643B4E-B110-A2BF-9E5C-4A71D0E9B67E}"/>
              </a:ext>
            </a:extLst>
          </p:cNvPr>
          <p:cNvGrpSpPr/>
          <p:nvPr/>
        </p:nvGrpSpPr>
        <p:grpSpPr>
          <a:xfrm>
            <a:off x="5635930" y="8545156"/>
            <a:ext cx="720000" cy="720000"/>
            <a:chOff x="738225" y="2745837"/>
            <a:chExt cx="861840" cy="861840"/>
          </a:xfrm>
        </p:grpSpPr>
        <p:sp>
          <p:nvSpPr>
            <p:cNvPr id="66" name="Elipse 65">
              <a:extLst>
                <a:ext uri="{FF2B5EF4-FFF2-40B4-BE49-F238E27FC236}">
                  <a16:creationId xmlns:a16="http://schemas.microsoft.com/office/drawing/2014/main" id="{435F3526-3621-8C69-286F-715344E4BDC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7" name="Google Shape;10593;p100">
              <a:extLst>
                <a:ext uri="{FF2B5EF4-FFF2-40B4-BE49-F238E27FC236}">
                  <a16:creationId xmlns:a16="http://schemas.microsoft.com/office/drawing/2014/main" id="{F89F91C3-0B04-7869-CEC0-774CC5CC01B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8" name="Google Shape;10594;p100">
                <a:hlinkClick r:id="rId15" action="ppaction://hlinksldjump" tooltip="Bienvenida"/>
                <a:extLst>
                  <a:ext uri="{FF2B5EF4-FFF2-40B4-BE49-F238E27FC236}">
                    <a16:creationId xmlns:a16="http://schemas.microsoft.com/office/drawing/2014/main" id="{E131D72F-13F4-1D49-0E0B-9114FFA0DFE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9" name="Google Shape;10595;p100">
                <a:extLst>
                  <a:ext uri="{FF2B5EF4-FFF2-40B4-BE49-F238E27FC236}">
                    <a16:creationId xmlns:a16="http://schemas.microsoft.com/office/drawing/2014/main" id="{FC2E0CB0-C0FE-2FFD-47E4-B479D3BBF5F1}"/>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0" name="Grupo 69">
            <a:extLst>
              <a:ext uri="{FF2B5EF4-FFF2-40B4-BE49-F238E27FC236}">
                <a16:creationId xmlns:a16="http://schemas.microsoft.com/office/drawing/2014/main" id="{4CCF571C-E1B0-8A44-D184-0EBC8B23252F}"/>
              </a:ext>
            </a:extLst>
          </p:cNvPr>
          <p:cNvGrpSpPr/>
          <p:nvPr/>
        </p:nvGrpSpPr>
        <p:grpSpPr>
          <a:xfrm>
            <a:off x="7601580" y="8575337"/>
            <a:ext cx="720000" cy="720000"/>
            <a:chOff x="6056787" y="1346133"/>
            <a:chExt cx="820800" cy="820800"/>
          </a:xfrm>
        </p:grpSpPr>
        <p:sp>
          <p:nvSpPr>
            <p:cNvPr id="71" name="Elipse 70">
              <a:hlinkClick r:id="rId16" action="ppaction://hlinksldjump" tooltip="Ciclo de vida y nivel de complejidad"/>
              <a:extLst>
                <a:ext uri="{FF2B5EF4-FFF2-40B4-BE49-F238E27FC236}">
                  <a16:creationId xmlns:a16="http://schemas.microsoft.com/office/drawing/2014/main" id="{1BB6A39F-CBE2-3A55-B800-B2151C7B04A5}"/>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2" name="Google Shape;9696;p98">
              <a:extLst>
                <a:ext uri="{FF2B5EF4-FFF2-40B4-BE49-F238E27FC236}">
                  <a16:creationId xmlns:a16="http://schemas.microsoft.com/office/drawing/2014/main" id="{C8A614AD-69C5-EBAC-C1E5-818E39E8511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3" name="Google Shape;9697;p98">
                <a:extLst>
                  <a:ext uri="{FF2B5EF4-FFF2-40B4-BE49-F238E27FC236}">
                    <a16:creationId xmlns:a16="http://schemas.microsoft.com/office/drawing/2014/main" id="{9A2E98F6-6BB4-AB1F-785F-E8C1B838EDC5}"/>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698;p98">
                <a:extLst>
                  <a:ext uri="{FF2B5EF4-FFF2-40B4-BE49-F238E27FC236}">
                    <a16:creationId xmlns:a16="http://schemas.microsoft.com/office/drawing/2014/main" id="{00A31523-4B90-5AD8-D92D-C83C8D70E88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699;p98">
                <a:extLst>
                  <a:ext uri="{FF2B5EF4-FFF2-40B4-BE49-F238E27FC236}">
                    <a16:creationId xmlns:a16="http://schemas.microsoft.com/office/drawing/2014/main" id="{19B38616-42B8-CC71-87A1-4F44104B3DC2}"/>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0;p98">
                <a:extLst>
                  <a:ext uri="{FF2B5EF4-FFF2-40B4-BE49-F238E27FC236}">
                    <a16:creationId xmlns:a16="http://schemas.microsoft.com/office/drawing/2014/main" id="{5E72FFB5-8B95-CFAA-C4EC-2B7B7E44F8D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7" name="Google Shape;9701;p98">
                <a:extLst>
                  <a:ext uri="{FF2B5EF4-FFF2-40B4-BE49-F238E27FC236}">
                    <a16:creationId xmlns:a16="http://schemas.microsoft.com/office/drawing/2014/main" id="{FF8C35DD-F150-E47D-2BD7-6EAC9FF9A5A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8" name="Google Shape;9702;p98">
                <a:hlinkClick r:id="rId16" action="ppaction://hlinksldjump"/>
                <a:extLst>
                  <a:ext uri="{FF2B5EF4-FFF2-40B4-BE49-F238E27FC236}">
                    <a16:creationId xmlns:a16="http://schemas.microsoft.com/office/drawing/2014/main" id="{4B58E9A5-F686-74F2-EAAE-0536552A18B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9" name="Grupo 78">
            <a:extLst>
              <a:ext uri="{FF2B5EF4-FFF2-40B4-BE49-F238E27FC236}">
                <a16:creationId xmlns:a16="http://schemas.microsoft.com/office/drawing/2014/main" id="{4B4557BF-1E6B-CED9-3C55-6305E14F8B5C}"/>
              </a:ext>
            </a:extLst>
          </p:cNvPr>
          <p:cNvGrpSpPr/>
          <p:nvPr/>
        </p:nvGrpSpPr>
        <p:grpSpPr>
          <a:xfrm>
            <a:off x="9379518" y="8537020"/>
            <a:ext cx="720000" cy="720000"/>
            <a:chOff x="6950009" y="1346133"/>
            <a:chExt cx="820800" cy="820800"/>
          </a:xfrm>
        </p:grpSpPr>
        <p:sp>
          <p:nvSpPr>
            <p:cNvPr id="80" name="Elipse 79">
              <a:extLst>
                <a:ext uri="{FF2B5EF4-FFF2-40B4-BE49-F238E27FC236}">
                  <a16:creationId xmlns:a16="http://schemas.microsoft.com/office/drawing/2014/main" id="{C798EDB5-4591-F895-5B43-76556654EFF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1" name="Google Shape;11123;p100">
              <a:hlinkClick r:id="rId17" action="ppaction://hlinksldjump" tooltip="Énfasis"/>
              <a:extLst>
                <a:ext uri="{FF2B5EF4-FFF2-40B4-BE49-F238E27FC236}">
                  <a16:creationId xmlns:a16="http://schemas.microsoft.com/office/drawing/2014/main" id="{940BA4C3-672D-79ED-2F1F-E192734975E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2" name="Grupo 81">
            <a:extLst>
              <a:ext uri="{FF2B5EF4-FFF2-40B4-BE49-F238E27FC236}">
                <a16:creationId xmlns:a16="http://schemas.microsoft.com/office/drawing/2014/main" id="{58DD8638-D67A-1E50-EFBD-45D2E48C0A18}"/>
              </a:ext>
            </a:extLst>
          </p:cNvPr>
          <p:cNvGrpSpPr/>
          <p:nvPr/>
        </p:nvGrpSpPr>
        <p:grpSpPr>
          <a:xfrm>
            <a:off x="10286748" y="8560277"/>
            <a:ext cx="720000" cy="720000"/>
            <a:chOff x="7758040" y="1346133"/>
            <a:chExt cx="820800" cy="820800"/>
          </a:xfrm>
        </p:grpSpPr>
        <p:sp>
          <p:nvSpPr>
            <p:cNvPr id="83" name="Elipse 82">
              <a:extLst>
                <a:ext uri="{FF2B5EF4-FFF2-40B4-BE49-F238E27FC236}">
                  <a16:creationId xmlns:a16="http://schemas.microsoft.com/office/drawing/2014/main" id="{78FDF9AD-B369-E58B-B89E-8F5782B24D19}"/>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4" name="Google Shape;11363;p101">
              <a:extLst>
                <a:ext uri="{FF2B5EF4-FFF2-40B4-BE49-F238E27FC236}">
                  <a16:creationId xmlns:a16="http://schemas.microsoft.com/office/drawing/2014/main" id="{92FC3302-2EF1-8B2A-6B2E-2144C6C0A19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5" name="Google Shape;11364;p101">
                <a:extLst>
                  <a:ext uri="{FF2B5EF4-FFF2-40B4-BE49-F238E27FC236}">
                    <a16:creationId xmlns:a16="http://schemas.microsoft.com/office/drawing/2014/main" id="{7D330D55-6FE9-07F6-8A74-3B5948F903D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5;p101">
                <a:extLst>
                  <a:ext uri="{FF2B5EF4-FFF2-40B4-BE49-F238E27FC236}">
                    <a16:creationId xmlns:a16="http://schemas.microsoft.com/office/drawing/2014/main" id="{4A209405-D956-2917-5153-2E99990AD107}"/>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6;p101">
                <a:extLst>
                  <a:ext uri="{FF2B5EF4-FFF2-40B4-BE49-F238E27FC236}">
                    <a16:creationId xmlns:a16="http://schemas.microsoft.com/office/drawing/2014/main" id="{F0D5F4A2-1386-E075-1A72-6E82FF248FD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7;p101">
                <a:hlinkClick r:id="rId18" action="ppaction://hlinksldjump" tooltip="Enfoques de trabajo"/>
                <a:extLst>
                  <a:ext uri="{FF2B5EF4-FFF2-40B4-BE49-F238E27FC236}">
                    <a16:creationId xmlns:a16="http://schemas.microsoft.com/office/drawing/2014/main" id="{DFE47A38-7E61-8FD5-234F-0EF8161B1FCB}"/>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9" name="Google Shape;11368;p101">
                <a:extLst>
                  <a:ext uri="{FF2B5EF4-FFF2-40B4-BE49-F238E27FC236}">
                    <a16:creationId xmlns:a16="http://schemas.microsoft.com/office/drawing/2014/main" id="{CFBBE246-FB46-9E38-92F1-3744E510995B}"/>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0" name="Google Shape;11369;p101">
                <a:extLst>
                  <a:ext uri="{FF2B5EF4-FFF2-40B4-BE49-F238E27FC236}">
                    <a16:creationId xmlns:a16="http://schemas.microsoft.com/office/drawing/2014/main" id="{15F132E2-57AC-C230-CB2B-C54C1EE0179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91" name="Grupo 90">
            <a:extLst>
              <a:ext uri="{FF2B5EF4-FFF2-40B4-BE49-F238E27FC236}">
                <a16:creationId xmlns:a16="http://schemas.microsoft.com/office/drawing/2014/main" id="{1C3E37ED-BCCB-8FA3-F44D-FB5BF5F8C10C}"/>
              </a:ext>
            </a:extLst>
          </p:cNvPr>
          <p:cNvGrpSpPr/>
          <p:nvPr/>
        </p:nvGrpSpPr>
        <p:grpSpPr>
          <a:xfrm>
            <a:off x="8462086" y="8560277"/>
            <a:ext cx="720000" cy="720000"/>
            <a:chOff x="-1026884" y="3852288"/>
            <a:chExt cx="861840" cy="861840"/>
          </a:xfrm>
        </p:grpSpPr>
        <p:sp>
          <p:nvSpPr>
            <p:cNvPr id="92" name="Elipse 91">
              <a:extLst>
                <a:ext uri="{FF2B5EF4-FFF2-40B4-BE49-F238E27FC236}">
                  <a16:creationId xmlns:a16="http://schemas.microsoft.com/office/drawing/2014/main" id="{517E3A5A-E558-B735-8477-E56A3262ED5E}"/>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3" name="Google Shape;11648;p101">
              <a:hlinkClick r:id="rId19" action="ppaction://hlinksldjump" tooltip="Categorías"/>
              <a:extLst>
                <a:ext uri="{FF2B5EF4-FFF2-40B4-BE49-F238E27FC236}">
                  <a16:creationId xmlns:a16="http://schemas.microsoft.com/office/drawing/2014/main" id="{BC3C36BF-A54C-C2C7-4D35-0795E3711A43}"/>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4" name="Grupo 93">
            <a:extLst>
              <a:ext uri="{FF2B5EF4-FFF2-40B4-BE49-F238E27FC236}">
                <a16:creationId xmlns:a16="http://schemas.microsoft.com/office/drawing/2014/main" id="{237C1438-B4D9-8A18-AF1D-AE2D8939DDC2}"/>
              </a:ext>
            </a:extLst>
          </p:cNvPr>
          <p:cNvGrpSpPr/>
          <p:nvPr/>
        </p:nvGrpSpPr>
        <p:grpSpPr>
          <a:xfrm>
            <a:off x="6683394" y="8490698"/>
            <a:ext cx="720000" cy="720000"/>
            <a:chOff x="3177144" y="1346133"/>
            <a:chExt cx="820800" cy="820800"/>
          </a:xfrm>
        </p:grpSpPr>
        <p:sp>
          <p:nvSpPr>
            <p:cNvPr id="95" name="Elipse 94">
              <a:hlinkClick r:id="rId14" action="ppaction://hlinksldjump" tooltip="Recomendaciones"/>
              <a:extLst>
                <a:ext uri="{FF2B5EF4-FFF2-40B4-BE49-F238E27FC236}">
                  <a16:creationId xmlns:a16="http://schemas.microsoft.com/office/drawing/2014/main" id="{2FEE9D1A-160D-C51A-D5E0-D32EC9739C1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1" name="Google Shape;13057;p104">
              <a:extLst>
                <a:ext uri="{FF2B5EF4-FFF2-40B4-BE49-F238E27FC236}">
                  <a16:creationId xmlns:a16="http://schemas.microsoft.com/office/drawing/2014/main" id="{8C0A27D7-167A-A390-8EFC-D54BF18D515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02" name="Google Shape;13058;p104">
                <a:extLst>
                  <a:ext uri="{FF2B5EF4-FFF2-40B4-BE49-F238E27FC236}">
                    <a16:creationId xmlns:a16="http://schemas.microsoft.com/office/drawing/2014/main" id="{134D54C7-2985-7322-8F97-E6F39A0B346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59;p104">
                <a:extLst>
                  <a:ext uri="{FF2B5EF4-FFF2-40B4-BE49-F238E27FC236}">
                    <a16:creationId xmlns:a16="http://schemas.microsoft.com/office/drawing/2014/main" id="{F1748401-7375-0596-B62B-08F46615522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0;p104">
                <a:extLst>
                  <a:ext uri="{FF2B5EF4-FFF2-40B4-BE49-F238E27FC236}">
                    <a16:creationId xmlns:a16="http://schemas.microsoft.com/office/drawing/2014/main" id="{56459CE5-79C2-2231-A8D1-CA422F687F8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1;p104">
                <a:extLst>
                  <a:ext uri="{FF2B5EF4-FFF2-40B4-BE49-F238E27FC236}">
                    <a16:creationId xmlns:a16="http://schemas.microsoft.com/office/drawing/2014/main" id="{E475DB6C-3DEE-B493-925D-1BC9CCD3F3F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2;p104">
                <a:extLst>
                  <a:ext uri="{FF2B5EF4-FFF2-40B4-BE49-F238E27FC236}">
                    <a16:creationId xmlns:a16="http://schemas.microsoft.com/office/drawing/2014/main" id="{B6958A77-0D51-8917-A789-4080196F311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3;p104">
                <a:extLst>
                  <a:ext uri="{FF2B5EF4-FFF2-40B4-BE49-F238E27FC236}">
                    <a16:creationId xmlns:a16="http://schemas.microsoft.com/office/drawing/2014/main" id="{744529BB-0592-984B-F457-6385637675AA}"/>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4;p104">
                <a:extLst>
                  <a:ext uri="{FF2B5EF4-FFF2-40B4-BE49-F238E27FC236}">
                    <a16:creationId xmlns:a16="http://schemas.microsoft.com/office/drawing/2014/main" id="{BA375E5F-2131-50F4-82DF-666FD1ECEEE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5;p104">
                <a:extLst>
                  <a:ext uri="{FF2B5EF4-FFF2-40B4-BE49-F238E27FC236}">
                    <a16:creationId xmlns:a16="http://schemas.microsoft.com/office/drawing/2014/main" id="{6C6673BB-23A0-2EBA-F9E3-0C5DB146953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0" name="Google Shape;13066;p104">
                <a:extLst>
                  <a:ext uri="{FF2B5EF4-FFF2-40B4-BE49-F238E27FC236}">
                    <a16:creationId xmlns:a16="http://schemas.microsoft.com/office/drawing/2014/main" id="{4F5664F9-7FD8-B9BE-F26C-252457256E5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1" name="Google Shape;13067;p104">
                <a:extLst>
                  <a:ext uri="{FF2B5EF4-FFF2-40B4-BE49-F238E27FC236}">
                    <a16:creationId xmlns:a16="http://schemas.microsoft.com/office/drawing/2014/main" id="{0AC6E96B-8CCE-7DAF-D7C0-AD550EDBA6F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2" name="Group 17">
            <a:extLst>
              <a:ext uri="{FF2B5EF4-FFF2-40B4-BE49-F238E27FC236}">
                <a16:creationId xmlns:a16="http://schemas.microsoft.com/office/drawing/2014/main" id="{F6019A37-3C4F-0CAD-1502-B34B0E88FCFC}"/>
              </a:ext>
            </a:extLst>
          </p:cNvPr>
          <p:cNvGrpSpPr/>
          <p:nvPr/>
        </p:nvGrpSpPr>
        <p:grpSpPr>
          <a:xfrm>
            <a:off x="5694079" y="8486054"/>
            <a:ext cx="720000" cy="720000"/>
            <a:chOff x="738225" y="2745837"/>
            <a:chExt cx="861840" cy="861840"/>
          </a:xfrm>
        </p:grpSpPr>
        <p:sp>
          <p:nvSpPr>
            <p:cNvPr id="113" name="Elipse 112">
              <a:extLst>
                <a:ext uri="{FF2B5EF4-FFF2-40B4-BE49-F238E27FC236}">
                  <a16:creationId xmlns:a16="http://schemas.microsoft.com/office/drawing/2014/main" id="{3306989C-BDC0-EC95-4CE0-AF840CAF6A52}"/>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4" name="Google Shape;10593;p100">
              <a:extLst>
                <a:ext uri="{FF2B5EF4-FFF2-40B4-BE49-F238E27FC236}">
                  <a16:creationId xmlns:a16="http://schemas.microsoft.com/office/drawing/2014/main" id="{66E64D6F-FD59-DD2C-E451-11F99CDCF76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5" name="Google Shape;10594;p100">
                <a:hlinkClick r:id="rId15" action="ppaction://hlinksldjump" tooltip="Bienvenida"/>
                <a:extLst>
                  <a:ext uri="{FF2B5EF4-FFF2-40B4-BE49-F238E27FC236}">
                    <a16:creationId xmlns:a16="http://schemas.microsoft.com/office/drawing/2014/main" id="{CA3D11ED-2538-3A12-7487-27A6530CEAA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0595;p100">
                <a:extLst>
                  <a:ext uri="{FF2B5EF4-FFF2-40B4-BE49-F238E27FC236}">
                    <a16:creationId xmlns:a16="http://schemas.microsoft.com/office/drawing/2014/main" id="{1EED0978-B070-5BCE-CB4D-9E59567D4D4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7" name="Grupo 116">
            <a:extLst>
              <a:ext uri="{FF2B5EF4-FFF2-40B4-BE49-F238E27FC236}">
                <a16:creationId xmlns:a16="http://schemas.microsoft.com/office/drawing/2014/main" id="{1DF7DA7B-B463-9610-75AC-FBF0EF2B9E41}"/>
              </a:ext>
            </a:extLst>
          </p:cNvPr>
          <p:cNvGrpSpPr/>
          <p:nvPr/>
        </p:nvGrpSpPr>
        <p:grpSpPr>
          <a:xfrm>
            <a:off x="9379519" y="8490698"/>
            <a:ext cx="720000" cy="720000"/>
            <a:chOff x="6950009" y="1346133"/>
            <a:chExt cx="820800" cy="820800"/>
          </a:xfrm>
        </p:grpSpPr>
        <p:sp>
          <p:nvSpPr>
            <p:cNvPr id="118" name="Elipse 117">
              <a:extLst>
                <a:ext uri="{FF2B5EF4-FFF2-40B4-BE49-F238E27FC236}">
                  <a16:creationId xmlns:a16="http://schemas.microsoft.com/office/drawing/2014/main" id="{17C6243D-F2B6-83EE-0AE3-E9EF8484760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9" name="Google Shape;11123;p100">
              <a:hlinkClick r:id="rId17" action="ppaction://hlinksldjump" tooltip="Énfasis"/>
              <a:extLst>
                <a:ext uri="{FF2B5EF4-FFF2-40B4-BE49-F238E27FC236}">
                  <a16:creationId xmlns:a16="http://schemas.microsoft.com/office/drawing/2014/main" id="{CF129349-806F-5C55-18CA-B7DE70DAADD3}"/>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20" name="Grupo 119">
            <a:extLst>
              <a:ext uri="{FF2B5EF4-FFF2-40B4-BE49-F238E27FC236}">
                <a16:creationId xmlns:a16="http://schemas.microsoft.com/office/drawing/2014/main" id="{F1D211EA-903C-2ADA-1584-AF7AA97801B9}"/>
              </a:ext>
            </a:extLst>
          </p:cNvPr>
          <p:cNvGrpSpPr/>
          <p:nvPr/>
        </p:nvGrpSpPr>
        <p:grpSpPr>
          <a:xfrm>
            <a:off x="10287000" y="8512801"/>
            <a:ext cx="720000" cy="720000"/>
            <a:chOff x="7758040" y="1346133"/>
            <a:chExt cx="820800" cy="820800"/>
          </a:xfrm>
        </p:grpSpPr>
        <p:sp>
          <p:nvSpPr>
            <p:cNvPr id="121" name="Elipse 120">
              <a:extLst>
                <a:ext uri="{FF2B5EF4-FFF2-40B4-BE49-F238E27FC236}">
                  <a16:creationId xmlns:a16="http://schemas.microsoft.com/office/drawing/2014/main" id="{DAB0A930-2849-8149-84D5-D912C2FBCA3F}"/>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2" name="Google Shape;11363;p101">
              <a:extLst>
                <a:ext uri="{FF2B5EF4-FFF2-40B4-BE49-F238E27FC236}">
                  <a16:creationId xmlns:a16="http://schemas.microsoft.com/office/drawing/2014/main" id="{0846F754-2491-74D4-6FEE-BE502EBCF2B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3" name="Google Shape;11364;p101">
                <a:extLst>
                  <a:ext uri="{FF2B5EF4-FFF2-40B4-BE49-F238E27FC236}">
                    <a16:creationId xmlns:a16="http://schemas.microsoft.com/office/drawing/2014/main" id="{C731A6E6-E72C-897B-62FB-3A66DBB92144}"/>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5;p101">
                <a:extLst>
                  <a:ext uri="{FF2B5EF4-FFF2-40B4-BE49-F238E27FC236}">
                    <a16:creationId xmlns:a16="http://schemas.microsoft.com/office/drawing/2014/main" id="{02EE7DDD-7944-208E-600C-55A28AF2904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6;p101">
                <a:extLst>
                  <a:ext uri="{FF2B5EF4-FFF2-40B4-BE49-F238E27FC236}">
                    <a16:creationId xmlns:a16="http://schemas.microsoft.com/office/drawing/2014/main" id="{50D1C7F0-2970-4A76-47DA-3CA50A6B3C16}"/>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7;p101">
                <a:hlinkClick r:id="rId18" action="ppaction://hlinksldjump" tooltip="Enfoques de trabajo"/>
                <a:extLst>
                  <a:ext uri="{FF2B5EF4-FFF2-40B4-BE49-F238E27FC236}">
                    <a16:creationId xmlns:a16="http://schemas.microsoft.com/office/drawing/2014/main" id="{8B31A889-4190-6318-6693-97959E00AD7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7" name="Google Shape;11368;p101">
                <a:extLst>
                  <a:ext uri="{FF2B5EF4-FFF2-40B4-BE49-F238E27FC236}">
                    <a16:creationId xmlns:a16="http://schemas.microsoft.com/office/drawing/2014/main" id="{E21DC658-BF6B-9DC7-2596-10FD1A61CF3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8" name="Google Shape;11369;p101">
                <a:extLst>
                  <a:ext uri="{FF2B5EF4-FFF2-40B4-BE49-F238E27FC236}">
                    <a16:creationId xmlns:a16="http://schemas.microsoft.com/office/drawing/2014/main" id="{FFE443BE-102D-79DD-6C55-2F14D8B9019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9" name="Grupo 128">
            <a:extLst>
              <a:ext uri="{FF2B5EF4-FFF2-40B4-BE49-F238E27FC236}">
                <a16:creationId xmlns:a16="http://schemas.microsoft.com/office/drawing/2014/main" id="{B322C710-4E79-4639-5949-20A5AA3B2232}"/>
              </a:ext>
            </a:extLst>
          </p:cNvPr>
          <p:cNvGrpSpPr/>
          <p:nvPr/>
        </p:nvGrpSpPr>
        <p:grpSpPr>
          <a:xfrm>
            <a:off x="8462087" y="8512801"/>
            <a:ext cx="720000" cy="720000"/>
            <a:chOff x="-1026884" y="3852288"/>
            <a:chExt cx="861840" cy="861840"/>
          </a:xfrm>
        </p:grpSpPr>
        <p:sp>
          <p:nvSpPr>
            <p:cNvPr id="130" name="Elipse 129">
              <a:extLst>
                <a:ext uri="{FF2B5EF4-FFF2-40B4-BE49-F238E27FC236}">
                  <a16:creationId xmlns:a16="http://schemas.microsoft.com/office/drawing/2014/main" id="{91B265B3-86D9-D1CC-F666-32BD4A95D79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31" name="Google Shape;11648;p101">
              <a:hlinkClick r:id="rId19" action="ppaction://hlinksldjump" tooltip="Categorías"/>
              <a:extLst>
                <a:ext uri="{FF2B5EF4-FFF2-40B4-BE49-F238E27FC236}">
                  <a16:creationId xmlns:a16="http://schemas.microsoft.com/office/drawing/2014/main" id="{D7131AA2-2D11-994B-881F-DCA4573B9A8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9610875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DA6236CD-C766-8059-9BAC-70834607A83D}"/>
              </a:ext>
            </a:extLst>
          </p:cNvPr>
          <p:cNvGraphicFramePr>
            <a:graphicFrameLocks noGrp="1"/>
          </p:cNvGraphicFramePr>
          <p:nvPr>
            <p:extLst>
              <p:ext uri="{D42A27DB-BD31-4B8C-83A1-F6EECF244321}">
                <p14:modId xmlns:p14="http://schemas.microsoft.com/office/powerpoint/2010/main" val="2025766597"/>
              </p:ext>
            </p:extLst>
          </p:nvPr>
        </p:nvGraphicFramePr>
        <p:xfrm>
          <a:off x="1571516" y="777050"/>
          <a:ext cx="13474800" cy="7804635"/>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66035">
                <a:tc>
                  <a:txBody>
                    <a:bodyPr/>
                    <a:lstStyle/>
                    <a:p>
                      <a:pPr algn="ctr"/>
                      <a:r>
                        <a:rPr lang="es-CO" sz="1890" dirty="0">
                          <a:solidFill>
                            <a:schemeClr val="tx1"/>
                          </a:solidFill>
                          <a:latin typeface="Poppins SemiBold"/>
                          <a:cs typeface="Poppins SemiBold"/>
                        </a:rPr>
                        <a:t>Procedimiento</a:t>
                      </a:r>
                    </a:p>
                  </a:txBody>
                  <a:tcPr anchor="ctr">
                    <a:solidFill>
                      <a:srgbClr val="FF941F"/>
                    </a:solidFill>
                  </a:tcPr>
                </a:tc>
                <a:extLst>
                  <a:ext uri="{0D108BD9-81ED-4DB2-BD59-A6C34878D82A}">
                    <a16:rowId xmlns:a16="http://schemas.microsoft.com/office/drawing/2014/main" val="2407719462"/>
                  </a:ext>
                </a:extLst>
              </a:tr>
              <a:tr h="4057255">
                <a:tc>
                  <a:txBody>
                    <a:bodyPr/>
                    <a:lstStyle/>
                    <a:p>
                      <a:pPr lvl="0" algn="l">
                        <a:lnSpc>
                          <a:spcPct val="100000"/>
                        </a:lnSpc>
                        <a:spcBef>
                          <a:spcPts val="0"/>
                        </a:spcBef>
                        <a:spcAft>
                          <a:spcPts val="0"/>
                        </a:spcAft>
                        <a:buNone/>
                      </a:pPr>
                      <a:r>
                        <a:rPr lang="es-CO" sz="1500" b="0" i="0" u="none" strike="noStrike" noProof="0" dirty="0">
                          <a:latin typeface="Work Sans" pitchFamily="2" charset="0"/>
                        </a:rPr>
                        <a:t>A cada uno de los participantes se entregan 4 cartulinas de media hoja carta (2 de un color y 2 de otro).</a:t>
                      </a:r>
                      <a:endParaRPr lang="en-US" sz="1500" dirty="0">
                        <a:latin typeface="Work Sans" pitchFamily="2" charset="0"/>
                      </a:endParaRP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Cada uno de los asistentes debe escribir en la cartulina, sentido horizontal, una frase, palabra o idea que responda a lo siguiente:</a:t>
                      </a:r>
                    </a:p>
                    <a:p>
                      <a:pPr marL="285750" lvl="0" indent="-285750" algn="l">
                        <a:lnSpc>
                          <a:spcPct val="100000"/>
                        </a:lnSpc>
                        <a:spcBef>
                          <a:spcPts val="0"/>
                        </a:spcBef>
                        <a:spcAft>
                          <a:spcPts val="0"/>
                        </a:spcAft>
                        <a:buFontTx/>
                        <a:buChar char="-"/>
                      </a:pPr>
                      <a:r>
                        <a:rPr lang="es-CO" sz="1500" b="0" i="0" u="none" strike="noStrike" noProof="0" dirty="0">
                          <a:latin typeface="Work Sans" pitchFamily="2" charset="0"/>
                        </a:rPr>
                        <a:t>En los del primer color, ¿Cuáles son las fortalezas que identifican del proyecto?</a:t>
                      </a:r>
                    </a:p>
                    <a:p>
                      <a:pPr marL="285750" lvl="0" indent="-285750" algn="l">
                        <a:lnSpc>
                          <a:spcPct val="100000"/>
                        </a:lnSpc>
                        <a:spcBef>
                          <a:spcPts val="0"/>
                        </a:spcBef>
                        <a:spcAft>
                          <a:spcPts val="0"/>
                        </a:spcAft>
                        <a:buFontTx/>
                        <a:buChar char="-"/>
                      </a:pPr>
                      <a:r>
                        <a:rPr lang="es-CO" sz="1500" b="0" i="0" u="none" strike="noStrike" noProof="0" dirty="0">
                          <a:latin typeface="Work Sans" pitchFamily="2" charset="0"/>
                        </a:rPr>
                        <a:t>En los del segundo color, ¿Cuáles son las debilidades que identifican del proyecto?</a:t>
                      </a:r>
                      <a:endParaRPr lang="es-CO" sz="1500" dirty="0">
                        <a:latin typeface="Work Sans" pitchFamily="2" charset="0"/>
                      </a:endParaRP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Luego, cada participante ubica sus cartulinas en una pared, tablero o el espacio acordado, donde se pueda hacer la división de colores.</a:t>
                      </a:r>
                      <a:endParaRPr lang="es-CO" sz="1500" dirty="0">
                        <a:latin typeface="Work Sans" pitchFamily="2" charset="0"/>
                      </a:endParaRP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El moderador leerá en desorden, dejando únicamente aquellas cartulinas donde hay consenso entre todo el grupo.</a:t>
                      </a:r>
                      <a:endParaRPr lang="es-CO" sz="1500" dirty="0">
                        <a:latin typeface="Work Sans" pitchFamily="2" charset="0"/>
                      </a:endParaRP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Los participantes, junto con los y las profesionales del proyecto, deberán establecer acuerdos de cómo minimizar esas debilidades identificadas y cómo podrían llegar a convertirlas en fortalezas para apropiación del proyecto. </a:t>
                      </a:r>
                      <a:endParaRPr lang="es-CO" sz="1500" dirty="0">
                        <a:latin typeface="Work Sans" pitchFamily="2" charset="0"/>
                      </a:endParaRP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Para llegar a dichos acuerdos, los participantes deben dividirse por grupos y escoger una cantidad determinada de debilidades y entre ellos escoger cuáles se podrían transformar en fortalezas.</a:t>
                      </a:r>
                    </a:p>
                    <a:p>
                      <a:pPr lvl="0" algn="l">
                        <a:lnSpc>
                          <a:spcPct val="100000"/>
                        </a:lnSpc>
                        <a:spcBef>
                          <a:spcPts val="0"/>
                        </a:spcBef>
                        <a:spcAft>
                          <a:spcPts val="0"/>
                        </a:spcAft>
                        <a:buNone/>
                      </a:pPr>
                      <a:endParaRPr lang="es-CO" sz="1500" b="0" i="0" u="none" strike="noStrike" noProof="0" dirty="0">
                        <a:latin typeface="Work Sans" pitchFamily="2" charset="0"/>
                      </a:endParaRPr>
                    </a:p>
                    <a:p>
                      <a:pPr lvl="0" algn="l">
                        <a:lnSpc>
                          <a:spcPct val="100000"/>
                        </a:lnSpc>
                        <a:spcBef>
                          <a:spcPts val="0"/>
                        </a:spcBef>
                        <a:spcAft>
                          <a:spcPts val="0"/>
                        </a:spcAft>
                        <a:buNone/>
                      </a:pPr>
                      <a:r>
                        <a:rPr lang="es-CO" sz="1500" b="0" i="0" u="none" strike="noStrike" noProof="0" dirty="0">
                          <a:latin typeface="Work Sans" pitchFamily="2" charset="0"/>
                        </a:rPr>
                        <a:t>Para finalizar, cada grupo elegirá un relator que será el encargado de exponer ante los demás grupos las conclusiones a las cuales llegó su equipo.</a:t>
                      </a:r>
                      <a:endParaRPr lang="es-CO" sz="1500" dirty="0">
                        <a:latin typeface="Work Sans" pitchFamily="2" charset="0"/>
                      </a:endParaRPr>
                    </a:p>
                  </a:txBody>
                  <a:tcPr>
                    <a:solidFill>
                      <a:schemeClr val="bg1"/>
                    </a:solidFill>
                  </a:tcPr>
                </a:tc>
                <a:extLst>
                  <a:ext uri="{0D108BD9-81ED-4DB2-BD59-A6C34878D82A}">
                    <a16:rowId xmlns:a16="http://schemas.microsoft.com/office/drawing/2014/main" val="1148865646"/>
                  </a:ext>
                </a:extLst>
              </a:tr>
              <a:tr h="36015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1161316">
                <a:tc>
                  <a:txBody>
                    <a:bodyPr/>
                    <a:lstStyle/>
                    <a:p>
                      <a:pPr lvl="0" algn="just">
                        <a:lnSpc>
                          <a:spcPct val="100000"/>
                        </a:lnSpc>
                        <a:spcBef>
                          <a:spcPts val="0"/>
                        </a:spcBef>
                        <a:spcAft>
                          <a:spcPts val="0"/>
                        </a:spcAft>
                        <a:buNone/>
                      </a:pPr>
                      <a:r>
                        <a:rPr lang="es" sz="1500" b="0" i="0" u="none" strike="noStrike" kern="1200" noProof="0">
                          <a:latin typeface="Work Sans" pitchFamily="2" charset="0"/>
                        </a:rPr>
                        <a:t>Así como se van a transformar las debilidades en fortalezas, puedes aprovechar las fortalezas para potenciar y visibilizar el rol de las mujeres en la comunidad y el proyecto. Invita a las mujeres a desarrollar estas fortalezas en ellas mismas y transmitirlas a su núcleo familiar. </a:t>
                      </a:r>
                      <a:endParaRPr lang="en-US" sz="1500">
                        <a:latin typeface="Work Sans" pitchFamily="2" charset="0"/>
                      </a:endParaRPr>
                    </a:p>
                    <a:p>
                      <a:pPr lvl="0" algn="just">
                        <a:lnSpc>
                          <a:spcPct val="100000"/>
                        </a:lnSpc>
                        <a:spcBef>
                          <a:spcPts val="0"/>
                        </a:spcBef>
                        <a:spcAft>
                          <a:spcPts val="0"/>
                        </a:spcAft>
                        <a:buNone/>
                      </a:pPr>
                      <a:r>
                        <a:rPr lang="es" sz="1500" b="0" i="0" u="none" strike="noStrike" kern="1200" noProof="0">
                          <a:latin typeface="Work Sans" pitchFamily="2" charset="0"/>
                        </a:rPr>
                        <a:t>Esta actividad permitirá reforzar el vínculo con la obra e identificarla como parte vital de la comunidad. </a:t>
                      </a:r>
                      <a:endParaRPr lang="es-CO" sz="1300" b="0" i="0" u="none" strike="noStrike" kern="1200" noProof="0">
                        <a:latin typeface="Poppins"/>
                      </a:endParaRPr>
                    </a:p>
                    <a:p>
                      <a:pPr lvl="0" algn="just">
                        <a:lnSpc>
                          <a:spcPct val="100000"/>
                        </a:lnSpc>
                        <a:spcBef>
                          <a:spcPts val="0"/>
                        </a:spcBef>
                        <a:spcAft>
                          <a:spcPts val="0"/>
                        </a:spcAft>
                        <a:buNone/>
                      </a:pPr>
                      <a:endParaRPr lang="es-CO" sz="1300" b="0" i="0" u="none" strike="noStrike" kern="1200" noProof="0">
                        <a:latin typeface="Poppins"/>
                      </a:endParaRPr>
                    </a:p>
                  </a:txBody>
                  <a:tcPr>
                    <a:solidFill>
                      <a:schemeClr val="bg1"/>
                    </a:solidFill>
                  </a:tcPr>
                </a:tc>
                <a:extLst>
                  <a:ext uri="{0D108BD9-81ED-4DB2-BD59-A6C34878D82A}">
                    <a16:rowId xmlns:a16="http://schemas.microsoft.com/office/drawing/2014/main" val="506357801"/>
                  </a:ext>
                </a:extLst>
              </a:tr>
              <a:tr h="36015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268199">
                <a:tc>
                  <a:txBody>
                    <a:bodyPr/>
                    <a:lstStyle/>
                    <a:p>
                      <a:pPr lvl="0" algn="l">
                        <a:lnSpc>
                          <a:spcPct val="100000"/>
                        </a:lnSpc>
                        <a:spcBef>
                          <a:spcPts val="0"/>
                        </a:spcBef>
                        <a:spcAft>
                          <a:spcPts val="0"/>
                        </a:spcAft>
                        <a:buNone/>
                      </a:pPr>
                      <a:r>
                        <a:rPr lang="es-CO" sz="1500" b="0" i="0" u="none" strike="noStrike" kern="1200" noProof="0" dirty="0">
                          <a:latin typeface="Work Sans" pitchFamily="2" charset="0"/>
                        </a:rPr>
                        <a:t>Responda, marcando con una X y haciendo uso de una escala de 1 a 5, en donde 1 es </a:t>
                      </a:r>
                      <a:r>
                        <a:rPr lang="es-CO" sz="1500" b="1" i="0" u="none" strike="noStrike" kern="1200" noProof="0" dirty="0">
                          <a:latin typeface="Work Sans" pitchFamily="2" charset="0"/>
                        </a:rPr>
                        <a:t>deficiente</a:t>
                      </a:r>
                      <a:r>
                        <a:rPr lang="es-CO" sz="1500" b="0" i="0" u="none" strike="noStrike" kern="1200" noProof="0" dirty="0">
                          <a:latin typeface="Work Sans" pitchFamily="2" charset="0"/>
                        </a:rPr>
                        <a:t>, 2 es </a:t>
                      </a:r>
                      <a:r>
                        <a:rPr lang="es-CO" sz="1500" b="1" i="0" u="none" strike="noStrike" kern="1200" noProof="0" dirty="0">
                          <a:latin typeface="Work Sans" pitchFamily="2" charset="0"/>
                        </a:rPr>
                        <a:t>aceptable</a:t>
                      </a:r>
                      <a:r>
                        <a:rPr lang="es-CO" sz="1500" b="0" i="0" u="none" strike="noStrike" kern="1200" noProof="0" dirty="0">
                          <a:latin typeface="Work Sans" pitchFamily="2" charset="0"/>
                        </a:rPr>
                        <a:t>, 3 es </a:t>
                      </a:r>
                      <a:r>
                        <a:rPr lang="es-CO" sz="1500" b="1" i="0" u="none" strike="noStrike" kern="1200" noProof="0" dirty="0">
                          <a:latin typeface="Work Sans" pitchFamily="2" charset="0"/>
                        </a:rPr>
                        <a:t>regular</a:t>
                      </a:r>
                      <a:r>
                        <a:rPr lang="es-CO" sz="1500" b="0" i="0" u="none" strike="noStrike" kern="1200" noProof="0" dirty="0">
                          <a:latin typeface="Work Sans" pitchFamily="2" charset="0"/>
                        </a:rPr>
                        <a:t>, 4 </a:t>
                      </a:r>
                      <a:r>
                        <a:rPr lang="es-CO" sz="1500" b="1" i="0" u="none" strike="noStrike" kern="1200" noProof="0" dirty="0">
                          <a:latin typeface="Work Sans" pitchFamily="2" charset="0"/>
                        </a:rPr>
                        <a:t>bueno</a:t>
                      </a:r>
                      <a:r>
                        <a:rPr lang="es-CO" sz="1500" b="0" i="0" u="none" strike="noStrike" kern="1200" noProof="0" dirty="0">
                          <a:latin typeface="Work Sans" pitchFamily="2" charset="0"/>
                        </a:rPr>
                        <a:t> y 5 </a:t>
                      </a:r>
                      <a:r>
                        <a:rPr lang="es-CO" sz="1500" b="1" i="0" u="none" strike="noStrike" kern="1200" noProof="0" dirty="0">
                          <a:latin typeface="Work Sans" pitchFamily="2" charset="0"/>
                        </a:rPr>
                        <a:t>excelente:</a:t>
                      </a:r>
                    </a:p>
                    <a:p>
                      <a:pPr lvl="1" algn="l">
                        <a:lnSpc>
                          <a:spcPct val="100000"/>
                        </a:lnSpc>
                        <a:spcBef>
                          <a:spcPts val="0"/>
                        </a:spcBef>
                        <a:spcAft>
                          <a:spcPts val="0"/>
                        </a:spcAft>
                        <a:buNone/>
                      </a:pPr>
                      <a:r>
                        <a:rPr lang="es-CO" sz="1500" b="0" i="0" u="none" strike="noStrike" kern="1200" noProof="0" dirty="0">
                          <a:latin typeface="Work Sans" pitchFamily="2" charset="0"/>
                        </a:rPr>
                        <a:t>Las indicaciones de la actividad fueron claras y permitieron lograr los objetivos descritos:   </a:t>
                      </a:r>
                    </a:p>
                    <a:p>
                      <a:pPr lvl="1" algn="l">
                        <a:lnSpc>
                          <a:spcPct val="100000"/>
                        </a:lnSpc>
                        <a:spcBef>
                          <a:spcPts val="0"/>
                        </a:spcBef>
                        <a:spcAft>
                          <a:spcPts val="0"/>
                        </a:spcAft>
                        <a:buNone/>
                      </a:pPr>
                      <a:r>
                        <a:rPr lang="es-CO" sz="1500" b="0" i="0" u="none" strike="noStrike" kern="1200" noProof="0" dirty="0">
                          <a:latin typeface="Work Sans" pitchFamily="2" charset="0"/>
                        </a:rPr>
                        <a:t>Con la actividad se pudo identificar las fortalezas que el proyecto genera en la comunidad: </a:t>
                      </a:r>
                    </a:p>
                  </a:txBody>
                  <a:tcPr>
                    <a:solidFill>
                      <a:schemeClr val="bg1"/>
                    </a:solidFill>
                  </a:tcPr>
                </a:tc>
                <a:extLst>
                  <a:ext uri="{0D108BD9-81ED-4DB2-BD59-A6C34878D82A}">
                    <a16:rowId xmlns:a16="http://schemas.microsoft.com/office/drawing/2014/main" val="260660778"/>
                  </a:ext>
                </a:extLst>
              </a:tr>
            </a:tbl>
          </a:graphicData>
        </a:graphic>
      </p:graphicFrame>
      <p:sp>
        <p:nvSpPr>
          <p:cNvPr id="5" name="CuadroTexto 4">
            <a:extLst>
              <a:ext uri="{FF2B5EF4-FFF2-40B4-BE49-F238E27FC236}">
                <a16:creationId xmlns:a16="http://schemas.microsoft.com/office/drawing/2014/main" id="{990976DC-4885-B768-5397-B52DC15E0310}"/>
              </a:ext>
            </a:extLst>
          </p:cNvPr>
          <p:cNvSpPr txBox="1"/>
          <p:nvPr/>
        </p:nvSpPr>
        <p:spPr>
          <a:xfrm>
            <a:off x="15849600" y="9091397"/>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3" action="ppaction://hlinksldjump"/>
            <a:extLst>
              <a:ext uri="{FF2B5EF4-FFF2-40B4-BE49-F238E27FC236}">
                <a16:creationId xmlns:a16="http://schemas.microsoft.com/office/drawing/2014/main" id="{DBE37D95-CA22-AB75-1532-7C1A2B9A2BD6}"/>
              </a:ext>
            </a:extLst>
          </p:cNvPr>
          <p:cNvSpPr/>
          <p:nvPr/>
        </p:nvSpPr>
        <p:spPr>
          <a:xfrm flipH="1">
            <a:off x="16365472" y="8750695"/>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D46F3B88-DC7C-BCDB-CD7D-0499E285C417}"/>
              </a:ext>
            </a:extLst>
          </p:cNvPr>
          <p:cNvSpPr/>
          <p:nvPr/>
        </p:nvSpPr>
        <p:spPr>
          <a:xfrm>
            <a:off x="5592323" y="158209"/>
            <a:ext cx="6247444"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21: TALLER CONTEXTO EN LA VÍA</a:t>
            </a:r>
          </a:p>
        </p:txBody>
      </p:sp>
      <p:grpSp>
        <p:nvGrpSpPr>
          <p:cNvPr id="3" name="Grupo 2">
            <a:extLst>
              <a:ext uri="{FF2B5EF4-FFF2-40B4-BE49-F238E27FC236}">
                <a16:creationId xmlns:a16="http://schemas.microsoft.com/office/drawing/2014/main" id="{91A08884-8198-6DD8-100E-87D1B30BD612}"/>
              </a:ext>
            </a:extLst>
          </p:cNvPr>
          <p:cNvGrpSpPr/>
          <p:nvPr/>
        </p:nvGrpSpPr>
        <p:grpSpPr>
          <a:xfrm>
            <a:off x="6682671" y="8535057"/>
            <a:ext cx="720000" cy="720000"/>
            <a:chOff x="3177144" y="1346133"/>
            <a:chExt cx="820800" cy="820800"/>
          </a:xfrm>
        </p:grpSpPr>
        <p:sp>
          <p:nvSpPr>
            <p:cNvPr id="7" name="Elipse 6">
              <a:hlinkClick r:id="rId4" action="ppaction://hlinksldjump" tooltip="Recomendaciones"/>
              <a:extLst>
                <a:ext uri="{FF2B5EF4-FFF2-40B4-BE49-F238E27FC236}">
                  <a16:creationId xmlns:a16="http://schemas.microsoft.com/office/drawing/2014/main" id="{93218259-0671-3023-E393-CA058C12C75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 name="Google Shape;13057;p104">
              <a:extLst>
                <a:ext uri="{FF2B5EF4-FFF2-40B4-BE49-F238E27FC236}">
                  <a16:creationId xmlns:a16="http://schemas.microsoft.com/office/drawing/2014/main" id="{3E515D82-BB92-E927-CC97-AB5300562EA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 name="Google Shape;13058;p104">
                <a:extLst>
                  <a:ext uri="{FF2B5EF4-FFF2-40B4-BE49-F238E27FC236}">
                    <a16:creationId xmlns:a16="http://schemas.microsoft.com/office/drawing/2014/main" id="{82A028CC-3E18-0145-8CF8-A67AA09AA1B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 name="Google Shape;13059;p104">
                <a:extLst>
                  <a:ext uri="{FF2B5EF4-FFF2-40B4-BE49-F238E27FC236}">
                    <a16:creationId xmlns:a16="http://schemas.microsoft.com/office/drawing/2014/main" id="{D620F785-DF96-5284-0EEA-9F3BEB6D62E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 name="Google Shape;13060;p104">
                <a:extLst>
                  <a:ext uri="{FF2B5EF4-FFF2-40B4-BE49-F238E27FC236}">
                    <a16:creationId xmlns:a16="http://schemas.microsoft.com/office/drawing/2014/main" id="{23F72B36-9457-2490-7DC5-00EB39474F2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 name="Google Shape;13061;p104">
                <a:extLst>
                  <a:ext uri="{FF2B5EF4-FFF2-40B4-BE49-F238E27FC236}">
                    <a16:creationId xmlns:a16="http://schemas.microsoft.com/office/drawing/2014/main" id="{1F825C8C-3A51-13EF-56E7-1B59722989B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3" name="Google Shape;13062;p104">
                <a:extLst>
                  <a:ext uri="{FF2B5EF4-FFF2-40B4-BE49-F238E27FC236}">
                    <a16:creationId xmlns:a16="http://schemas.microsoft.com/office/drawing/2014/main" id="{EEA59F03-F5CC-7239-7AF6-E74AE615E19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4" name="Google Shape;13063;p104">
                <a:extLst>
                  <a:ext uri="{FF2B5EF4-FFF2-40B4-BE49-F238E27FC236}">
                    <a16:creationId xmlns:a16="http://schemas.microsoft.com/office/drawing/2014/main" id="{888D5F3F-15D5-E7B4-5C8F-012E5C4F7E0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5" name="Google Shape;13064;p104">
                <a:extLst>
                  <a:ext uri="{FF2B5EF4-FFF2-40B4-BE49-F238E27FC236}">
                    <a16:creationId xmlns:a16="http://schemas.microsoft.com/office/drawing/2014/main" id="{7C9B141A-4600-7158-DBD9-C92E3435835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65;p104">
                <a:extLst>
                  <a:ext uri="{FF2B5EF4-FFF2-40B4-BE49-F238E27FC236}">
                    <a16:creationId xmlns:a16="http://schemas.microsoft.com/office/drawing/2014/main" id="{936D978D-B99A-D2C7-715F-2BDAEA69DDF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6;p104">
                <a:extLst>
                  <a:ext uri="{FF2B5EF4-FFF2-40B4-BE49-F238E27FC236}">
                    <a16:creationId xmlns:a16="http://schemas.microsoft.com/office/drawing/2014/main" id="{7ACF2711-B2E4-BA61-5600-2CD9145070E9}"/>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7;p104">
                <a:extLst>
                  <a:ext uri="{FF2B5EF4-FFF2-40B4-BE49-F238E27FC236}">
                    <a16:creationId xmlns:a16="http://schemas.microsoft.com/office/drawing/2014/main" id="{8256681F-2CA3-79FC-7EAB-1215C88FA23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9" name="Group 17">
            <a:extLst>
              <a:ext uri="{FF2B5EF4-FFF2-40B4-BE49-F238E27FC236}">
                <a16:creationId xmlns:a16="http://schemas.microsoft.com/office/drawing/2014/main" id="{85C7EC65-D286-7642-B02F-AD465B9051B2}"/>
              </a:ext>
            </a:extLst>
          </p:cNvPr>
          <p:cNvGrpSpPr/>
          <p:nvPr/>
        </p:nvGrpSpPr>
        <p:grpSpPr>
          <a:xfrm>
            <a:off x="5635930" y="8545156"/>
            <a:ext cx="720000" cy="720000"/>
            <a:chOff x="738225" y="2745837"/>
            <a:chExt cx="861840" cy="861840"/>
          </a:xfrm>
        </p:grpSpPr>
        <p:sp>
          <p:nvSpPr>
            <p:cNvPr id="20" name="Elipse 19">
              <a:extLst>
                <a:ext uri="{FF2B5EF4-FFF2-40B4-BE49-F238E27FC236}">
                  <a16:creationId xmlns:a16="http://schemas.microsoft.com/office/drawing/2014/main" id="{9CA3C541-399B-3DC0-470F-456B69AEC0D9}"/>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1" name="Google Shape;10593;p100">
              <a:extLst>
                <a:ext uri="{FF2B5EF4-FFF2-40B4-BE49-F238E27FC236}">
                  <a16:creationId xmlns:a16="http://schemas.microsoft.com/office/drawing/2014/main" id="{CC35C652-3EE4-E6AB-6516-B7653B110BC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22" name="Google Shape;10594;p100">
                <a:hlinkClick r:id="rId5" action="ppaction://hlinksldjump" tooltip="Bienvenida"/>
                <a:extLst>
                  <a:ext uri="{FF2B5EF4-FFF2-40B4-BE49-F238E27FC236}">
                    <a16:creationId xmlns:a16="http://schemas.microsoft.com/office/drawing/2014/main" id="{08174A7E-A80E-D33F-93DD-5FA6EB4A31E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3" name="Google Shape;10595;p100">
                <a:extLst>
                  <a:ext uri="{FF2B5EF4-FFF2-40B4-BE49-F238E27FC236}">
                    <a16:creationId xmlns:a16="http://schemas.microsoft.com/office/drawing/2014/main" id="{77F00F5E-99A7-79DC-23F7-47CE87B9440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24" name="Grupo 23">
            <a:extLst>
              <a:ext uri="{FF2B5EF4-FFF2-40B4-BE49-F238E27FC236}">
                <a16:creationId xmlns:a16="http://schemas.microsoft.com/office/drawing/2014/main" id="{8D715587-38DB-A757-B839-236D96C145F2}"/>
              </a:ext>
            </a:extLst>
          </p:cNvPr>
          <p:cNvGrpSpPr/>
          <p:nvPr/>
        </p:nvGrpSpPr>
        <p:grpSpPr>
          <a:xfrm>
            <a:off x="7601580" y="8575337"/>
            <a:ext cx="720000" cy="720000"/>
            <a:chOff x="6056787" y="1346133"/>
            <a:chExt cx="820800" cy="820800"/>
          </a:xfrm>
        </p:grpSpPr>
        <p:sp>
          <p:nvSpPr>
            <p:cNvPr id="25" name="Elipse 24">
              <a:hlinkClick r:id="rId6" action="ppaction://hlinksldjump" tooltip="Ciclo de vida y nivel de complejidad"/>
              <a:extLst>
                <a:ext uri="{FF2B5EF4-FFF2-40B4-BE49-F238E27FC236}">
                  <a16:creationId xmlns:a16="http://schemas.microsoft.com/office/drawing/2014/main" id="{54337C5C-ECC1-DEE6-84A4-FE499B6C8F02}"/>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26" name="Google Shape;9696;p98">
              <a:extLst>
                <a:ext uri="{FF2B5EF4-FFF2-40B4-BE49-F238E27FC236}">
                  <a16:creationId xmlns:a16="http://schemas.microsoft.com/office/drawing/2014/main" id="{4A6F9426-2402-D8E4-44AE-D8BC44C6DDD3}"/>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27" name="Google Shape;9697;p98">
                <a:extLst>
                  <a:ext uri="{FF2B5EF4-FFF2-40B4-BE49-F238E27FC236}">
                    <a16:creationId xmlns:a16="http://schemas.microsoft.com/office/drawing/2014/main" id="{FEF05C2C-E5BA-A971-395E-B903461E8646}"/>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8" name="Google Shape;9698;p98">
                <a:extLst>
                  <a:ext uri="{FF2B5EF4-FFF2-40B4-BE49-F238E27FC236}">
                    <a16:creationId xmlns:a16="http://schemas.microsoft.com/office/drawing/2014/main" id="{EF2B20D3-C3EC-2432-26B9-5485BF71ED8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9" name="Google Shape;9699;p98">
                <a:extLst>
                  <a:ext uri="{FF2B5EF4-FFF2-40B4-BE49-F238E27FC236}">
                    <a16:creationId xmlns:a16="http://schemas.microsoft.com/office/drawing/2014/main" id="{0D598391-5730-316D-2E53-42928678553F}"/>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0" name="Google Shape;9700;p98">
                <a:extLst>
                  <a:ext uri="{FF2B5EF4-FFF2-40B4-BE49-F238E27FC236}">
                    <a16:creationId xmlns:a16="http://schemas.microsoft.com/office/drawing/2014/main" id="{E9F24B5A-196B-374B-2981-D710C715A7F6}"/>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1" name="Google Shape;9701;p98">
                <a:extLst>
                  <a:ext uri="{FF2B5EF4-FFF2-40B4-BE49-F238E27FC236}">
                    <a16:creationId xmlns:a16="http://schemas.microsoft.com/office/drawing/2014/main" id="{31227BD4-628D-5E5C-F619-614E19AAA677}"/>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32" name="Google Shape;9702;p98">
                <a:hlinkClick r:id="rId6" action="ppaction://hlinksldjump"/>
                <a:extLst>
                  <a:ext uri="{FF2B5EF4-FFF2-40B4-BE49-F238E27FC236}">
                    <a16:creationId xmlns:a16="http://schemas.microsoft.com/office/drawing/2014/main" id="{5AF95574-A38F-12B5-08E5-0E4503433665}"/>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33" name="Grupo 32">
            <a:extLst>
              <a:ext uri="{FF2B5EF4-FFF2-40B4-BE49-F238E27FC236}">
                <a16:creationId xmlns:a16="http://schemas.microsoft.com/office/drawing/2014/main" id="{651BD168-BF35-C5B2-55B1-20FAEE120215}"/>
              </a:ext>
            </a:extLst>
          </p:cNvPr>
          <p:cNvGrpSpPr/>
          <p:nvPr/>
        </p:nvGrpSpPr>
        <p:grpSpPr>
          <a:xfrm>
            <a:off x="9379518" y="8537020"/>
            <a:ext cx="720000" cy="720000"/>
            <a:chOff x="6950009" y="1346133"/>
            <a:chExt cx="820800" cy="820800"/>
          </a:xfrm>
        </p:grpSpPr>
        <p:sp>
          <p:nvSpPr>
            <p:cNvPr id="34" name="Elipse 33">
              <a:extLst>
                <a:ext uri="{FF2B5EF4-FFF2-40B4-BE49-F238E27FC236}">
                  <a16:creationId xmlns:a16="http://schemas.microsoft.com/office/drawing/2014/main" id="{89F173C0-3354-390B-AF30-D03B98AD796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35" name="Google Shape;11123;p100">
              <a:hlinkClick r:id="rId7" action="ppaction://hlinksldjump" tooltip="Énfasis"/>
              <a:extLst>
                <a:ext uri="{FF2B5EF4-FFF2-40B4-BE49-F238E27FC236}">
                  <a16:creationId xmlns:a16="http://schemas.microsoft.com/office/drawing/2014/main" id="{1F4F6BAD-4634-704D-9C25-4A90C87CE3B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36" name="Grupo 35">
            <a:extLst>
              <a:ext uri="{FF2B5EF4-FFF2-40B4-BE49-F238E27FC236}">
                <a16:creationId xmlns:a16="http://schemas.microsoft.com/office/drawing/2014/main" id="{5BCB7665-760C-9955-3420-3F09514D885F}"/>
              </a:ext>
            </a:extLst>
          </p:cNvPr>
          <p:cNvGrpSpPr/>
          <p:nvPr/>
        </p:nvGrpSpPr>
        <p:grpSpPr>
          <a:xfrm>
            <a:off x="10286748" y="8560277"/>
            <a:ext cx="720000" cy="720000"/>
            <a:chOff x="7758040" y="1346133"/>
            <a:chExt cx="820800" cy="820800"/>
          </a:xfrm>
        </p:grpSpPr>
        <p:sp>
          <p:nvSpPr>
            <p:cNvPr id="37" name="Elipse 36">
              <a:extLst>
                <a:ext uri="{FF2B5EF4-FFF2-40B4-BE49-F238E27FC236}">
                  <a16:creationId xmlns:a16="http://schemas.microsoft.com/office/drawing/2014/main" id="{608FB549-C3D0-B3EA-2D7A-CDD791803FF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38" name="Google Shape;11363;p101">
              <a:extLst>
                <a:ext uri="{FF2B5EF4-FFF2-40B4-BE49-F238E27FC236}">
                  <a16:creationId xmlns:a16="http://schemas.microsoft.com/office/drawing/2014/main" id="{C0AAFFEB-EEC5-656A-FBA2-18C8188AB54F}"/>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39" name="Google Shape;11364;p101">
                <a:extLst>
                  <a:ext uri="{FF2B5EF4-FFF2-40B4-BE49-F238E27FC236}">
                    <a16:creationId xmlns:a16="http://schemas.microsoft.com/office/drawing/2014/main" id="{3F608343-5162-7B77-5CB9-8DC80C2F31A5}"/>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0" name="Google Shape;11365;p101">
                <a:extLst>
                  <a:ext uri="{FF2B5EF4-FFF2-40B4-BE49-F238E27FC236}">
                    <a16:creationId xmlns:a16="http://schemas.microsoft.com/office/drawing/2014/main" id="{E95E0386-E2AA-BCC6-7B68-BBA12AF5BE1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1" name="Google Shape;11366;p101">
                <a:extLst>
                  <a:ext uri="{FF2B5EF4-FFF2-40B4-BE49-F238E27FC236}">
                    <a16:creationId xmlns:a16="http://schemas.microsoft.com/office/drawing/2014/main" id="{604AFBF4-0760-C2CC-D8D6-C177AC9C005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2" name="Google Shape;11367;p101">
                <a:hlinkClick r:id="rId8" action="ppaction://hlinksldjump" tooltip="Enfoques de trabajo"/>
                <a:extLst>
                  <a:ext uri="{FF2B5EF4-FFF2-40B4-BE49-F238E27FC236}">
                    <a16:creationId xmlns:a16="http://schemas.microsoft.com/office/drawing/2014/main" id="{DD226A1E-952B-461A-F972-E2089716A589}"/>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3" name="Google Shape;11368;p101">
                <a:extLst>
                  <a:ext uri="{FF2B5EF4-FFF2-40B4-BE49-F238E27FC236}">
                    <a16:creationId xmlns:a16="http://schemas.microsoft.com/office/drawing/2014/main" id="{37496208-1D7C-58D0-5678-28500194598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44" name="Google Shape;11369;p101">
                <a:extLst>
                  <a:ext uri="{FF2B5EF4-FFF2-40B4-BE49-F238E27FC236}">
                    <a16:creationId xmlns:a16="http://schemas.microsoft.com/office/drawing/2014/main" id="{7166DCB4-F250-4861-B07F-B29D4B611B73}"/>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45" name="Grupo 44">
            <a:extLst>
              <a:ext uri="{FF2B5EF4-FFF2-40B4-BE49-F238E27FC236}">
                <a16:creationId xmlns:a16="http://schemas.microsoft.com/office/drawing/2014/main" id="{DF1FC5FF-1BD8-FD83-661F-E91331219674}"/>
              </a:ext>
            </a:extLst>
          </p:cNvPr>
          <p:cNvGrpSpPr/>
          <p:nvPr/>
        </p:nvGrpSpPr>
        <p:grpSpPr>
          <a:xfrm>
            <a:off x="8462086" y="8560277"/>
            <a:ext cx="720000" cy="720000"/>
            <a:chOff x="-1026884" y="3852288"/>
            <a:chExt cx="861840" cy="861840"/>
          </a:xfrm>
        </p:grpSpPr>
        <p:sp>
          <p:nvSpPr>
            <p:cNvPr id="46" name="Elipse 45">
              <a:extLst>
                <a:ext uri="{FF2B5EF4-FFF2-40B4-BE49-F238E27FC236}">
                  <a16:creationId xmlns:a16="http://schemas.microsoft.com/office/drawing/2014/main" id="{2A9479F2-7AF3-B9FD-281F-8BA830D09C8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47" name="Google Shape;11648;p101">
              <a:hlinkClick r:id="rId9" action="ppaction://hlinksldjump" tooltip="Categorías"/>
              <a:extLst>
                <a:ext uri="{FF2B5EF4-FFF2-40B4-BE49-F238E27FC236}">
                  <a16:creationId xmlns:a16="http://schemas.microsoft.com/office/drawing/2014/main" id="{DCF32053-6275-6A02-70AD-FC07EF7BE0F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48" name="Grupo 47">
            <a:extLst>
              <a:ext uri="{FF2B5EF4-FFF2-40B4-BE49-F238E27FC236}">
                <a16:creationId xmlns:a16="http://schemas.microsoft.com/office/drawing/2014/main" id="{7F71AB5B-D908-C4AA-1E40-1BC5FC316193}"/>
              </a:ext>
            </a:extLst>
          </p:cNvPr>
          <p:cNvGrpSpPr/>
          <p:nvPr/>
        </p:nvGrpSpPr>
        <p:grpSpPr>
          <a:xfrm>
            <a:off x="6683394" y="8490698"/>
            <a:ext cx="720000" cy="720000"/>
            <a:chOff x="3177144" y="1346133"/>
            <a:chExt cx="820800" cy="820800"/>
          </a:xfrm>
        </p:grpSpPr>
        <p:sp>
          <p:nvSpPr>
            <p:cNvPr id="49" name="Elipse 48">
              <a:hlinkClick r:id="rId4" action="ppaction://hlinksldjump" tooltip="Recomendaciones"/>
              <a:extLst>
                <a:ext uri="{FF2B5EF4-FFF2-40B4-BE49-F238E27FC236}">
                  <a16:creationId xmlns:a16="http://schemas.microsoft.com/office/drawing/2014/main" id="{B99401DB-9E42-A6CF-C3F3-D505728AC82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50" name="Google Shape;13057;p104">
              <a:extLst>
                <a:ext uri="{FF2B5EF4-FFF2-40B4-BE49-F238E27FC236}">
                  <a16:creationId xmlns:a16="http://schemas.microsoft.com/office/drawing/2014/main" id="{43B9F791-E6AD-85B5-152A-3E245DF6045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51" name="Google Shape;13058;p104">
                <a:extLst>
                  <a:ext uri="{FF2B5EF4-FFF2-40B4-BE49-F238E27FC236}">
                    <a16:creationId xmlns:a16="http://schemas.microsoft.com/office/drawing/2014/main" id="{F25B6558-0771-4047-D87F-4027E0453C6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59;p104">
                <a:extLst>
                  <a:ext uri="{FF2B5EF4-FFF2-40B4-BE49-F238E27FC236}">
                    <a16:creationId xmlns:a16="http://schemas.microsoft.com/office/drawing/2014/main" id="{1C5FF836-0024-B097-136B-5628BC34492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3" name="Google Shape;13060;p104">
                <a:extLst>
                  <a:ext uri="{FF2B5EF4-FFF2-40B4-BE49-F238E27FC236}">
                    <a16:creationId xmlns:a16="http://schemas.microsoft.com/office/drawing/2014/main" id="{CB686EE7-2138-F2B3-5726-895C551D9BF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4" name="Google Shape;13061;p104">
                <a:extLst>
                  <a:ext uri="{FF2B5EF4-FFF2-40B4-BE49-F238E27FC236}">
                    <a16:creationId xmlns:a16="http://schemas.microsoft.com/office/drawing/2014/main" id="{1A2F92AF-BC6C-1323-39FF-AF61E50F41DC}"/>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5" name="Google Shape;13062;p104">
                <a:extLst>
                  <a:ext uri="{FF2B5EF4-FFF2-40B4-BE49-F238E27FC236}">
                    <a16:creationId xmlns:a16="http://schemas.microsoft.com/office/drawing/2014/main" id="{7699C53A-21D1-2828-4BD9-D00AC8730E3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6" name="Google Shape;13063;p104">
                <a:extLst>
                  <a:ext uri="{FF2B5EF4-FFF2-40B4-BE49-F238E27FC236}">
                    <a16:creationId xmlns:a16="http://schemas.microsoft.com/office/drawing/2014/main" id="{853E6C20-95A9-4B78-8A4B-EB35C689F46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7" name="Google Shape;13064;p104">
                <a:extLst>
                  <a:ext uri="{FF2B5EF4-FFF2-40B4-BE49-F238E27FC236}">
                    <a16:creationId xmlns:a16="http://schemas.microsoft.com/office/drawing/2014/main" id="{3AE3FB93-F89A-9F07-2767-51865781A5A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8" name="Google Shape;13065;p104">
                <a:extLst>
                  <a:ext uri="{FF2B5EF4-FFF2-40B4-BE49-F238E27FC236}">
                    <a16:creationId xmlns:a16="http://schemas.microsoft.com/office/drawing/2014/main" id="{35F6D23A-969A-103A-65BA-5E0C7B4D0EB9}"/>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BD3BE46A-81D1-91CE-3516-88BA0BA19A4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D32BDF9C-3485-BCD9-6C3B-6D9DDAAC9F7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B697DCD4-E29F-AFED-9A15-C0487EDFC127}"/>
              </a:ext>
            </a:extLst>
          </p:cNvPr>
          <p:cNvGrpSpPr/>
          <p:nvPr/>
        </p:nvGrpSpPr>
        <p:grpSpPr>
          <a:xfrm>
            <a:off x="5694079" y="8486054"/>
            <a:ext cx="720000" cy="720000"/>
            <a:chOff x="738225" y="2745837"/>
            <a:chExt cx="861840" cy="861840"/>
          </a:xfrm>
        </p:grpSpPr>
        <p:sp>
          <p:nvSpPr>
            <p:cNvPr id="62" name="Elipse 61">
              <a:extLst>
                <a:ext uri="{FF2B5EF4-FFF2-40B4-BE49-F238E27FC236}">
                  <a16:creationId xmlns:a16="http://schemas.microsoft.com/office/drawing/2014/main" id="{01BCD1D6-205B-D74D-973E-00F19FC8D69C}"/>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6256DAC3-3CD3-3146-B23F-8064A5D6B05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5" action="ppaction://hlinksldjump" tooltip="Bienvenida"/>
                <a:extLst>
                  <a:ext uri="{FF2B5EF4-FFF2-40B4-BE49-F238E27FC236}">
                    <a16:creationId xmlns:a16="http://schemas.microsoft.com/office/drawing/2014/main" id="{9675E485-8C8D-A59E-9D55-C2DCA35D8C04}"/>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284DA609-CCBC-2C7D-C823-F99DFFD33AF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7080A1BA-BA00-D5A2-FE66-A725179D0AEF}"/>
              </a:ext>
            </a:extLst>
          </p:cNvPr>
          <p:cNvGrpSpPr/>
          <p:nvPr/>
        </p:nvGrpSpPr>
        <p:grpSpPr>
          <a:xfrm>
            <a:off x="9379519" y="8490698"/>
            <a:ext cx="720000" cy="720000"/>
            <a:chOff x="6950009" y="1346133"/>
            <a:chExt cx="820800" cy="820800"/>
          </a:xfrm>
        </p:grpSpPr>
        <p:sp>
          <p:nvSpPr>
            <p:cNvPr id="67" name="Elipse 66">
              <a:extLst>
                <a:ext uri="{FF2B5EF4-FFF2-40B4-BE49-F238E27FC236}">
                  <a16:creationId xmlns:a16="http://schemas.microsoft.com/office/drawing/2014/main" id="{EEF629D1-8467-0692-7B8D-652786053B4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68" name="Google Shape;11123;p100">
              <a:hlinkClick r:id="rId7" action="ppaction://hlinksldjump" tooltip="Énfasis"/>
              <a:extLst>
                <a:ext uri="{FF2B5EF4-FFF2-40B4-BE49-F238E27FC236}">
                  <a16:creationId xmlns:a16="http://schemas.microsoft.com/office/drawing/2014/main" id="{8285C66E-589D-48A5-B72E-8951F0EF0DF2}"/>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69" name="Grupo 68">
            <a:extLst>
              <a:ext uri="{FF2B5EF4-FFF2-40B4-BE49-F238E27FC236}">
                <a16:creationId xmlns:a16="http://schemas.microsoft.com/office/drawing/2014/main" id="{36E72D78-5D01-638D-D650-686309B73996}"/>
              </a:ext>
            </a:extLst>
          </p:cNvPr>
          <p:cNvGrpSpPr/>
          <p:nvPr/>
        </p:nvGrpSpPr>
        <p:grpSpPr>
          <a:xfrm>
            <a:off x="10287000" y="8512801"/>
            <a:ext cx="720000" cy="720000"/>
            <a:chOff x="7758040" y="1346133"/>
            <a:chExt cx="820800" cy="820800"/>
          </a:xfrm>
        </p:grpSpPr>
        <p:sp>
          <p:nvSpPr>
            <p:cNvPr id="70" name="Elipse 69">
              <a:extLst>
                <a:ext uri="{FF2B5EF4-FFF2-40B4-BE49-F238E27FC236}">
                  <a16:creationId xmlns:a16="http://schemas.microsoft.com/office/drawing/2014/main" id="{95C6E1B0-653C-1E85-E137-6F04F263FBF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1" name="Google Shape;11363;p101">
              <a:extLst>
                <a:ext uri="{FF2B5EF4-FFF2-40B4-BE49-F238E27FC236}">
                  <a16:creationId xmlns:a16="http://schemas.microsoft.com/office/drawing/2014/main" id="{247F2E10-8A4C-014B-6E8C-A4D4B16049A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72" name="Google Shape;11364;p101">
                <a:extLst>
                  <a:ext uri="{FF2B5EF4-FFF2-40B4-BE49-F238E27FC236}">
                    <a16:creationId xmlns:a16="http://schemas.microsoft.com/office/drawing/2014/main" id="{A88986EE-6AA6-4859-E40B-4BDAC06AE90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11365;p101">
                <a:extLst>
                  <a:ext uri="{FF2B5EF4-FFF2-40B4-BE49-F238E27FC236}">
                    <a16:creationId xmlns:a16="http://schemas.microsoft.com/office/drawing/2014/main" id="{7F1EE149-955D-7E72-7F80-1940786D4A8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11366;p101">
                <a:extLst>
                  <a:ext uri="{FF2B5EF4-FFF2-40B4-BE49-F238E27FC236}">
                    <a16:creationId xmlns:a16="http://schemas.microsoft.com/office/drawing/2014/main" id="{824E0DEF-29FD-FDA0-9012-2578CA72693B}"/>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11367;p101">
                <a:hlinkClick r:id="rId8" action="ppaction://hlinksldjump" tooltip="Enfoques de trabajo"/>
                <a:extLst>
                  <a:ext uri="{FF2B5EF4-FFF2-40B4-BE49-F238E27FC236}">
                    <a16:creationId xmlns:a16="http://schemas.microsoft.com/office/drawing/2014/main" id="{D89E9EC7-E317-20D4-B74F-AA722D9AC0E5}"/>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11368;p101">
                <a:extLst>
                  <a:ext uri="{FF2B5EF4-FFF2-40B4-BE49-F238E27FC236}">
                    <a16:creationId xmlns:a16="http://schemas.microsoft.com/office/drawing/2014/main" id="{C7724D15-FC4C-E6D0-5A4E-CFCD48CB3EE1}"/>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7" name="Google Shape;11369;p101">
                <a:extLst>
                  <a:ext uri="{FF2B5EF4-FFF2-40B4-BE49-F238E27FC236}">
                    <a16:creationId xmlns:a16="http://schemas.microsoft.com/office/drawing/2014/main" id="{BC1B1B79-1358-5E1C-C20E-30642239EE8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8" name="Grupo 77">
            <a:extLst>
              <a:ext uri="{FF2B5EF4-FFF2-40B4-BE49-F238E27FC236}">
                <a16:creationId xmlns:a16="http://schemas.microsoft.com/office/drawing/2014/main" id="{C791E582-E68C-D5FB-FF99-5D60CEF2F801}"/>
              </a:ext>
            </a:extLst>
          </p:cNvPr>
          <p:cNvGrpSpPr/>
          <p:nvPr/>
        </p:nvGrpSpPr>
        <p:grpSpPr>
          <a:xfrm>
            <a:off x="8462087" y="8512801"/>
            <a:ext cx="720000" cy="720000"/>
            <a:chOff x="-1026884" y="3852288"/>
            <a:chExt cx="861840" cy="861840"/>
          </a:xfrm>
        </p:grpSpPr>
        <p:sp>
          <p:nvSpPr>
            <p:cNvPr id="79" name="Elipse 78">
              <a:extLst>
                <a:ext uri="{FF2B5EF4-FFF2-40B4-BE49-F238E27FC236}">
                  <a16:creationId xmlns:a16="http://schemas.microsoft.com/office/drawing/2014/main" id="{029B56E8-65F7-51CC-72A6-33475359E177}"/>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0" name="Google Shape;11648;p101">
              <a:hlinkClick r:id="rId9" action="ppaction://hlinksldjump" tooltip="Categorías"/>
              <a:extLst>
                <a:ext uri="{FF2B5EF4-FFF2-40B4-BE49-F238E27FC236}">
                  <a16:creationId xmlns:a16="http://schemas.microsoft.com/office/drawing/2014/main" id="{9E59A5FF-7FC8-96E3-52FD-6B5EC36CEBB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7724808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7A01D24-037F-52D0-4530-0C9BB7A0F96A}"/>
              </a:ext>
            </a:extLst>
          </p:cNvPr>
          <p:cNvPicPr>
            <a:picLocks noChangeAspect="1"/>
          </p:cNvPicPr>
          <p:nvPr/>
        </p:nvPicPr>
        <p:blipFill>
          <a:blip r:embed="rId4">
            <a:extLst>
              <a:ext uri="{BEBA8EAE-BF5A-486C-A8C5-ECC9F3942E4B}">
                <a14:imgProps xmlns:a14="http://schemas.microsoft.com/office/drawing/2010/main">
                  <a14:imgLayer>
                    <a14:imgEffect>
                      <a14:brightnessContrast bright="12000"/>
                    </a14:imgEffect>
                  </a14:imgLayer>
                </a14:imgProps>
              </a:ext>
              <a:ext uri="{28A0092B-C50C-407E-A947-70E740481C1C}">
                <a14:useLocalDpi xmlns:a14="http://schemas.microsoft.com/office/drawing/2010/main" val="0"/>
              </a:ext>
            </a:extLst>
          </a:blip>
          <a:stretch>
            <a:fillRect/>
          </a:stretch>
        </p:blipFill>
        <p:spPr>
          <a:xfrm>
            <a:off x="2655858" y="1256452"/>
            <a:ext cx="4030718" cy="2554435"/>
          </a:xfrm>
          <a:prstGeom prst="rect">
            <a:avLst/>
          </a:prstGeom>
          <a:ln>
            <a:noFill/>
          </a:ln>
          <a:effectLst/>
        </p:spPr>
      </p:pic>
      <p:sp>
        <p:nvSpPr>
          <p:cNvPr id="5" name="Rectángulo 4">
            <a:extLst>
              <a:ext uri="{FF2B5EF4-FFF2-40B4-BE49-F238E27FC236}">
                <a16:creationId xmlns:a16="http://schemas.microsoft.com/office/drawing/2014/main" id="{4C0B9C44-78F8-AB08-D8D7-D442B84FC957}"/>
              </a:ext>
            </a:extLst>
          </p:cNvPr>
          <p:cNvSpPr/>
          <p:nvPr/>
        </p:nvSpPr>
        <p:spPr>
          <a:xfrm>
            <a:off x="5638800" y="322557"/>
            <a:ext cx="8130892" cy="991041"/>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128016" tIns="64008" rIns="128016" bIns="64008" anchor="t">
            <a:spAutoFit/>
          </a:bodyPr>
          <a:lstStyle/>
          <a:p>
            <a:pPr algn="r" defTabSz="1280096"/>
            <a:r>
              <a:rPr lang="es-ES" sz="2800" b="1" dirty="0">
                <a:ln w="0"/>
                <a:latin typeface="Poppins" pitchFamily="2" charset="77"/>
                <a:cs typeface="Poppins" pitchFamily="2" charset="77"/>
              </a:rPr>
              <a:t>CICLO DE VIDA DE LOS PROYECTOS </a:t>
            </a:r>
          </a:p>
          <a:p>
            <a:pPr algn="r" defTabSz="1280096"/>
            <a:r>
              <a:rPr lang="es-ES" sz="2800" b="1" dirty="0">
                <a:ln w="0"/>
                <a:latin typeface="Poppins" pitchFamily="2" charset="77"/>
                <a:cs typeface="Poppins" pitchFamily="2" charset="77"/>
              </a:rPr>
              <a:t>Y NIVEL DE COMPLEJIDAD</a:t>
            </a:r>
          </a:p>
        </p:txBody>
      </p:sp>
      <p:sp>
        <p:nvSpPr>
          <p:cNvPr id="8" name="CuadroTexto 7">
            <a:extLst>
              <a:ext uri="{FF2B5EF4-FFF2-40B4-BE49-F238E27FC236}">
                <a16:creationId xmlns:a16="http://schemas.microsoft.com/office/drawing/2014/main" id="{2C17D06D-B59B-07B0-F0D5-3C74C8407F1A}"/>
              </a:ext>
            </a:extLst>
          </p:cNvPr>
          <p:cNvSpPr txBox="1"/>
          <p:nvPr/>
        </p:nvSpPr>
        <p:spPr>
          <a:xfrm>
            <a:off x="7161774" y="1999676"/>
            <a:ext cx="9469848" cy="4739759"/>
          </a:xfrm>
          <a:prstGeom prst="rect">
            <a:avLst/>
          </a:prstGeom>
          <a:noFill/>
        </p:spPr>
        <p:txBody>
          <a:bodyPr wrap="square" lIns="121920" tIns="60960" rIns="121920" bIns="60960" rtlCol="0" anchor="t">
            <a:spAutoFit/>
          </a:bodyPr>
          <a:lstStyle/>
          <a:p>
            <a:pPr algn="ctr" defTabSz="1280096"/>
            <a:r>
              <a:rPr lang="es-CO" sz="2000" dirty="0">
                <a:latin typeface="Work Sans" pitchFamily="2" charset="77"/>
                <a:cs typeface="Poppins"/>
              </a:rPr>
              <a:t>Como bien lo sabemos en INVÍAS, el satisfactorio resultado de una estructura depende de una buena planeación y diseño.​</a:t>
            </a:r>
          </a:p>
          <a:p>
            <a:pPr algn="ctr" defTabSz="1280096"/>
            <a:endParaRPr lang="es-CO" sz="2000" dirty="0">
              <a:latin typeface="Work Sans" pitchFamily="2" charset="77"/>
              <a:cs typeface="Poppins" panose="00000500000000000000" pitchFamily="2" charset="0"/>
            </a:endParaRPr>
          </a:p>
          <a:p>
            <a:pPr algn="ctr" defTabSz="1280096"/>
            <a:r>
              <a:rPr lang="es-CO" sz="2000" dirty="0">
                <a:latin typeface="Work Sans" pitchFamily="2" charset="77"/>
                <a:cs typeface="Poppins"/>
              </a:rPr>
              <a:t>También sabemos que no todo se soluciona en la fase inicial. Así que una vez estén​ todos los planes claros con el equipo, podemos decir lo que más nos gusta: </a:t>
            </a:r>
            <a:endParaRPr lang="es-CO" sz="2000" dirty="0">
              <a:latin typeface="Work Sans" pitchFamily="2" charset="77"/>
              <a:cs typeface="Poppins" panose="00000500000000000000" pitchFamily="2" charset="0"/>
            </a:endParaRPr>
          </a:p>
          <a:p>
            <a:pPr algn="ctr" defTabSz="1280096"/>
            <a:endParaRPr lang="es-CO" sz="2000" dirty="0">
              <a:latin typeface="Work Sans" pitchFamily="2" charset="77"/>
              <a:cs typeface="Poppins" panose="00000500000000000000" pitchFamily="2" charset="0"/>
            </a:endParaRPr>
          </a:p>
          <a:p>
            <a:pPr algn="ctr" defTabSz="1280096"/>
            <a:r>
              <a:rPr lang="es-CO" sz="2000" dirty="0">
                <a:latin typeface="Work Sans" pitchFamily="2" charset="77"/>
                <a:cs typeface="Poppins"/>
              </a:rPr>
              <a:t>¡Manos a la​ obra!​</a:t>
            </a:r>
          </a:p>
          <a:p>
            <a:pPr algn="ctr" defTabSz="1280096"/>
            <a:endParaRPr lang="es-CO" sz="2000" dirty="0">
              <a:latin typeface="Work Sans" pitchFamily="2" charset="77"/>
              <a:cs typeface="Poppins" panose="00000500000000000000" pitchFamily="2" charset="0"/>
            </a:endParaRPr>
          </a:p>
          <a:p>
            <a:pPr algn="ctr" defTabSz="1280096"/>
            <a:r>
              <a:rPr lang="es-CO" sz="2000" dirty="0">
                <a:latin typeface="Work Sans" pitchFamily="2" charset="77"/>
                <a:cs typeface="Poppins"/>
              </a:rPr>
              <a:t>Pero no olvidemos que las buenas cosas algunas veces se dejan para el final. Así que,​ una vez terminados nuestros proyectos, estaremos en el mejor momento para comunicar los grandes resultados.​</a:t>
            </a:r>
          </a:p>
          <a:p>
            <a:pPr algn="ctr" defTabSz="1280096"/>
            <a:endParaRPr lang="es-CO" sz="2000" dirty="0">
              <a:latin typeface="Work Sans" pitchFamily="2" charset="77"/>
              <a:cs typeface="Poppins" panose="00000500000000000000" pitchFamily="2" charset="0"/>
            </a:endParaRPr>
          </a:p>
          <a:p>
            <a:pPr algn="ctr" defTabSz="1280096"/>
            <a:r>
              <a:rPr lang="es-CO" sz="2000" dirty="0">
                <a:latin typeface="Work Sans" pitchFamily="2" charset="77"/>
                <a:cs typeface="Poppins"/>
              </a:rPr>
              <a:t>Da </a:t>
            </a:r>
            <a:r>
              <a:rPr lang="es-CO" sz="2000" dirty="0" err="1">
                <a:latin typeface="Work Sans" pitchFamily="2" charset="77"/>
                <a:cs typeface="Poppins"/>
              </a:rPr>
              <a:t>click</a:t>
            </a:r>
            <a:r>
              <a:rPr lang="es-CO" sz="2000" dirty="0">
                <a:latin typeface="Work Sans" pitchFamily="2" charset="77"/>
                <a:cs typeface="Poppins"/>
              </a:rPr>
              <a:t> en el título para encontrar herramientas que te pueden acompañar en cada momento.</a:t>
            </a:r>
          </a:p>
        </p:txBody>
      </p:sp>
      <p:pic>
        <p:nvPicPr>
          <p:cNvPr id="28" name="Audio 4.1 Ciclos de vida intro">
            <a:hlinkClick r:id="" action="ppaction://media"/>
            <a:extLst>
              <a:ext uri="{FF2B5EF4-FFF2-40B4-BE49-F238E27FC236}">
                <a16:creationId xmlns:a16="http://schemas.microsoft.com/office/drawing/2014/main" id="{C3A654AB-8EC5-21BD-F922-A23B0AE801A8}"/>
              </a:ext>
            </a:extLst>
          </p:cNvPr>
          <p:cNvPicPr>
            <a:picLocks noChangeAspect="1"/>
          </p:cNvPicPr>
          <p:nvPr>
            <a:audioFile r:link="rId1"/>
            <p:extLst>
              <p:ext uri="{DAA4B4D4-6D71-4841-9C94-3DE7FCFB9230}">
                <p14:media xmlns:p14="http://schemas.microsoft.com/office/powerpoint/2010/main" r:embed="rId2">
                  <p14:trim st="1980"/>
                </p14:media>
              </p:ext>
            </p:extLst>
          </p:nvPr>
        </p:nvPicPr>
        <p:blipFill>
          <a:blip r:embed="rId5"/>
          <a:stretch>
            <a:fillRect/>
          </a:stretch>
        </p:blipFill>
        <p:spPr>
          <a:xfrm>
            <a:off x="15522229" y="7058534"/>
            <a:ext cx="812800" cy="812800"/>
          </a:xfrm>
          <a:prstGeom prst="rect">
            <a:avLst/>
          </a:prstGeom>
        </p:spPr>
      </p:pic>
      <p:sp>
        <p:nvSpPr>
          <p:cNvPr id="2" name="Rectángulo 1">
            <a:hlinkClick r:id="rId6" action="ppaction://hlinksldjump"/>
            <a:extLst>
              <a:ext uri="{FF2B5EF4-FFF2-40B4-BE49-F238E27FC236}">
                <a16:creationId xmlns:a16="http://schemas.microsoft.com/office/drawing/2014/main" id="{CD2D4BBF-CC39-ECED-DE14-4D3B36755F84}"/>
              </a:ext>
            </a:extLst>
          </p:cNvPr>
          <p:cNvSpPr/>
          <p:nvPr/>
        </p:nvSpPr>
        <p:spPr>
          <a:xfrm>
            <a:off x="9922570" y="7265648"/>
            <a:ext cx="4305597" cy="560153"/>
          </a:xfrm>
          <a:prstGeom prst="rect">
            <a:avLst/>
          </a:prstGeom>
          <a:solidFill>
            <a:srgbClr val="C00000"/>
          </a:solidFill>
          <a:ln>
            <a:noFill/>
          </a:ln>
          <a:effectLst/>
          <a:scene3d>
            <a:camera prst="orthographicFront">
              <a:rot lat="0" lon="0" rev="0"/>
            </a:camera>
            <a:lightRig rig="contrasting" dir="t">
              <a:rot lat="0" lon="0" rev="7800000"/>
            </a:lightRig>
          </a:scene3d>
          <a:sp3d>
            <a:bevelT w="139700" h="139700"/>
          </a:sp3d>
        </p:spPr>
        <p:txBody>
          <a:bodyPr wrap="square" lIns="128016" tIns="64008" rIns="128016" bIns="64008">
            <a:spAutoFit/>
          </a:bodyPr>
          <a:lstStyle/>
          <a:p>
            <a:pPr algn="ctr" defTabSz="1280096"/>
            <a:r>
              <a:rPr lang="es-ES" sz="2800" dirty="0">
                <a:ln w="0"/>
                <a:solidFill>
                  <a:schemeClr val="bg1"/>
                </a:solidFill>
                <a:effectLst>
                  <a:outerShdw blurRad="38100" dist="19050" dir="2700000" algn="tl" rotWithShape="0">
                    <a:prstClr val="black">
                      <a:alpha val="40000"/>
                    </a:prstClr>
                  </a:outerShdw>
                </a:effectLst>
                <a:latin typeface="Poppins Black" panose="00000A00000000000000" pitchFamily="2" charset="0"/>
                <a:cs typeface="Poppins Black" panose="00000A00000000000000" pitchFamily="2" charset="0"/>
                <a:hlinkClick r:id="rId7" action="ppaction://hlinksldjump">
                  <a:extLst>
                    <a:ext uri="{A12FA001-AC4F-418D-AE19-62706E023703}">
                      <ahyp:hlinkClr xmlns:ahyp="http://schemas.microsoft.com/office/drawing/2018/hyperlinkcolor" val="tx"/>
                    </a:ext>
                  </a:extLst>
                </a:hlinkClick>
              </a:rPr>
              <a:t>HERRAMIENTAS</a:t>
            </a:r>
            <a:endParaRPr lang="es-ES" sz="2800" dirty="0">
              <a:ln w="0"/>
              <a:solidFill>
                <a:schemeClr val="bg1"/>
              </a:solidFill>
              <a:effectLst>
                <a:outerShdw blurRad="38100" dist="19050" dir="2700000" algn="tl" rotWithShape="0">
                  <a:prstClr val="black">
                    <a:alpha val="40000"/>
                  </a:prstClr>
                </a:outerShdw>
              </a:effectLst>
              <a:latin typeface="Poppins Black" panose="00000A00000000000000" pitchFamily="2" charset="0"/>
              <a:cs typeface="Poppins Black" panose="00000A00000000000000" pitchFamily="2" charset="0"/>
            </a:endParaRPr>
          </a:p>
        </p:txBody>
      </p:sp>
      <p:pic>
        <p:nvPicPr>
          <p:cNvPr id="43" name="Imagen 42" descr="Hombre con casco en una montaña&#10;&#10;Descripción generada automáticamente con confianza media">
            <a:extLst>
              <a:ext uri="{FF2B5EF4-FFF2-40B4-BE49-F238E27FC236}">
                <a16:creationId xmlns:a16="http://schemas.microsoft.com/office/drawing/2014/main" id="{541326F0-0A7D-1BA8-9889-8472EC5AF46B}"/>
              </a:ext>
            </a:extLst>
          </p:cNvPr>
          <p:cNvPicPr>
            <a:picLocks noChangeAspect="1"/>
          </p:cNvPicPr>
          <p:nvPr/>
        </p:nvPicPr>
        <p:blipFill>
          <a:blip r:embed="rId8">
            <a:extLst>
              <a:ext uri="{BEBA8EAE-BF5A-486C-A8C5-ECC9F3942E4B}">
                <a14:imgProps xmlns:a14="http://schemas.microsoft.com/office/drawing/2010/main">
                  <a14:imgLayer>
                    <a14:imgEffect>
                      <a14:brightnessContrast bright="18000"/>
                    </a14:imgEffect>
                  </a14:imgLayer>
                </a14:imgProps>
              </a:ext>
              <a:ext uri="{28A0092B-C50C-407E-A947-70E740481C1C}">
                <a14:useLocalDpi xmlns:a14="http://schemas.microsoft.com/office/drawing/2010/main" val="0"/>
              </a:ext>
            </a:extLst>
          </a:blip>
          <a:stretch>
            <a:fillRect/>
          </a:stretch>
        </p:blipFill>
        <p:spPr>
          <a:xfrm>
            <a:off x="1646627" y="4904896"/>
            <a:ext cx="5665247" cy="3737991"/>
          </a:xfrm>
          <a:prstGeom prst="rect">
            <a:avLst/>
          </a:prstGeom>
          <a:ln>
            <a:noFill/>
          </a:ln>
          <a:effectLst/>
        </p:spPr>
      </p:pic>
      <p:sp>
        <p:nvSpPr>
          <p:cNvPr id="42" name="Forma libre: forma 60">
            <a:extLst>
              <a:ext uri="{FF2B5EF4-FFF2-40B4-BE49-F238E27FC236}">
                <a16:creationId xmlns:a16="http://schemas.microsoft.com/office/drawing/2014/main" id="{C0627291-D0DD-1CC2-DD88-19FFC0FDD7F9}"/>
              </a:ext>
            </a:extLst>
          </p:cNvPr>
          <p:cNvSpPr/>
          <p:nvPr/>
        </p:nvSpPr>
        <p:spPr>
          <a:xfrm rot="16200000">
            <a:off x="-4110066" y="4076731"/>
            <a:ext cx="9622635" cy="1448651"/>
          </a:xfrm>
          <a:custGeom>
            <a:avLst/>
            <a:gdLst>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28650 w 40705200"/>
              <a:gd name="connsiteY2" fmla="*/ 29288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985"/>
              <a:gd name="connsiteX1" fmla="*/ 15971229 w 40705200"/>
              <a:gd name="connsiteY1" fmla="*/ 1015561 h 1015985"/>
              <a:gd name="connsiteX2" fmla="*/ 15328650 w 40705200"/>
              <a:gd name="connsiteY2" fmla="*/ 292882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852"/>
              <a:gd name="connsiteX1" fmla="*/ 15971229 w 40705200"/>
              <a:gd name="connsiteY1" fmla="*/ 1015561 h 1015852"/>
              <a:gd name="connsiteX2" fmla="*/ 15328650 w 40705200"/>
              <a:gd name="connsiteY2" fmla="*/ 292882 h 1015852"/>
              <a:gd name="connsiteX3" fmla="*/ 14686071 w 40705200"/>
              <a:gd name="connsiteY3" fmla="*/ 1015561 h 1015852"/>
              <a:gd name="connsiteX4" fmla="*/ 0 w 40705200"/>
              <a:gd name="connsiteY4" fmla="*/ 1015561 h 1015852"/>
              <a:gd name="connsiteX5" fmla="*/ 0 w 40705200"/>
              <a:gd name="connsiteY5" fmla="*/ 0 h 1015852"/>
              <a:gd name="connsiteX6" fmla="*/ 40705200 w 40705200"/>
              <a:gd name="connsiteY6" fmla="*/ 0 h 1015852"/>
              <a:gd name="connsiteX7" fmla="*/ 40705200 w 40705200"/>
              <a:gd name="connsiteY7" fmla="*/ 1015561 h 1015852"/>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5985"/>
              <a:gd name="connsiteX1" fmla="*/ 15971229 w 40705200"/>
              <a:gd name="connsiteY1" fmla="*/ 1015561 h 1015985"/>
              <a:gd name="connsiteX2" fmla="*/ 15328650 w 40705200"/>
              <a:gd name="connsiteY2" fmla="*/ 526346 h 1015985"/>
              <a:gd name="connsiteX3" fmla="*/ 14686071 w 40705200"/>
              <a:gd name="connsiteY3" fmla="*/ 1015561 h 1015985"/>
              <a:gd name="connsiteX4" fmla="*/ 0 w 40705200"/>
              <a:gd name="connsiteY4" fmla="*/ 1015561 h 1015985"/>
              <a:gd name="connsiteX5" fmla="*/ 0 w 40705200"/>
              <a:gd name="connsiteY5" fmla="*/ 0 h 1015985"/>
              <a:gd name="connsiteX6" fmla="*/ 40705200 w 40705200"/>
              <a:gd name="connsiteY6" fmla="*/ 0 h 1015985"/>
              <a:gd name="connsiteX7" fmla="*/ 40705200 w 40705200"/>
              <a:gd name="connsiteY7" fmla="*/ 1015561 h 1015985"/>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6002"/>
              <a:gd name="connsiteX1" fmla="*/ 15971229 w 40705200"/>
              <a:gd name="connsiteY1" fmla="*/ 1015561 h 1016002"/>
              <a:gd name="connsiteX2" fmla="*/ 15309195 w 40705200"/>
              <a:gd name="connsiteY2" fmla="*/ 545802 h 1016002"/>
              <a:gd name="connsiteX3" fmla="*/ 14686071 w 40705200"/>
              <a:gd name="connsiteY3" fmla="*/ 1015561 h 1016002"/>
              <a:gd name="connsiteX4" fmla="*/ 0 w 40705200"/>
              <a:gd name="connsiteY4" fmla="*/ 1015561 h 1016002"/>
              <a:gd name="connsiteX5" fmla="*/ 0 w 40705200"/>
              <a:gd name="connsiteY5" fmla="*/ 0 h 1016002"/>
              <a:gd name="connsiteX6" fmla="*/ 40705200 w 40705200"/>
              <a:gd name="connsiteY6" fmla="*/ 0 h 1016002"/>
              <a:gd name="connsiteX7" fmla="*/ 40705200 w 40705200"/>
              <a:gd name="connsiteY7" fmla="*/ 1015561 h 1016002"/>
              <a:gd name="connsiteX0" fmla="*/ 40705200 w 40705200"/>
              <a:gd name="connsiteY0" fmla="*/ 1015561 h 1015561"/>
              <a:gd name="connsiteX1" fmla="*/ 15971229 w 40705200"/>
              <a:gd name="connsiteY1" fmla="*/ 1015561 h 1015561"/>
              <a:gd name="connsiteX2" fmla="*/ 15309195 w 40705200"/>
              <a:gd name="connsiteY2" fmla="*/ 545802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3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09191 w 40705200"/>
              <a:gd name="connsiteY2" fmla="*/ 485981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2 w 40705200"/>
              <a:gd name="connsiteY2" fmla="*/ 366340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70 w 40705200"/>
              <a:gd name="connsiteY2" fmla="*/ 460344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7181"/>
              <a:gd name="connsiteX1" fmla="*/ 15971229 w 40705200"/>
              <a:gd name="connsiteY1" fmla="*/ 1015561 h 1017181"/>
              <a:gd name="connsiteX2" fmla="*/ 15343370 w 40705200"/>
              <a:gd name="connsiteY2" fmla="*/ 460344 h 1017181"/>
              <a:gd name="connsiteX3" fmla="*/ 14686071 w 40705200"/>
              <a:gd name="connsiteY3" fmla="*/ 1015561 h 1017181"/>
              <a:gd name="connsiteX4" fmla="*/ 0 w 40705200"/>
              <a:gd name="connsiteY4" fmla="*/ 1015561 h 1017181"/>
              <a:gd name="connsiteX5" fmla="*/ 0 w 40705200"/>
              <a:gd name="connsiteY5" fmla="*/ 0 h 1017181"/>
              <a:gd name="connsiteX6" fmla="*/ 40705200 w 40705200"/>
              <a:gd name="connsiteY6" fmla="*/ 0 h 1017181"/>
              <a:gd name="connsiteX7" fmla="*/ 40705200 w 40705200"/>
              <a:gd name="connsiteY7" fmla="*/ 1015561 h 1017181"/>
              <a:gd name="connsiteX0" fmla="*/ 40705200 w 40705200"/>
              <a:gd name="connsiteY0" fmla="*/ 1015561 h 1017734"/>
              <a:gd name="connsiteX1" fmla="*/ 15971229 w 40705200"/>
              <a:gd name="connsiteY1" fmla="*/ 1015561 h 1017734"/>
              <a:gd name="connsiteX2" fmla="*/ 15343368 w 40705200"/>
              <a:gd name="connsiteY2" fmla="*/ 616755 h 1017734"/>
              <a:gd name="connsiteX3" fmla="*/ 14686071 w 40705200"/>
              <a:gd name="connsiteY3" fmla="*/ 1015561 h 1017734"/>
              <a:gd name="connsiteX4" fmla="*/ 0 w 40705200"/>
              <a:gd name="connsiteY4" fmla="*/ 1015561 h 1017734"/>
              <a:gd name="connsiteX5" fmla="*/ 0 w 40705200"/>
              <a:gd name="connsiteY5" fmla="*/ 0 h 1017734"/>
              <a:gd name="connsiteX6" fmla="*/ 40705200 w 40705200"/>
              <a:gd name="connsiteY6" fmla="*/ 0 h 1017734"/>
              <a:gd name="connsiteX7" fmla="*/ 40705200 w 40705200"/>
              <a:gd name="connsiteY7" fmla="*/ 1015561 h 1017734"/>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30856"/>
              <a:gd name="connsiteX1" fmla="*/ 15971229 w 40705200"/>
              <a:gd name="connsiteY1" fmla="*/ 1015561 h 1030856"/>
              <a:gd name="connsiteX2" fmla="*/ 15343368 w 40705200"/>
              <a:gd name="connsiteY2" fmla="*/ 616755 h 1030856"/>
              <a:gd name="connsiteX3" fmla="*/ 14686071 w 40705200"/>
              <a:gd name="connsiteY3" fmla="*/ 1015561 h 1030856"/>
              <a:gd name="connsiteX4" fmla="*/ 0 w 40705200"/>
              <a:gd name="connsiteY4" fmla="*/ 1015561 h 1030856"/>
              <a:gd name="connsiteX5" fmla="*/ 0 w 40705200"/>
              <a:gd name="connsiteY5" fmla="*/ 0 h 1030856"/>
              <a:gd name="connsiteX6" fmla="*/ 40705200 w 40705200"/>
              <a:gd name="connsiteY6" fmla="*/ 0 h 1030856"/>
              <a:gd name="connsiteX7" fmla="*/ 40705200 w 40705200"/>
              <a:gd name="connsiteY7" fmla="*/ 1015561 h 1030856"/>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835"/>
              <a:gd name="connsiteX1" fmla="*/ 15971229 w 40705200"/>
              <a:gd name="connsiteY1" fmla="*/ 1015561 h 1015835"/>
              <a:gd name="connsiteX2" fmla="*/ 15343368 w 40705200"/>
              <a:gd name="connsiteY2" fmla="*/ 616755 h 1015835"/>
              <a:gd name="connsiteX3" fmla="*/ 14686071 w 40705200"/>
              <a:gd name="connsiteY3" fmla="*/ 1015561 h 1015835"/>
              <a:gd name="connsiteX4" fmla="*/ 0 w 40705200"/>
              <a:gd name="connsiteY4" fmla="*/ 1015561 h 1015835"/>
              <a:gd name="connsiteX5" fmla="*/ 0 w 40705200"/>
              <a:gd name="connsiteY5" fmla="*/ 0 h 1015835"/>
              <a:gd name="connsiteX6" fmla="*/ 40705200 w 40705200"/>
              <a:gd name="connsiteY6" fmla="*/ 0 h 1015835"/>
              <a:gd name="connsiteX7" fmla="*/ 40705200 w 40705200"/>
              <a:gd name="connsiteY7" fmla="*/ 1015561 h 1015835"/>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8 w 40705200"/>
              <a:gd name="connsiteY2" fmla="*/ 616755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5561"/>
              <a:gd name="connsiteX1" fmla="*/ 15971229 w 40705200"/>
              <a:gd name="connsiteY1" fmla="*/ 1015561 h 1015561"/>
              <a:gd name="connsiteX2" fmla="*/ 15343366 w 40705200"/>
              <a:gd name="connsiteY2" fmla="*/ 556597 h 1015561"/>
              <a:gd name="connsiteX3" fmla="*/ 14686071 w 40705200"/>
              <a:gd name="connsiteY3" fmla="*/ 1015561 h 1015561"/>
              <a:gd name="connsiteX4" fmla="*/ 0 w 40705200"/>
              <a:gd name="connsiteY4" fmla="*/ 1015561 h 1015561"/>
              <a:gd name="connsiteX5" fmla="*/ 0 w 40705200"/>
              <a:gd name="connsiteY5" fmla="*/ 0 h 1015561"/>
              <a:gd name="connsiteX6" fmla="*/ 40705200 w 40705200"/>
              <a:gd name="connsiteY6" fmla="*/ 0 h 1015561"/>
              <a:gd name="connsiteX7" fmla="*/ 40705200 w 40705200"/>
              <a:gd name="connsiteY7" fmla="*/ 1015561 h 1015561"/>
              <a:gd name="connsiteX0" fmla="*/ 40705200 w 40705200"/>
              <a:gd name="connsiteY0" fmla="*/ 1015561 h 1016457"/>
              <a:gd name="connsiteX1" fmla="*/ 15971229 w 40705200"/>
              <a:gd name="connsiteY1" fmla="*/ 1015561 h 1016457"/>
              <a:gd name="connsiteX2" fmla="*/ 15343366 w 40705200"/>
              <a:gd name="connsiteY2" fmla="*/ 556597 h 1016457"/>
              <a:gd name="connsiteX3" fmla="*/ 14686071 w 40705200"/>
              <a:gd name="connsiteY3" fmla="*/ 1015561 h 1016457"/>
              <a:gd name="connsiteX4" fmla="*/ 0 w 40705200"/>
              <a:gd name="connsiteY4" fmla="*/ 1015561 h 1016457"/>
              <a:gd name="connsiteX5" fmla="*/ 0 w 40705200"/>
              <a:gd name="connsiteY5" fmla="*/ 0 h 1016457"/>
              <a:gd name="connsiteX6" fmla="*/ 40705200 w 40705200"/>
              <a:gd name="connsiteY6" fmla="*/ 0 h 1016457"/>
              <a:gd name="connsiteX7" fmla="*/ 40705200 w 40705200"/>
              <a:gd name="connsiteY7" fmla="*/ 1015561 h 1016457"/>
              <a:gd name="connsiteX0" fmla="*/ 40705200 w 40705200"/>
              <a:gd name="connsiteY0" fmla="*/ 1015561 h 1016609"/>
              <a:gd name="connsiteX1" fmla="*/ 15971229 w 40705200"/>
              <a:gd name="connsiteY1" fmla="*/ 1015561 h 1016609"/>
              <a:gd name="connsiteX2" fmla="*/ 15307270 w 40705200"/>
              <a:gd name="connsiteY2" fmla="*/ 628786 h 1016609"/>
              <a:gd name="connsiteX3" fmla="*/ 14686071 w 40705200"/>
              <a:gd name="connsiteY3" fmla="*/ 1015561 h 1016609"/>
              <a:gd name="connsiteX4" fmla="*/ 0 w 40705200"/>
              <a:gd name="connsiteY4" fmla="*/ 1015561 h 1016609"/>
              <a:gd name="connsiteX5" fmla="*/ 0 w 40705200"/>
              <a:gd name="connsiteY5" fmla="*/ 0 h 1016609"/>
              <a:gd name="connsiteX6" fmla="*/ 40705200 w 40705200"/>
              <a:gd name="connsiteY6" fmla="*/ 0 h 1016609"/>
              <a:gd name="connsiteX7" fmla="*/ 40705200 w 40705200"/>
              <a:gd name="connsiteY7" fmla="*/ 1015561 h 1016609"/>
              <a:gd name="connsiteX0" fmla="*/ 25682914 w 40705200"/>
              <a:gd name="connsiteY0" fmla="*/ 1088133 h 1088133"/>
              <a:gd name="connsiteX1" fmla="*/ 15971229 w 40705200"/>
              <a:gd name="connsiteY1" fmla="*/ 1015561 h 1088133"/>
              <a:gd name="connsiteX2" fmla="*/ 15307270 w 40705200"/>
              <a:gd name="connsiteY2" fmla="*/ 628786 h 1088133"/>
              <a:gd name="connsiteX3" fmla="*/ 14686071 w 40705200"/>
              <a:gd name="connsiteY3" fmla="*/ 1015561 h 1088133"/>
              <a:gd name="connsiteX4" fmla="*/ 0 w 40705200"/>
              <a:gd name="connsiteY4" fmla="*/ 1015561 h 1088133"/>
              <a:gd name="connsiteX5" fmla="*/ 0 w 40705200"/>
              <a:gd name="connsiteY5" fmla="*/ 0 h 1088133"/>
              <a:gd name="connsiteX6" fmla="*/ 40705200 w 40705200"/>
              <a:gd name="connsiteY6" fmla="*/ 0 h 1088133"/>
              <a:gd name="connsiteX7" fmla="*/ 25682914 w 40705200"/>
              <a:gd name="connsiteY7" fmla="*/ 1088133 h 1088133"/>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0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25682914 w 25973200"/>
              <a:gd name="connsiteY0" fmla="*/ 1160704 h 1160704"/>
              <a:gd name="connsiteX1" fmla="*/ 15971229 w 25973200"/>
              <a:gd name="connsiteY1" fmla="*/ 1088132 h 1160704"/>
              <a:gd name="connsiteX2" fmla="*/ 15307270 w 25973200"/>
              <a:gd name="connsiteY2" fmla="*/ 701357 h 1160704"/>
              <a:gd name="connsiteX3" fmla="*/ 14686071 w 25973200"/>
              <a:gd name="connsiteY3" fmla="*/ 1088132 h 1160704"/>
              <a:gd name="connsiteX4" fmla="*/ 6531427 w 25973200"/>
              <a:gd name="connsiteY4" fmla="*/ 1088132 h 1160704"/>
              <a:gd name="connsiteX5" fmla="*/ 0 w 25973200"/>
              <a:gd name="connsiteY5" fmla="*/ 72571 h 1160704"/>
              <a:gd name="connsiteX6" fmla="*/ 25973200 w 25973200"/>
              <a:gd name="connsiteY6" fmla="*/ 0 h 1160704"/>
              <a:gd name="connsiteX7" fmla="*/ 25682914 w 25973200"/>
              <a:gd name="connsiteY7" fmla="*/ 1160704 h 1160704"/>
              <a:gd name="connsiteX0" fmla="*/ 19151487 w 19441773"/>
              <a:gd name="connsiteY0" fmla="*/ 1160704 h 1160704"/>
              <a:gd name="connsiteX1" fmla="*/ 9439802 w 19441773"/>
              <a:gd name="connsiteY1" fmla="*/ 1088132 h 1160704"/>
              <a:gd name="connsiteX2" fmla="*/ 8775843 w 19441773"/>
              <a:gd name="connsiteY2" fmla="*/ 701357 h 1160704"/>
              <a:gd name="connsiteX3" fmla="*/ 8154644 w 19441773"/>
              <a:gd name="connsiteY3" fmla="*/ 1088132 h 1160704"/>
              <a:gd name="connsiteX4" fmla="*/ 0 w 19441773"/>
              <a:gd name="connsiteY4" fmla="*/ 1088132 h 1160704"/>
              <a:gd name="connsiteX5" fmla="*/ 2830286 w 19441773"/>
              <a:gd name="connsiteY5" fmla="*/ 72571 h 1160704"/>
              <a:gd name="connsiteX6" fmla="*/ 19441773 w 19441773"/>
              <a:gd name="connsiteY6" fmla="*/ 0 h 1160704"/>
              <a:gd name="connsiteX7" fmla="*/ 19151487 w 19441773"/>
              <a:gd name="connsiteY7" fmla="*/ 1160704 h 1160704"/>
              <a:gd name="connsiteX0" fmla="*/ 16321201 w 16611487"/>
              <a:gd name="connsiteY0" fmla="*/ 1160704 h 1160704"/>
              <a:gd name="connsiteX1" fmla="*/ 6609516 w 16611487"/>
              <a:gd name="connsiteY1" fmla="*/ 1088132 h 1160704"/>
              <a:gd name="connsiteX2" fmla="*/ 5945557 w 16611487"/>
              <a:gd name="connsiteY2" fmla="*/ 701357 h 1160704"/>
              <a:gd name="connsiteX3" fmla="*/ 5324358 w 16611487"/>
              <a:gd name="connsiteY3" fmla="*/ 1088132 h 1160704"/>
              <a:gd name="connsiteX4" fmla="*/ 1596569 w 16611487"/>
              <a:gd name="connsiteY4" fmla="*/ 1088132 h 1160704"/>
              <a:gd name="connsiteX5" fmla="*/ 0 w 16611487"/>
              <a:gd name="connsiteY5" fmla="*/ 72571 h 1160704"/>
              <a:gd name="connsiteX6" fmla="*/ 16611487 w 16611487"/>
              <a:gd name="connsiteY6" fmla="*/ 0 h 1160704"/>
              <a:gd name="connsiteX7" fmla="*/ 16321201 w 16611487"/>
              <a:gd name="connsiteY7" fmla="*/ 1160704 h 1160704"/>
              <a:gd name="connsiteX0" fmla="*/ 14942346 w 15232632"/>
              <a:gd name="connsiteY0" fmla="*/ 1160704 h 1160704"/>
              <a:gd name="connsiteX1" fmla="*/ 5230661 w 15232632"/>
              <a:gd name="connsiteY1" fmla="*/ 1088132 h 1160704"/>
              <a:gd name="connsiteX2" fmla="*/ 4566702 w 15232632"/>
              <a:gd name="connsiteY2" fmla="*/ 701357 h 1160704"/>
              <a:gd name="connsiteX3" fmla="*/ 3945503 w 15232632"/>
              <a:gd name="connsiteY3" fmla="*/ 1088132 h 1160704"/>
              <a:gd name="connsiteX4" fmla="*/ 217714 w 15232632"/>
              <a:gd name="connsiteY4" fmla="*/ 1088132 h 1160704"/>
              <a:gd name="connsiteX5" fmla="*/ 0 w 15232632"/>
              <a:gd name="connsiteY5" fmla="*/ 72571 h 1160704"/>
              <a:gd name="connsiteX6" fmla="*/ 15232632 w 15232632"/>
              <a:gd name="connsiteY6" fmla="*/ 0 h 1160704"/>
              <a:gd name="connsiteX7" fmla="*/ 14942346 w 15232632"/>
              <a:gd name="connsiteY7" fmla="*/ 1160704 h 1160704"/>
              <a:gd name="connsiteX0" fmla="*/ 14724632 w 15014918"/>
              <a:gd name="connsiteY0" fmla="*/ 1160704 h 1160704"/>
              <a:gd name="connsiteX1" fmla="*/ 5012947 w 15014918"/>
              <a:gd name="connsiteY1" fmla="*/ 1088132 h 1160704"/>
              <a:gd name="connsiteX2" fmla="*/ 4348988 w 15014918"/>
              <a:gd name="connsiteY2" fmla="*/ 701357 h 1160704"/>
              <a:gd name="connsiteX3" fmla="*/ 3727789 w 15014918"/>
              <a:gd name="connsiteY3" fmla="*/ 1088132 h 1160704"/>
              <a:gd name="connsiteX4" fmla="*/ 0 w 15014918"/>
              <a:gd name="connsiteY4" fmla="*/ 1088132 h 1160704"/>
              <a:gd name="connsiteX5" fmla="*/ 449036 w 15014918"/>
              <a:gd name="connsiteY5" fmla="*/ 58964 h 1160704"/>
              <a:gd name="connsiteX6" fmla="*/ 15014918 w 15014918"/>
              <a:gd name="connsiteY6" fmla="*/ 0 h 1160704"/>
              <a:gd name="connsiteX7" fmla="*/ 14724632 w 15014918"/>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4275596 w 14565882"/>
              <a:gd name="connsiteY0" fmla="*/ 1160704 h 1160704"/>
              <a:gd name="connsiteX1" fmla="*/ 4563911 w 14565882"/>
              <a:gd name="connsiteY1" fmla="*/ 1088132 h 1160704"/>
              <a:gd name="connsiteX2" fmla="*/ 3899952 w 14565882"/>
              <a:gd name="connsiteY2" fmla="*/ 701357 h 1160704"/>
              <a:gd name="connsiteX3" fmla="*/ 3278753 w 14565882"/>
              <a:gd name="connsiteY3" fmla="*/ 1088132 h 1160704"/>
              <a:gd name="connsiteX4" fmla="*/ 27214 w 14565882"/>
              <a:gd name="connsiteY4" fmla="*/ 1088132 h 1160704"/>
              <a:gd name="connsiteX5" fmla="*/ 0 w 14565882"/>
              <a:gd name="connsiteY5" fmla="*/ 58964 h 1160704"/>
              <a:gd name="connsiteX6" fmla="*/ 14565882 w 14565882"/>
              <a:gd name="connsiteY6" fmla="*/ 0 h 1160704"/>
              <a:gd name="connsiteX7" fmla="*/ 14275596 w 14565882"/>
              <a:gd name="connsiteY7" fmla="*/ 1160704 h 1160704"/>
              <a:gd name="connsiteX0" fmla="*/ 12833238 w 14565882"/>
              <a:gd name="connsiteY0" fmla="*/ 1133490 h 1133490"/>
              <a:gd name="connsiteX1" fmla="*/ 4563911 w 14565882"/>
              <a:gd name="connsiteY1" fmla="*/ 1088132 h 1133490"/>
              <a:gd name="connsiteX2" fmla="*/ 3899952 w 14565882"/>
              <a:gd name="connsiteY2" fmla="*/ 701357 h 1133490"/>
              <a:gd name="connsiteX3" fmla="*/ 3278753 w 14565882"/>
              <a:gd name="connsiteY3" fmla="*/ 1088132 h 1133490"/>
              <a:gd name="connsiteX4" fmla="*/ 27214 w 14565882"/>
              <a:gd name="connsiteY4" fmla="*/ 1088132 h 1133490"/>
              <a:gd name="connsiteX5" fmla="*/ 0 w 14565882"/>
              <a:gd name="connsiteY5" fmla="*/ 58964 h 1133490"/>
              <a:gd name="connsiteX6" fmla="*/ 14565882 w 14565882"/>
              <a:gd name="connsiteY6" fmla="*/ 0 h 1133490"/>
              <a:gd name="connsiteX7" fmla="*/ 12833238 w 14565882"/>
              <a:gd name="connsiteY7" fmla="*/ 1133490 h 1133490"/>
              <a:gd name="connsiteX0" fmla="*/ 12833238 w 12833238"/>
              <a:gd name="connsiteY0" fmla="*/ 1106276 h 1106276"/>
              <a:gd name="connsiteX1" fmla="*/ 4563911 w 12833238"/>
              <a:gd name="connsiteY1" fmla="*/ 1060918 h 1106276"/>
              <a:gd name="connsiteX2" fmla="*/ 3899952 w 12833238"/>
              <a:gd name="connsiteY2" fmla="*/ 674143 h 1106276"/>
              <a:gd name="connsiteX3" fmla="*/ 3278753 w 12833238"/>
              <a:gd name="connsiteY3" fmla="*/ 1060918 h 1106276"/>
              <a:gd name="connsiteX4" fmla="*/ 27214 w 12833238"/>
              <a:gd name="connsiteY4" fmla="*/ 1060918 h 1106276"/>
              <a:gd name="connsiteX5" fmla="*/ 0 w 12833238"/>
              <a:gd name="connsiteY5" fmla="*/ 31750 h 1106276"/>
              <a:gd name="connsiteX6" fmla="*/ 7000311 w 12833238"/>
              <a:gd name="connsiteY6" fmla="*/ 0 h 1106276"/>
              <a:gd name="connsiteX7" fmla="*/ 12833238 w 12833238"/>
              <a:gd name="connsiteY7" fmla="*/ 1106276 h 1106276"/>
              <a:gd name="connsiteX0" fmla="*/ 6900523 w 7000311"/>
              <a:gd name="connsiteY0" fmla="*/ 1051847 h 1061966"/>
              <a:gd name="connsiteX1" fmla="*/ 4563911 w 7000311"/>
              <a:gd name="connsiteY1" fmla="*/ 1060918 h 1061966"/>
              <a:gd name="connsiteX2" fmla="*/ 3899952 w 7000311"/>
              <a:gd name="connsiteY2" fmla="*/ 674143 h 1061966"/>
              <a:gd name="connsiteX3" fmla="*/ 3278753 w 7000311"/>
              <a:gd name="connsiteY3" fmla="*/ 1060918 h 1061966"/>
              <a:gd name="connsiteX4" fmla="*/ 27214 w 7000311"/>
              <a:gd name="connsiteY4" fmla="*/ 1060918 h 1061966"/>
              <a:gd name="connsiteX5" fmla="*/ 0 w 7000311"/>
              <a:gd name="connsiteY5" fmla="*/ 31750 h 1061966"/>
              <a:gd name="connsiteX6" fmla="*/ 7000311 w 7000311"/>
              <a:gd name="connsiteY6" fmla="*/ 0 h 1061966"/>
              <a:gd name="connsiteX7" fmla="*/ 6900523 w 7000311"/>
              <a:gd name="connsiteY7" fmla="*/ 1051847 h 1061966"/>
              <a:gd name="connsiteX0" fmla="*/ 6900523 w 6900523"/>
              <a:gd name="connsiteY0" fmla="*/ 1051847 h 1061966"/>
              <a:gd name="connsiteX1" fmla="*/ 4563911 w 6900523"/>
              <a:gd name="connsiteY1" fmla="*/ 1060918 h 1061966"/>
              <a:gd name="connsiteX2" fmla="*/ 3899952 w 6900523"/>
              <a:gd name="connsiteY2" fmla="*/ 674143 h 1061966"/>
              <a:gd name="connsiteX3" fmla="*/ 3278753 w 6900523"/>
              <a:gd name="connsiteY3" fmla="*/ 1060918 h 1061966"/>
              <a:gd name="connsiteX4" fmla="*/ 27214 w 6900523"/>
              <a:gd name="connsiteY4" fmla="*/ 1060918 h 1061966"/>
              <a:gd name="connsiteX5" fmla="*/ 0 w 6900523"/>
              <a:gd name="connsiteY5" fmla="*/ 31750 h 1061966"/>
              <a:gd name="connsiteX6" fmla="*/ 6864240 w 6900523"/>
              <a:gd name="connsiteY6" fmla="*/ 0 h 1061966"/>
              <a:gd name="connsiteX7" fmla="*/ 6900523 w 6900523"/>
              <a:gd name="connsiteY7" fmla="*/ 1051847 h 1061966"/>
              <a:gd name="connsiteX0" fmla="*/ 6886918 w 6886918"/>
              <a:gd name="connsiteY0" fmla="*/ 1051846 h 1061966"/>
              <a:gd name="connsiteX1" fmla="*/ 4563911 w 6886918"/>
              <a:gd name="connsiteY1" fmla="*/ 1060918 h 1061966"/>
              <a:gd name="connsiteX2" fmla="*/ 3899952 w 6886918"/>
              <a:gd name="connsiteY2" fmla="*/ 674143 h 1061966"/>
              <a:gd name="connsiteX3" fmla="*/ 3278753 w 6886918"/>
              <a:gd name="connsiteY3" fmla="*/ 1060918 h 1061966"/>
              <a:gd name="connsiteX4" fmla="*/ 27214 w 6886918"/>
              <a:gd name="connsiteY4" fmla="*/ 1060918 h 1061966"/>
              <a:gd name="connsiteX5" fmla="*/ 0 w 6886918"/>
              <a:gd name="connsiteY5" fmla="*/ 31750 h 1061966"/>
              <a:gd name="connsiteX6" fmla="*/ 6864240 w 6886918"/>
              <a:gd name="connsiteY6" fmla="*/ 0 h 1061966"/>
              <a:gd name="connsiteX7" fmla="*/ 6886918 w 6886918"/>
              <a:gd name="connsiteY7" fmla="*/ 1051846 h 1061966"/>
              <a:gd name="connsiteX0" fmla="*/ 6886918 w 6886918"/>
              <a:gd name="connsiteY0" fmla="*/ 1024632 h 1034752"/>
              <a:gd name="connsiteX1" fmla="*/ 4563911 w 6886918"/>
              <a:gd name="connsiteY1" fmla="*/ 1033704 h 1034752"/>
              <a:gd name="connsiteX2" fmla="*/ 3899952 w 6886918"/>
              <a:gd name="connsiteY2" fmla="*/ 646929 h 1034752"/>
              <a:gd name="connsiteX3" fmla="*/ 3278753 w 6886918"/>
              <a:gd name="connsiteY3" fmla="*/ 1033704 h 1034752"/>
              <a:gd name="connsiteX4" fmla="*/ 27214 w 6886918"/>
              <a:gd name="connsiteY4" fmla="*/ 1033704 h 1034752"/>
              <a:gd name="connsiteX5" fmla="*/ 0 w 6886918"/>
              <a:gd name="connsiteY5" fmla="*/ 4536 h 1034752"/>
              <a:gd name="connsiteX6" fmla="*/ 6877847 w 6886918"/>
              <a:gd name="connsiteY6" fmla="*/ 0 h 1034752"/>
              <a:gd name="connsiteX7" fmla="*/ 6886918 w 6886918"/>
              <a:gd name="connsiteY7" fmla="*/ 1024632 h 1034752"/>
              <a:gd name="connsiteX0" fmla="*/ 6873311 w 6873311"/>
              <a:gd name="connsiteY0" fmla="*/ 1024632 h 1034752"/>
              <a:gd name="connsiteX1" fmla="*/ 4550304 w 6873311"/>
              <a:gd name="connsiteY1" fmla="*/ 1033704 h 1034752"/>
              <a:gd name="connsiteX2" fmla="*/ 3886345 w 6873311"/>
              <a:gd name="connsiteY2" fmla="*/ 646929 h 1034752"/>
              <a:gd name="connsiteX3" fmla="*/ 3265146 w 6873311"/>
              <a:gd name="connsiteY3" fmla="*/ 1033704 h 1034752"/>
              <a:gd name="connsiteX4" fmla="*/ 13607 w 6873311"/>
              <a:gd name="connsiteY4" fmla="*/ 1033704 h 1034752"/>
              <a:gd name="connsiteX5" fmla="*/ 0 w 6873311"/>
              <a:gd name="connsiteY5" fmla="*/ 18143 h 1034752"/>
              <a:gd name="connsiteX6" fmla="*/ 6864240 w 6873311"/>
              <a:gd name="connsiteY6" fmla="*/ 0 h 1034752"/>
              <a:gd name="connsiteX7" fmla="*/ 6873311 w 6873311"/>
              <a:gd name="connsiteY7" fmla="*/ 1024632 h 103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3311" h="1034752">
                <a:moveTo>
                  <a:pt x="6873311" y="1024632"/>
                </a:moveTo>
                <a:lnTo>
                  <a:pt x="4550304" y="1033704"/>
                </a:lnTo>
                <a:cubicBezTo>
                  <a:pt x="4327295" y="1058090"/>
                  <a:pt x="4349683" y="649044"/>
                  <a:pt x="3886345" y="646929"/>
                </a:cubicBezTo>
                <a:cubicBezTo>
                  <a:pt x="3423007" y="644814"/>
                  <a:pt x="3520748" y="1032053"/>
                  <a:pt x="3265146" y="1033704"/>
                </a:cubicBezTo>
                <a:lnTo>
                  <a:pt x="13607" y="1033704"/>
                </a:lnTo>
                <a:lnTo>
                  <a:pt x="0" y="18143"/>
                </a:lnTo>
                <a:lnTo>
                  <a:pt x="6864240" y="0"/>
                </a:lnTo>
                <a:cubicBezTo>
                  <a:pt x="6867264" y="341544"/>
                  <a:pt x="6870287" y="683088"/>
                  <a:pt x="6873311" y="1024632"/>
                </a:cubicBezTo>
                <a:close/>
              </a:path>
            </a:pathLst>
          </a:custGeom>
          <a:solidFill>
            <a:srgbClr val="E3141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1280096"/>
            <a:endParaRPr lang="es-CO" sz="2467">
              <a:solidFill>
                <a:srgbClr val="FF8300"/>
              </a:solidFill>
              <a:latin typeface="Calibri" panose="020F0502020204030204"/>
              <a:cs typeface="Calibri"/>
            </a:endParaRPr>
          </a:p>
        </p:txBody>
      </p:sp>
      <p:pic>
        <p:nvPicPr>
          <p:cNvPr id="65" name="Imagen 54" descr="Imagen que contiene firmar, calle, palo, alimentos&#10;&#10;Descripción generada automáticamente">
            <a:hlinkClick r:id="rId9" action="ppaction://hlinksldjump"/>
            <a:extLst>
              <a:ext uri="{FF2B5EF4-FFF2-40B4-BE49-F238E27FC236}">
                <a16:creationId xmlns:a16="http://schemas.microsoft.com/office/drawing/2014/main" id="{CA20D74D-E50A-E130-A3BD-E7081C367036}"/>
              </a:ext>
            </a:extLst>
          </p:cNvPr>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372352" y="2382006"/>
            <a:ext cx="543104" cy="624569"/>
          </a:xfrm>
          <a:prstGeom prst="rect">
            <a:avLst/>
          </a:prstGeom>
        </p:spPr>
      </p:pic>
      <p:grpSp>
        <p:nvGrpSpPr>
          <p:cNvPr id="75" name="Grupo 2">
            <a:extLst>
              <a:ext uri="{FF2B5EF4-FFF2-40B4-BE49-F238E27FC236}">
                <a16:creationId xmlns:a16="http://schemas.microsoft.com/office/drawing/2014/main" id="{22B2A286-4C1A-EDDF-09FB-4C6F6E347657}"/>
              </a:ext>
            </a:extLst>
          </p:cNvPr>
          <p:cNvGrpSpPr/>
          <p:nvPr/>
        </p:nvGrpSpPr>
        <p:grpSpPr>
          <a:xfrm>
            <a:off x="1031971" y="3604937"/>
            <a:ext cx="1149120" cy="1149120"/>
            <a:chOff x="6056787" y="1346133"/>
            <a:chExt cx="820800" cy="820800"/>
          </a:xfrm>
        </p:grpSpPr>
        <p:sp>
          <p:nvSpPr>
            <p:cNvPr id="67" name="Elipse 22">
              <a:extLst>
                <a:ext uri="{FF2B5EF4-FFF2-40B4-BE49-F238E27FC236}">
                  <a16:creationId xmlns:a16="http://schemas.microsoft.com/office/drawing/2014/main" id="{F128A653-FEEC-91AA-8E03-3F38E4E219F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21388A09-4611-9EEB-3030-8A7ABCDD8C3C}"/>
                </a:ext>
              </a:extLst>
            </p:cNvPr>
            <p:cNvGrpSpPr/>
            <p:nvPr/>
          </p:nvGrpSpPr>
          <p:grpSpPr>
            <a:xfrm>
              <a:off x="6239499" y="1481888"/>
              <a:ext cx="494572" cy="494066"/>
              <a:chOff x="2497275" y="2744159"/>
              <a:chExt cx="370930" cy="370550"/>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2BFDF84-EBE4-5A8C-1300-C74C60F7EC77}"/>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A211CCE0-5EA7-C22D-B577-A3B60CDEFC9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8492E928-71AD-25D5-EEE8-C094431199F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hlinkClick r:id="rId11" action="ppaction://hlinksldjump"/>
                <a:extLst>
                  <a:ext uri="{FF2B5EF4-FFF2-40B4-BE49-F238E27FC236}">
                    <a16:creationId xmlns:a16="http://schemas.microsoft.com/office/drawing/2014/main" id="{EF026DCD-4B93-E74C-673D-A11F1F75B338}"/>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77172169-BF05-635A-EA9B-C79246A921D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extLst>
                  <a:ext uri="{FF2B5EF4-FFF2-40B4-BE49-F238E27FC236}">
                    <a16:creationId xmlns:a16="http://schemas.microsoft.com/office/drawing/2014/main" id="{DF8CF4A6-75A0-8700-0009-356D64339659}"/>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pic>
        <p:nvPicPr>
          <p:cNvPr id="91" name="Imagen 42" descr="Imagen que contiene dibujo, luz, alimentos&#10;&#10;Descripción generada automáticamente">
            <a:hlinkClick r:id="rId12" action="ppaction://hlinksldjump"/>
            <a:extLst>
              <a:ext uri="{FF2B5EF4-FFF2-40B4-BE49-F238E27FC236}">
                <a16:creationId xmlns:a16="http://schemas.microsoft.com/office/drawing/2014/main" id="{DCAB109B-4BC2-3EF1-FCD0-F666634F9410}"/>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1152161" y="3715184"/>
            <a:ext cx="690517" cy="690517"/>
          </a:xfrm>
          <a:prstGeom prst="rect">
            <a:avLst/>
          </a:prstGeom>
        </p:spPr>
      </p:pic>
      <p:pic>
        <p:nvPicPr>
          <p:cNvPr id="93" name="Imagen 43" descr="Imagen que contiene Icono&#10;&#10;Descripción generada automáticamente">
            <a:hlinkClick r:id="rId14" action="ppaction://hlinksldjump"/>
            <a:extLst>
              <a:ext uri="{FF2B5EF4-FFF2-40B4-BE49-F238E27FC236}">
                <a16:creationId xmlns:a16="http://schemas.microsoft.com/office/drawing/2014/main" id="{031E85F2-24F2-86B0-59C8-E689DA73CF59}"/>
              </a:ext>
            </a:extLst>
          </p:cNvPr>
          <p:cNvPicPr>
            <a:picLocks noChangeAspect="1"/>
          </p:cNvPicPr>
          <p:nvPr/>
        </p:nvPicPr>
        <p:blipFill>
          <a:blip r:embed="rId15">
            <a:biLevel thresh="25000"/>
            <a:extLst>
              <a:ext uri="{28A0092B-C50C-407E-A947-70E740481C1C}">
                <a14:useLocalDpi xmlns:a14="http://schemas.microsoft.com/office/drawing/2010/main" val="0"/>
              </a:ext>
            </a:extLst>
          </a:blip>
          <a:stretch>
            <a:fillRect/>
          </a:stretch>
        </p:blipFill>
        <p:spPr>
          <a:xfrm>
            <a:off x="336455" y="6688619"/>
            <a:ext cx="647844" cy="539224"/>
          </a:xfrm>
          <a:prstGeom prst="rect">
            <a:avLst/>
          </a:prstGeom>
        </p:spPr>
      </p:pic>
      <p:pic>
        <p:nvPicPr>
          <p:cNvPr id="95" name="Imagen 44" descr="Icono&#10;&#10;Descripción generada automáticamente">
            <a:hlinkClick r:id="rId16" action="ppaction://hlinksldjump"/>
            <a:extLst>
              <a:ext uri="{FF2B5EF4-FFF2-40B4-BE49-F238E27FC236}">
                <a16:creationId xmlns:a16="http://schemas.microsoft.com/office/drawing/2014/main" id="{3F2F0A8A-1FFF-6FD9-23CF-819894078E23}"/>
              </a:ext>
            </a:extLst>
          </p:cNvPr>
          <p:cNvPicPr>
            <a:picLocks noChangeAspect="1"/>
          </p:cNvPicPr>
          <p:nvPr/>
        </p:nvPicPr>
        <p:blipFill>
          <a:blip r:embed="rId17">
            <a:biLevel thresh="25000"/>
            <a:extLst>
              <a:ext uri="{28A0092B-C50C-407E-A947-70E740481C1C}">
                <a14:useLocalDpi xmlns:a14="http://schemas.microsoft.com/office/drawing/2010/main" val="0"/>
              </a:ext>
            </a:extLst>
          </a:blip>
          <a:stretch>
            <a:fillRect/>
          </a:stretch>
        </p:blipFill>
        <p:spPr>
          <a:xfrm>
            <a:off x="400465" y="8040228"/>
            <a:ext cx="519827" cy="663363"/>
          </a:xfrm>
          <a:prstGeom prst="rect">
            <a:avLst/>
          </a:prstGeom>
        </p:spPr>
      </p:pic>
      <p:sp useBgFill="1">
        <p:nvSpPr>
          <p:cNvPr id="101" name="Google Shape;11648;p101">
            <a:hlinkClick r:id="rId18" action="ppaction://hlinksldjump"/>
            <a:extLst>
              <a:ext uri="{FF2B5EF4-FFF2-40B4-BE49-F238E27FC236}">
                <a16:creationId xmlns:a16="http://schemas.microsoft.com/office/drawing/2014/main" id="{6EACD9EF-6FD8-FBD5-A7D2-EF801FE968FE}"/>
              </a:ext>
            </a:extLst>
          </p:cNvPr>
          <p:cNvSpPr/>
          <p:nvPr/>
        </p:nvSpPr>
        <p:spPr>
          <a:xfrm>
            <a:off x="252985" y="5201613"/>
            <a:ext cx="679472" cy="67462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pic>
        <p:nvPicPr>
          <p:cNvPr id="103" name="Imagen 173" descr="Icono&#10;&#10;Descripción generada automáticamente">
            <a:hlinkClick r:id="rId19" action="ppaction://hlinksldjump"/>
            <a:extLst>
              <a:ext uri="{FF2B5EF4-FFF2-40B4-BE49-F238E27FC236}">
                <a16:creationId xmlns:a16="http://schemas.microsoft.com/office/drawing/2014/main" id="{03C6AC1A-D368-B16A-27B1-966E67CE3EEC}"/>
              </a:ext>
            </a:extLst>
          </p:cNvPr>
          <p:cNvPicPr>
            <a:picLocks noChangeAspect="1"/>
          </p:cNvPicPr>
          <p:nvPr/>
        </p:nvPicPr>
        <p:blipFill>
          <a:blip r:embed="rId20">
            <a:biLevel thresh="25000"/>
            <a:extLst>
              <a:ext uri="{28A0092B-C50C-407E-A947-70E740481C1C}">
                <a14:useLocalDpi xmlns:a14="http://schemas.microsoft.com/office/drawing/2010/main" val="0"/>
              </a:ext>
            </a:extLst>
          </a:blip>
          <a:stretch>
            <a:fillRect/>
          </a:stretch>
        </p:blipFill>
        <p:spPr>
          <a:xfrm>
            <a:off x="329689" y="925356"/>
            <a:ext cx="620691" cy="527585"/>
          </a:xfrm>
          <a:prstGeom prst="rect">
            <a:avLst/>
          </a:prstGeom>
        </p:spPr>
      </p:pic>
      <p:sp>
        <p:nvSpPr>
          <p:cNvPr id="3" name="CuadroTexto 2">
            <a:extLst>
              <a:ext uri="{FF2B5EF4-FFF2-40B4-BE49-F238E27FC236}">
                <a16:creationId xmlns:a16="http://schemas.microsoft.com/office/drawing/2014/main" id="{FC2B44D4-56BB-DD66-D27A-CCEF8633237C}"/>
              </a:ext>
            </a:extLst>
          </p:cNvPr>
          <p:cNvSpPr txBox="1"/>
          <p:nvPr/>
        </p:nvSpPr>
        <p:spPr>
          <a:xfrm>
            <a:off x="15849600" y="9032592"/>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10" name="Flecha: a la derecha 9">
            <a:hlinkClick r:id="rId21" action="ppaction://hlinksldjump"/>
            <a:extLst>
              <a:ext uri="{FF2B5EF4-FFF2-40B4-BE49-F238E27FC236}">
                <a16:creationId xmlns:a16="http://schemas.microsoft.com/office/drawing/2014/main" id="{6AC8A1F2-3112-5637-1EE8-FAB89F595439}"/>
              </a:ext>
            </a:extLst>
          </p:cNvPr>
          <p:cNvSpPr/>
          <p:nvPr/>
        </p:nvSpPr>
        <p:spPr>
          <a:xfrm>
            <a:off x="16365472" y="8642887"/>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Tree>
    <p:extLst>
      <p:ext uri="{BB962C8B-B14F-4D97-AF65-F5344CB8AC3E}">
        <p14:creationId xmlns:p14="http://schemas.microsoft.com/office/powerpoint/2010/main" val="22465728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9516"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8"/>
                </p:tgtEl>
              </p:cMediaNode>
            </p:audio>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3902511" y="266322"/>
            <a:ext cx="907275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22: TALLER DE ENFOQUE DE INTERVENCIÓN TEMPRANA</a:t>
            </a:r>
          </a:p>
        </p:txBody>
      </p:sp>
      <p:graphicFrame>
        <p:nvGraphicFramePr>
          <p:cNvPr id="4" name="Tabla 186">
            <a:extLst>
              <a:ext uri="{FF2B5EF4-FFF2-40B4-BE49-F238E27FC236}">
                <a16:creationId xmlns:a16="http://schemas.microsoft.com/office/drawing/2014/main" id="{01712A0E-6515-68B6-D9D2-8C188CE56260}"/>
              </a:ext>
            </a:extLst>
          </p:cNvPr>
          <p:cNvGraphicFramePr>
            <a:graphicFrameLocks noGrp="1"/>
          </p:cNvGraphicFramePr>
          <p:nvPr>
            <p:extLst>
              <p:ext uri="{D42A27DB-BD31-4B8C-83A1-F6EECF244321}">
                <p14:modId xmlns:p14="http://schemas.microsoft.com/office/powerpoint/2010/main" val="875442907"/>
              </p:ext>
            </p:extLst>
          </p:nvPr>
        </p:nvGraphicFramePr>
        <p:xfrm>
          <a:off x="1258646" y="930299"/>
          <a:ext cx="13474798" cy="7599999"/>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7">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4">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377198">
                <a:tc gridSpan="16">
                  <a:txBody>
                    <a:bodyPr/>
                    <a:lstStyle/>
                    <a:p>
                      <a:pPr algn="ctr"/>
                      <a:r>
                        <a:rPr lang="es-CO" sz="185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36670">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85801">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Prefactibilidad</a:t>
                      </a:r>
                    </a:p>
                  </a:txBody>
                  <a:tcPr>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X</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Factibilidad</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Diseños definitivos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Construcción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s-CO" sz="1200">
                          <a:solidFill>
                            <a:schemeClr val="tx1"/>
                          </a:solidFill>
                          <a:latin typeface="Work Sans" pitchFamily="2" charset="0"/>
                          <a:cs typeface="Poppins"/>
                        </a:rPr>
                        <a:t>  </a:t>
                      </a: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Operación</a:t>
                      </a: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lnR w="12700" cap="flat" cmpd="sng" algn="ctr">
                      <a:solidFill>
                        <a:srgbClr val="FF941F"/>
                      </a:solidFill>
                      <a:prstDash val="solid"/>
                      <a:round/>
                      <a:headEnd type="none" w="med" len="med"/>
                      <a:tailEnd type="none" w="med" len="med"/>
                    </a:lnR>
                    <a:lnT w="12700" cap="flat" cmpd="sng" algn="ctr">
                      <a:solidFill>
                        <a:srgbClr val="FF941F"/>
                      </a:solidFill>
                      <a:prstDash val="solid"/>
                      <a:round/>
                      <a:headEnd type="none" w="med" len="med"/>
                      <a:tailEnd type="none" w="med" len="med"/>
                    </a:lnT>
                    <a:lnB w="12700"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Work Sans" pitchFamily="2" charset="0"/>
                        <a:cs typeface="Poppins" panose="00000500000000000000" pitchFamily="2" charset="0"/>
                      </a:endParaRPr>
                    </a:p>
                  </a:txBody>
                  <a:tcPr>
                    <a:lnL w="12700"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1730">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395358">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27046">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200">
                          <a:solidFill>
                            <a:schemeClr val="tx1"/>
                          </a:solidFill>
                          <a:latin typeface="Work Sans" pitchFamily="2" charset="0"/>
                          <a:cs typeface="Poppins" panose="00000500000000000000" pitchFamily="2" charset="0"/>
                        </a:rPr>
                        <a:t>Gobernanza</a:t>
                      </a:r>
                      <a:endParaRPr lang="es-CO">
                        <a:latin typeface="Work Sans" pitchFamily="2" charset="0"/>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b="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2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395358">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965312">
                <a:tc gridSpan="16">
                  <a:txBody>
                    <a:bodyPr/>
                    <a:lstStyle/>
                    <a:p>
                      <a:pPr marL="0" marR="0" lvl="0" indent="0" algn="l" defTabSz="1280160" rtl="0" eaLnBrk="1" fontAlgn="auto" latinLnBrk="0" hangingPunct="1">
                        <a:lnSpc>
                          <a:spcPct val="100000"/>
                        </a:lnSpc>
                        <a:spcBef>
                          <a:spcPts val="0"/>
                        </a:spcBef>
                        <a:spcAft>
                          <a:spcPts val="0"/>
                        </a:spcAft>
                        <a:buClrTx/>
                        <a:buSzTx/>
                        <a:buFontTx/>
                        <a:buNone/>
                        <a:tabLst/>
                        <a:defRPr/>
                      </a:pPr>
                      <a:r>
                        <a:rPr lang="es-MX" sz="1500" b="0" i="0" u="none" strike="noStrike" kern="1200" dirty="0">
                          <a:solidFill>
                            <a:schemeClr val="dk1"/>
                          </a:solidFill>
                          <a:latin typeface="Work Sans" pitchFamily="2" charset="0"/>
                          <a:ea typeface="+mn-ea"/>
                          <a:cs typeface="+mn-cs"/>
                        </a:rPr>
                        <a:t>Dar a conocer los Lineamientos de Infraestructura Verde Vial resulta de gran importancia para garantizar el cumplimiento de los objetivos de sostenibilidad y medio ambiente en este tipo de obras. Dicho lo anterior, se pueden establecer las consideraciones ambientales necesarias para la planificación y ejecución de los proyectos, así como también para la selección de materiales y la implementación de prácticas sostenibles durante la construcción y operación de las vías.</a:t>
                      </a:r>
                      <a:endParaRPr lang="es-ES" sz="1500" b="0" i="0" u="none" strike="noStrike" kern="1200" dirty="0">
                        <a:solidFill>
                          <a:schemeClr val="dk1"/>
                        </a:solidFill>
                        <a:latin typeface="Work Sans" pitchFamily="2" charset="0"/>
                        <a:ea typeface="+mn-ea"/>
                        <a:cs typeface="+mn-cs"/>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695448">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1850" b="1" kern="1200" dirty="0">
                          <a:solidFill>
                            <a:schemeClr val="tx1"/>
                          </a:solidFill>
                          <a:latin typeface="Poppins SemiBold"/>
                          <a:ea typeface="+mn-ea"/>
                          <a:cs typeface="Poppins SemiBold"/>
                        </a:rPr>
                        <a:t>Población objetivo</a:t>
                      </a:r>
                      <a:endParaRPr lang="es-CO" sz="1850" dirty="0">
                        <a:latin typeface="Poppins SemiBold"/>
                        <a:cs typeface="Poppins SemiBold"/>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1850" b="1" kern="1200">
                          <a:solidFill>
                            <a:schemeClr val="tx1"/>
                          </a:solidFill>
                          <a:latin typeface="Poppins SemiBold"/>
                          <a:ea typeface="+mn-ea"/>
                          <a:cs typeface="Poppins SemiBold"/>
                        </a:rPr>
                        <a:t>¿Cuánto tiempo se necesita?</a:t>
                      </a:r>
                      <a:endParaRPr lang="es-CO" sz="1850">
                        <a:latin typeface="Poppins SemiBold"/>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184701">
                <a:tc gridSpan="6">
                  <a:txBody>
                    <a:bodyPr/>
                    <a:lstStyle/>
                    <a:p>
                      <a:pPr marL="0" marR="0" lvl="0" indent="0" algn="l" rtl="0" eaLnBrk="1" fontAlgn="auto" latinLnBrk="0" hangingPunct="1">
                        <a:lnSpc>
                          <a:spcPct val="100000"/>
                        </a:lnSpc>
                        <a:spcBef>
                          <a:spcPts val="0"/>
                        </a:spcBef>
                        <a:spcAft>
                          <a:spcPts val="0"/>
                        </a:spcAft>
                        <a:buClrTx/>
                        <a:buSzTx/>
                        <a:buFontTx/>
                        <a:buNone/>
                      </a:pPr>
                      <a:r>
                        <a:rPr lang="es-ES" sz="1500" b="0" i="0" u="none" strike="noStrike" kern="1200" noProof="0">
                          <a:solidFill>
                            <a:schemeClr val="tx1"/>
                          </a:solidFill>
                          <a:latin typeface="Work Sans" pitchFamily="2" charset="0"/>
                          <a:ea typeface="+mn-ea"/>
                          <a:cs typeface="+mn-cs"/>
                        </a:rPr>
                        <a:t>Aplicar la estrategia de EIT, mediante una sesión con los funcionarios a cargo del proyecto, para tener en cuenta los Lineamientos de Infraestructura Verde Vial, propuestos por INVÍAS. </a:t>
                      </a:r>
                      <a:endParaRPr lang="es-CO" sz="1500" b="0" i="0" u="none" strike="noStrike" kern="1200" noProof="0">
                        <a:solidFill>
                          <a:schemeClr val="tx1"/>
                        </a:solidFill>
                        <a:latin typeface="Work Sans" pitchFamily="2" charset="0"/>
                        <a:ea typeface="+mn-ea"/>
                        <a:cs typeface="+mn-cs"/>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defTabSz="1280160" rtl="0" eaLnBrk="1" fontAlgn="auto" latinLnBrk="0" hangingPunct="1">
                        <a:lnSpc>
                          <a:spcPct val="100000"/>
                        </a:lnSpc>
                        <a:spcBef>
                          <a:spcPts val="0"/>
                        </a:spcBef>
                        <a:spcAft>
                          <a:spcPts val="0"/>
                        </a:spcAft>
                        <a:buClrTx/>
                        <a:buSzTx/>
                        <a:buFontTx/>
                        <a:buNone/>
                        <a:tabLst/>
                        <a:defRPr/>
                      </a:pPr>
                      <a:r>
                        <a:rPr lang="es-ES" sz="1500" b="0" i="0" u="none" strike="noStrike" kern="1200">
                          <a:solidFill>
                            <a:schemeClr val="dk1"/>
                          </a:solidFill>
                          <a:latin typeface="Work Sans" pitchFamily="2" charset="0"/>
                          <a:ea typeface="+mn-ea"/>
                          <a:cs typeface="+mn-cs"/>
                        </a:rPr>
                        <a:t>Funcionarios INVIAS – Manejo interno. </a:t>
                      </a:r>
                    </a:p>
                    <a:p>
                      <a:pPr lvl="0" algn="l">
                        <a:lnSpc>
                          <a:spcPct val="100000"/>
                        </a:lnSpc>
                        <a:spcBef>
                          <a:spcPts val="0"/>
                        </a:spcBef>
                        <a:spcAft>
                          <a:spcPts val="0"/>
                        </a:spcAft>
                        <a:buNone/>
                      </a:pPr>
                      <a:endParaRPr lang="es-CO" sz="1500" b="0" i="0" u="none" strike="noStrike" noProof="0">
                        <a:latin typeface="Work Sans" pitchFamily="2" charset="0"/>
                      </a:endParaRPr>
                    </a:p>
                    <a:p>
                      <a:pPr lvl="0">
                        <a:buNone/>
                      </a:pP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y 30 minutos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639238">
                <a:tc gridSpan="16">
                  <a:txBody>
                    <a:bodyPr/>
                    <a:lstStyle/>
                    <a:p>
                      <a:pPr marL="0" marR="0" lvl="0" indent="0" algn="ctr" defTabSz="960120">
                        <a:lnSpc>
                          <a:spcPct val="100000"/>
                        </a:lnSpc>
                        <a:spcBef>
                          <a:spcPts val="0"/>
                        </a:spcBef>
                        <a:spcAft>
                          <a:spcPts val="0"/>
                        </a:spcAft>
                        <a:buNone/>
                        <a:tabLst/>
                        <a:defRPr/>
                      </a:pPr>
                      <a:r>
                        <a:rPr lang="es-CO" sz="1850" b="1" kern="1200">
                          <a:solidFill>
                            <a:schemeClr val="tx1"/>
                          </a:solidFill>
                          <a:latin typeface="Poppins"/>
                          <a:ea typeface="+mn-ea"/>
                          <a:cs typeface="Poppins SemiBold"/>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1685872">
                <a:tc gridSpan="16">
                  <a:txBody>
                    <a:bodyPr/>
                    <a:lstStyle/>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Documentos como como POT, PBOT, EOT del lugar en donde se desarrollará el proyecto. </a:t>
                      </a: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Información línea base socio ambiental. </a:t>
                      </a: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Diseño geométrico de la vía inicial. </a:t>
                      </a:r>
                    </a:p>
                    <a:p>
                      <a:pPr marL="0" lvl="0" indent="0" algn="l">
                        <a:lnSpc>
                          <a:spcPct val="100000"/>
                        </a:lnSpc>
                        <a:spcBef>
                          <a:spcPts val="0"/>
                        </a:spcBef>
                        <a:spcAft>
                          <a:spcPts val="0"/>
                        </a:spcAft>
                        <a:buFont typeface="Arial"/>
                        <a:buChar char="•"/>
                      </a:pPr>
                      <a:r>
                        <a:rPr lang="es-CO" sz="1500" b="0" i="0" u="none" strike="noStrike" kern="1200" noProof="0" dirty="0">
                          <a:latin typeface="Work Sans" pitchFamily="2" charset="0"/>
                        </a:rPr>
                        <a:t>Estudios y diseños técnicos contemplados para el proyecto. </a:t>
                      </a:r>
                    </a:p>
                    <a:p>
                      <a:pPr lvl="0" algn="l">
                        <a:lnSpc>
                          <a:spcPct val="100000"/>
                        </a:lnSpc>
                        <a:spcBef>
                          <a:spcPts val="0"/>
                        </a:spcBef>
                        <a:spcAft>
                          <a:spcPts val="0"/>
                        </a:spcAft>
                        <a:buNone/>
                      </a:pPr>
                      <a:endParaRPr lang="es-CO" sz="1400" b="0" i="0" u="none" strike="noStrike" kern="1200" noProof="0" dirty="0">
                        <a:latin typeface="Work Sans" pitchFamily="2" charset="0"/>
                      </a:endParaRPr>
                    </a:p>
                    <a:p>
                      <a:pPr marL="0" marR="0" lvl="0" indent="0" algn="l" defTabSz="960120">
                        <a:lnSpc>
                          <a:spcPct val="100000"/>
                        </a:lnSpc>
                        <a:spcBef>
                          <a:spcPts val="0"/>
                        </a:spcBef>
                        <a:spcAft>
                          <a:spcPts val="0"/>
                        </a:spcAft>
                        <a:buClrTx/>
                        <a:buSzTx/>
                        <a:buFontTx/>
                        <a:buNone/>
                        <a:tabLst/>
                        <a:defRPr/>
                      </a:pPr>
                      <a:endParaRPr lang="es-CO" sz="1400" b="1" kern="1200" dirty="0">
                        <a:solidFill>
                          <a:schemeClr val="tx1"/>
                        </a:solidFill>
                        <a:latin typeface="Poppins"/>
                        <a:ea typeface="+mn-ea"/>
                        <a:cs typeface="Poppins SemiBold"/>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8B81D46F-3EB8-12F4-C510-946DA6817C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00300" y="2242499"/>
            <a:ext cx="616278" cy="576000"/>
          </a:xfrm>
          <a:prstGeom prst="rect">
            <a:avLst/>
          </a:prstGeom>
        </p:spPr>
      </p:pic>
      <p:pic>
        <p:nvPicPr>
          <p:cNvPr id="6" name="Gráfico 76" descr="Grupo de personas con relleno sólido">
            <a:extLst>
              <a:ext uri="{FF2B5EF4-FFF2-40B4-BE49-F238E27FC236}">
                <a16:creationId xmlns:a16="http://schemas.microsoft.com/office/drawing/2014/main" id="{0225FB67-0B3D-F19B-E99F-48676E9788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439909" y="2225699"/>
            <a:ext cx="624776" cy="576000"/>
          </a:xfrm>
          <a:prstGeom prst="rect">
            <a:avLst/>
          </a:prstGeom>
        </p:spPr>
      </p:pic>
      <p:sp>
        <p:nvSpPr>
          <p:cNvPr id="7" name="object 18">
            <a:extLst>
              <a:ext uri="{FF2B5EF4-FFF2-40B4-BE49-F238E27FC236}">
                <a16:creationId xmlns:a16="http://schemas.microsoft.com/office/drawing/2014/main" id="{7D26F501-F026-A4DC-6836-E3B639F227C1}"/>
              </a:ext>
            </a:extLst>
          </p:cNvPr>
          <p:cNvSpPr/>
          <p:nvPr/>
        </p:nvSpPr>
        <p:spPr>
          <a:xfrm>
            <a:off x="11815841" y="2288066"/>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bg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FED53276-23FF-1CAF-F75B-AC19B5FB0B43}"/>
              </a:ext>
            </a:extLst>
          </p:cNvPr>
          <p:cNvSpPr/>
          <p:nvPr/>
        </p:nvSpPr>
        <p:spPr>
          <a:xfrm>
            <a:off x="13610455" y="2342475"/>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6C8CA33F-FDA4-90B3-BC84-F12A9154E09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03702" y="2156629"/>
            <a:ext cx="714139" cy="714139"/>
          </a:xfrm>
          <a:prstGeom prst="rect">
            <a:avLst/>
          </a:prstGeom>
        </p:spPr>
      </p:pic>
      <p:pic>
        <p:nvPicPr>
          <p:cNvPr id="22" name="Gráfico 21" descr="Single gear con relleno sólido">
            <a:extLst>
              <a:ext uri="{FF2B5EF4-FFF2-40B4-BE49-F238E27FC236}">
                <a16:creationId xmlns:a16="http://schemas.microsoft.com/office/drawing/2014/main" id="{673CFF5D-4AD1-8333-7FDE-8D91B54D3E8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29314" y="2242499"/>
            <a:ext cx="576000" cy="576000"/>
          </a:xfrm>
          <a:prstGeom prst="rect">
            <a:avLst/>
          </a:prstGeom>
        </p:spPr>
      </p:pic>
      <p:pic>
        <p:nvPicPr>
          <p:cNvPr id="23" name="Gráfico 22" descr="Court con relleno sólido">
            <a:extLst>
              <a:ext uri="{FF2B5EF4-FFF2-40B4-BE49-F238E27FC236}">
                <a16:creationId xmlns:a16="http://schemas.microsoft.com/office/drawing/2014/main" id="{B63A667E-FADB-1357-E612-CFA17473E9C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29702" y="2225699"/>
            <a:ext cx="576000" cy="576000"/>
          </a:xfrm>
          <a:prstGeom prst="rect">
            <a:avLst/>
          </a:prstGeom>
        </p:spPr>
      </p:pic>
      <p:sp>
        <p:nvSpPr>
          <p:cNvPr id="24" name="CuadroTexto 23">
            <a:extLst>
              <a:ext uri="{FF2B5EF4-FFF2-40B4-BE49-F238E27FC236}">
                <a16:creationId xmlns:a16="http://schemas.microsoft.com/office/drawing/2014/main" id="{F5A9A7D8-88BF-923C-3FA2-8D64DC91F87D}"/>
              </a:ext>
            </a:extLst>
          </p:cNvPr>
          <p:cNvSpPr txBox="1"/>
          <p:nvPr/>
        </p:nvSpPr>
        <p:spPr>
          <a:xfrm>
            <a:off x="15849600" y="9054424"/>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8A87453F-756B-114F-E7DA-6DC48D9D51D7}"/>
              </a:ext>
            </a:extLst>
          </p:cNvPr>
          <p:cNvSpPr/>
          <p:nvPr/>
        </p:nvSpPr>
        <p:spPr>
          <a:xfrm>
            <a:off x="16365472" y="8713722"/>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BDF372B3-E5C5-D4AD-3D31-0DDCEB7B807F}"/>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4B63D4FA-EBD5-D3BF-4314-751A60BADED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DE5B7D77-63F3-5A90-C946-B29E85C4F34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F3C1336F-E86E-3558-7FF6-47736DFDC17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900DA63E-442D-0384-0FC0-DA5A65C0DD1F}"/>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B37DDE9-93B4-0F85-4A64-5D18A9FD2F3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A519E29-1024-9E9B-1B18-F310B8EE4F5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4A73E2E-FBDA-3C14-B963-CE8DFD547BB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A788D694-DDDC-607A-3D87-419CA3F1ADF5}"/>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CBA1D0A3-2E44-171C-1E3E-969E34CEADE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DA7B4C8-80B2-818C-CB87-8774CA50185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01EA68B0-CDB7-4FF3-0443-0550DE96E20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3ACD9FB8-94A9-3E6D-B9E5-AD3ADA3C6D5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AAAD3B72-36A6-5C5E-DBB5-9AD57DADD832}"/>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EA607867-A1E5-46E8-8A2F-82C4C762B4DF}"/>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C52B2E75-32E9-F347-848F-5A0EDCBF3B5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D14C3917-B6D9-EA9F-CB95-41C06ECD72C5}"/>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FF3BCB84-4972-B841-9066-522F39A323D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93A92AB4-9AD2-EC44-EC1C-736B4B2FEE3A}"/>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57B27A46-51CB-4421-897E-D297E88BCBD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10352A96-919A-CE5A-C880-CA1812CE61E2}"/>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1AF041D6-0C2F-6A95-CF3D-25E32158182F}"/>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212B829A-9B87-B7F1-77AC-00DBC1EB4B0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DB6AB582-1C22-E3F5-CD0B-60591FE3363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5B2C62B4-609E-F21C-6871-822FCC4965EA}"/>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F270879-AD36-2F69-16CC-399083A38BF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F29174BA-645D-8D51-91EC-C970080D9646}"/>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7DA61106-D23B-DD35-AE9F-D13C8F7DB2B6}"/>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AA55C68-194B-1FAA-7108-4949910E69EA}"/>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5B654688-3B4D-34B8-CBDB-2B860496489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8F97DFC-F213-4A3A-0DF1-25744D526A89}"/>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A8C15322-C7B5-130D-331E-7C2EE5B11144}"/>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868E45EF-C57E-5ACB-DEC0-74829E7149D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E1312A38-B1A8-B05C-F87B-93D28D4A4CE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71835F0-AAE4-A3C0-AE9A-6F9C35A950A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CAB953AA-762A-C15F-DDC2-BA8ACF0CE88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50A5CD61-9210-272B-C79A-3ED6E969E52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5678CBA2-4813-0526-FA60-71FC2FE2ECB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F70063C2-421A-84EA-FB8D-A7BE15D064C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982B4C44-E38B-E630-C932-5E1474C5F1FC}"/>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16B8D84C-E569-7D8A-E380-9E007F58C00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2BC57D37-6E35-21ED-2A1F-17D95DD56B1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63B0B59-97C0-589B-79A7-66A2CEB44371}"/>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8DE4ACFE-8705-64E1-00B5-5BC90FC9BC6D}"/>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A77FC98F-F394-8B32-46CE-8488911AC2D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469395D2-DEAE-8F3A-12B8-96391D4353B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2ED9CC3B-768C-8CFB-1F8B-80D70F6CE29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C5DA0627-C217-614F-0C06-208E28DEE395}"/>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C3FBE5ED-4060-8DE1-065F-103563EC074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2B684D24-9C0D-2BB8-08DB-70969F30986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21EE58C8-C3CF-2A3B-E811-79E99A9071A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E221D900-5FF5-08C0-331E-6A05378A85B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B80249B1-159C-4A6B-65E3-2B5C37A12B4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B631A256-BBB2-8C23-2949-819DAE12A86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C9436DED-46FF-32E5-BC5F-EC881FE39013}"/>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10490D2F-AFDD-755C-9AFF-B67E0A2CC56F}"/>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5DBE0010-A280-4808-B3AF-D51261143C51}"/>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3AF534E6-53A7-9BDA-1B83-14EFF76D809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F9CD7168-1C63-4F39-A7AE-679878667B3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DD3C8358-7056-85D9-847D-7C1B9E35BFF5}"/>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00F82627-A256-11BC-2783-70154F198F66}"/>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ED833087-3829-17F9-0B0C-596B072982E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B315EE10-CE79-ED50-6B59-981DA590642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7484E6AB-CBF0-F466-6E6A-7A2553FF3786}"/>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E73395E6-49BD-E50C-7A04-D1FA55BD2B9D}"/>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26281D8B-B8DC-C85D-258E-40FB577FEE9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26ED8178-35D9-8454-36D6-A6AD817B039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5B0D3CC3-8AC8-0564-6DFF-F07EEB2D3370}"/>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29E61317-9B60-1D34-1506-1682660C49FD}"/>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822844E3-F587-73A3-C5A5-38A063983F9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FB94B4A7-4E5C-CA37-E5BE-7C5130409F0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D33C61CF-80A2-821C-A91E-220BA9AF4375}"/>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90AF6209-D880-4878-4D00-2F2E62A10F11}"/>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C7CF4C79-3A42-8597-7B35-F0D3F991E77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2503121D-9E00-1E93-FCD9-E633C6A4F1F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8088137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A8599C0E-4D15-D6C0-29A6-673A2E55B477}"/>
                  </a:ext>
                </a:extLst>
              </p:cNvPr>
              <p:cNvGraphicFramePr>
                <a:graphicFrameLocks noGrp="1"/>
              </p:cNvGraphicFramePr>
              <p:nvPr>
                <p:extLst>
                  <p:ext uri="{D42A27DB-BD31-4B8C-83A1-F6EECF244321}">
                    <p14:modId xmlns:p14="http://schemas.microsoft.com/office/powerpoint/2010/main" val="3289171099"/>
                  </p:ext>
                </p:extLst>
              </p:nvPr>
            </p:nvGraphicFramePr>
            <p:xfrm>
              <a:off x="1418925" y="898442"/>
              <a:ext cx="13474800" cy="7572601"/>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72815">
                    <a:tc>
                      <a:txBody>
                        <a:bodyPr/>
                        <a:lstStyle/>
                        <a:p>
                          <a:pPr algn="ctr"/>
                          <a:r>
                            <a:rPr lang="es-CO" sz="1890">
                              <a:solidFill>
                                <a:schemeClr val="tx1"/>
                              </a:solidFill>
                              <a:latin typeface="Poppins SemiBold"/>
                              <a:cs typeface="Poppins SemiBold"/>
                            </a:rPr>
                            <a:t>Procedimiento</a:t>
                          </a:r>
                        </a:p>
                      </a:txBody>
                      <a:tcPr anchor="ctr">
                        <a:solidFill>
                          <a:srgbClr val="FF941F"/>
                        </a:solidFill>
                      </a:tcPr>
                    </a:tc>
                    <a:extLst>
                      <a:ext uri="{0D108BD9-81ED-4DB2-BD59-A6C34878D82A}">
                        <a16:rowId xmlns:a16="http://schemas.microsoft.com/office/drawing/2014/main" val="2407719462"/>
                      </a:ext>
                    </a:extLst>
                  </a:tr>
                  <a:tr h="3899031">
                    <a:tc>
                      <a:txBody>
                        <a:bodyPr/>
                        <a:lstStyle/>
                        <a:p>
                          <a:pPr lvl="0" algn="l">
                            <a:lnSpc>
                              <a:spcPct val="100000"/>
                            </a:lnSpc>
                            <a:spcBef>
                              <a:spcPts val="0"/>
                            </a:spcBef>
                            <a:spcAft>
                              <a:spcPts val="0"/>
                            </a:spcAft>
                            <a:buNone/>
                          </a:pPr>
                          <a:r>
                            <a:rPr lang="es-CO" sz="1500" b="1" i="0" u="none" strike="noStrike" noProof="0" dirty="0">
                              <a:latin typeface="Work Sans" pitchFamily="2" charset="0"/>
                            </a:rPr>
                            <a:t>Primer momento: </a:t>
                          </a:r>
                          <a:r>
                            <a:rPr lang="es-CO" sz="1500" b="0" i="0" u="none" strike="noStrike" noProof="0" dirty="0">
                              <a:latin typeface="Work Sans" pitchFamily="2" charset="0"/>
                            </a:rPr>
                            <a:t>Durante la estructuración de la contratación, se llevará a cabo una reunión entre líderes de cada subdirección o funcionarios que tengan a cargo el proyecto de infraestructura de transporte, contando con la presencia de funcionarios técnicos, ambientales, biólogos, presupuesto y sobre todo que tengan poder de decisión.</a:t>
                          </a:r>
                        </a:p>
                        <a:p>
                          <a:pPr lvl="0" algn="l">
                            <a:lnSpc>
                              <a:spcPct val="100000"/>
                            </a:lnSpc>
                            <a:spcBef>
                              <a:spcPts val="0"/>
                            </a:spcBef>
                            <a:spcAft>
                              <a:spcPts val="0"/>
                            </a:spcAft>
                            <a:buNone/>
                          </a:pPr>
                          <a:r>
                            <a:rPr lang="es-CO" sz="1500" b="0" i="0" u="none" strike="noStrike" noProof="0" dirty="0">
                              <a:latin typeface="Work Sans" pitchFamily="2" charset="0"/>
                            </a:rPr>
                            <a:t> </a:t>
                          </a:r>
                        </a:p>
                        <a:p>
                          <a:pPr lvl="0" algn="l">
                            <a:lnSpc>
                              <a:spcPct val="100000"/>
                            </a:lnSpc>
                            <a:spcBef>
                              <a:spcPts val="0"/>
                            </a:spcBef>
                            <a:spcAft>
                              <a:spcPts val="0"/>
                            </a:spcAft>
                            <a:buNone/>
                          </a:pPr>
                          <a:r>
                            <a:rPr lang="es-CO" sz="1500" b="1" i="0" u="none" strike="noStrike" noProof="0" dirty="0">
                              <a:latin typeface="Work Sans" pitchFamily="2" charset="0"/>
                            </a:rPr>
                            <a:t>Segundo momento: </a:t>
                          </a:r>
                          <a:r>
                            <a:rPr lang="es-CO" sz="1500" b="0" i="0" u="none" strike="noStrike" noProof="0" dirty="0">
                              <a:latin typeface="Work Sans" pitchFamily="2" charset="0"/>
                            </a:rPr>
                            <a:t>El funcionario delegado para representar el componente socio ambiental, deberá socializar de manera práctica los principales puntos a tener en cuenta en materia socio ambiental al cuerpo técnico, tales como: impactos directos, indirectos, acumulativos y sinérgicos, conectividad ecológica, c</a:t>
                          </a:r>
                          <a:r>
                            <a:rPr lang="es-ES" sz="1500" b="0" i="0" u="none" strike="noStrike" kern="1200" dirty="0" err="1">
                              <a:solidFill>
                                <a:schemeClr val="dk1"/>
                              </a:solidFill>
                              <a:latin typeface="Work Sans" pitchFamily="2" charset="0"/>
                              <a:ea typeface="+mn-ea"/>
                              <a:cs typeface="+mn-cs"/>
                            </a:rPr>
                            <a:t>apilaridad</a:t>
                          </a:r>
                          <a:r>
                            <a:rPr lang="es-ES" sz="1500" b="0" i="0" u="none" strike="noStrike" kern="1200" dirty="0">
                              <a:solidFill>
                                <a:schemeClr val="dk1"/>
                              </a:solidFill>
                              <a:latin typeface="Work Sans" pitchFamily="2" charset="0"/>
                              <a:ea typeface="+mn-ea"/>
                              <a:cs typeface="+mn-cs"/>
                            </a:rPr>
                            <a:t>, entendida como la capacidad de una estructura (v.g. Carretera) de mantener a través de si, el flujo de materia y energía, mediante la preservación de la estructura ecológica principal a lo largo de la vía y de las rondas hídricas con las que se superpone la vía a fin de mitigar la afectación sobre la conectividad ecológica y conglomeración vial. </a:t>
                          </a:r>
                        </a:p>
                        <a:p>
                          <a:pPr lvl="0" algn="l">
                            <a:lnSpc>
                              <a:spcPct val="100000"/>
                            </a:lnSpc>
                            <a:spcBef>
                              <a:spcPts val="0"/>
                            </a:spcBef>
                            <a:spcAft>
                              <a:spcPts val="0"/>
                            </a:spcAft>
                            <a:buNone/>
                          </a:pPr>
                          <a:endParaRPr lang="es-ES" sz="1500" b="0" i="0" u="none" strike="noStrike" kern="1200" dirty="0">
                            <a:solidFill>
                              <a:schemeClr val="dk1"/>
                            </a:solidFill>
                            <a:latin typeface="Work Sans" pitchFamily="2" charset="0"/>
                            <a:ea typeface="+mn-ea"/>
                            <a:cs typeface="+mn-cs"/>
                          </a:endParaRPr>
                        </a:p>
                        <a:p>
                          <a:pPr marL="0" lvl="0" algn="l" defTabSz="1280160" rtl="0" eaLnBrk="1" latinLnBrk="0" hangingPunct="1">
                            <a:lnSpc>
                              <a:spcPct val="100000"/>
                            </a:lnSpc>
                            <a:spcBef>
                              <a:spcPts val="0"/>
                            </a:spcBef>
                            <a:spcAft>
                              <a:spcPts val="0"/>
                            </a:spcAft>
                            <a:buNone/>
                          </a:pPr>
                          <a:r>
                            <a:rPr lang="es-ES" sz="1500" b="1" i="0" u="none" strike="noStrike" kern="1200" dirty="0">
                              <a:solidFill>
                                <a:schemeClr val="dk1"/>
                              </a:solidFill>
                              <a:latin typeface="Work Sans" pitchFamily="2" charset="0"/>
                              <a:ea typeface="+mn-ea"/>
                              <a:cs typeface="+mn-cs"/>
                            </a:rPr>
                            <a:t>Tercer momento: </a:t>
                          </a:r>
                          <a:r>
                            <a:rPr lang="es-ES" sz="1500" b="0" i="0" u="none" strike="noStrike" kern="1200" dirty="0">
                              <a:solidFill>
                                <a:schemeClr val="dk1"/>
                              </a:solidFill>
                              <a:latin typeface="Work Sans" pitchFamily="2" charset="0"/>
                              <a:ea typeface="+mn-ea"/>
                              <a:cs typeface="+mn-cs"/>
                            </a:rPr>
                            <a:t>Una vez socializada la información, se dará inicio a la toma de decisiones desde el ámbito socio-ambiental con el fin de poder generar lineamientos con un enfoque de intervención temprana de los proyectos a evaluar, buscando llegar a conclusiones como la inclusión de nuevas rutas en el trazado, generación de planes y programas de inclusión a la población objetivo, identificar posibles escenarios de conflicto socioambiental, desarrollar infraestructura que contenga pasos de fauna y desarrollar desde este punto la formulación estratégica del proyecto. </a:t>
                          </a:r>
                          <a:endParaRPr lang="es-CO" sz="1500" b="0" i="0" u="none" strike="noStrike" kern="1200" noProof="0" dirty="0">
                            <a:solidFill>
                              <a:schemeClr val="dk1"/>
                            </a:solidFill>
                            <a:latin typeface="Work Sans" pitchFamily="2" charset="0"/>
                            <a:ea typeface="+mn-ea"/>
                            <a:cs typeface="+mn-cs"/>
                          </a:endParaRPr>
                        </a:p>
                      </a:txBody>
                      <a:tcPr>
                        <a:solidFill>
                          <a:schemeClr val="bg1"/>
                        </a:solidFill>
                      </a:tcPr>
                    </a:tc>
                    <a:extLst>
                      <a:ext uri="{0D108BD9-81ED-4DB2-BD59-A6C34878D82A}">
                        <a16:rowId xmlns:a16="http://schemas.microsoft.com/office/drawing/2014/main" val="1148865646"/>
                      </a:ext>
                    </a:extLst>
                  </a:tr>
                  <a:tr h="45756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653663">
                    <a:tc>
                      <a:txBody>
                        <a:bodyPr/>
                        <a:lstStyle/>
                        <a:p>
                          <a:pPr marL="0" marR="0" lvl="0" indent="0" algn="l" defTabSz="1280160" rtl="0" eaLnBrk="1" fontAlgn="auto" latinLnBrk="0" hangingPunct="1">
                            <a:lnSpc>
                              <a:spcPct val="100000"/>
                            </a:lnSpc>
                            <a:spcBef>
                              <a:spcPts val="0"/>
                            </a:spcBef>
                            <a:spcAft>
                              <a:spcPts val="0"/>
                            </a:spcAft>
                            <a:buClrTx/>
                            <a:buSzTx/>
                            <a:buFontTx/>
                            <a:buNone/>
                            <a:tabLst/>
                            <a:defRPr/>
                          </a:pPr>
                          <a:r>
                            <a:rPr lang="es-ES" sz="1500" b="0" i="0" u="none" strike="noStrike" kern="1200">
                              <a:solidFill>
                                <a:schemeClr val="dk1"/>
                              </a:solidFill>
                              <a:latin typeface="Work Sans" pitchFamily="2" charset="0"/>
                              <a:ea typeface="+mn-ea"/>
                              <a:cs typeface="+mn-cs"/>
                            </a:rPr>
                            <a:t>Se debe contemplar que la actividad de socialización tiene por finalidad el implementar estrategias desde diferentes ámbitos que sean orientadas a la implementación y generación de un presupuesto para la aplicación de la guía en infraestructura verde vial.  </a:t>
                          </a:r>
                          <a:endParaRPr lang="es-CO" sz="1500" b="0" i="0" u="none" strike="noStrike" kern="1200" noProof="0">
                            <a:latin typeface="Work Sans" pitchFamily="2" charset="0"/>
                          </a:endParaRPr>
                        </a:p>
                      </a:txBody>
                      <a:tcPr>
                        <a:solidFill>
                          <a:schemeClr val="bg1"/>
                        </a:solidFill>
                      </a:tcPr>
                    </a:tc>
                    <a:extLst>
                      <a:ext uri="{0D108BD9-81ED-4DB2-BD59-A6C34878D82A}">
                        <a16:rowId xmlns:a16="http://schemas.microsoft.com/office/drawing/2014/main" val="506357801"/>
                      </a:ext>
                    </a:extLst>
                  </a:tr>
                  <a:tr h="45756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631968">
                    <a:tc>
                      <a:txBody>
                        <a:bodyPr/>
                        <a:lstStyle/>
                        <a:p>
                          <a:pPr lvl="0" algn="ctr">
                            <a:lnSpc>
                              <a:spcPct val="100000"/>
                            </a:lnSpc>
                            <a:spcBef>
                              <a:spcPts val="0"/>
                            </a:spcBef>
                            <a:spcAft>
                              <a:spcPts val="0"/>
                            </a:spcAft>
                            <a:buNone/>
                          </a:pPr>
                          <a:r>
                            <a:rPr lang="es-CO" sz="1600" b="0" i="0" u="none" strike="noStrike" kern="1200" noProof="0" dirty="0">
                              <a:latin typeface="Cambria Math" panose="02040503050406030204" pitchFamily="18" charset="0"/>
                              <a:ea typeface="Cambria Math" panose="02040503050406030204" pitchFamily="18" charset="0"/>
                            </a:rPr>
                            <a:t>  </a:t>
                          </a:r>
                        </a:p>
                        <a:p>
                          <a:pPr lvl="0" algn="ctr">
                            <a:lnSpc>
                              <a:spcPct val="100000"/>
                            </a:lnSpc>
                            <a:spcBef>
                              <a:spcPts val="0"/>
                            </a:spcBef>
                            <a:spcAft>
                              <a:spcPts val="0"/>
                            </a:spcAft>
                            <a:buNone/>
                          </a:pPr>
                          <a:r>
                            <a:rPr lang="es-CO" sz="1500" b="0" i="0" u="none" strike="noStrike" kern="1200" noProof="0" dirty="0">
                              <a:latin typeface="Work Sans" pitchFamily="2" charset="0"/>
                              <a:ea typeface="Cambria Math" panose="02040503050406030204" pitchFamily="18" charset="0"/>
                            </a:rPr>
                            <a:t>       </a:t>
                          </a:r>
                          <a14:m>
                            <m:oMath xmlns:m="http://schemas.openxmlformats.org/officeDocument/2006/math">
                              <m:f>
                                <m:fPr>
                                  <m:ctrlPr>
                                    <a:rPr lang="es-CO" sz="1500" b="0" i="1" u="none" strike="noStrike" kern="1200" noProof="0" smtClean="0">
                                      <a:latin typeface="Cambria Math" panose="02040503050406030204" pitchFamily="18" charset="0"/>
                                      <a:ea typeface="Cambria Math" panose="02040503050406030204" pitchFamily="18" charset="0"/>
                                    </a:rPr>
                                  </m:ctrlPr>
                                </m:fPr>
                                <m:num>
                                  <m:r>
                                    <m:rPr>
                                      <m:nor/>
                                    </m:rPr>
                                    <a:rPr lang="es-CO" sz="1500" b="0" i="0" u="none" strike="noStrike" kern="1200" noProof="0" dirty="0" smtClean="0">
                                      <a:latin typeface="Work Sans" pitchFamily="2" charset="0"/>
                                      <a:ea typeface="Cambria Math" panose="02040503050406030204" pitchFamily="18" charset="0"/>
                                    </a:rPr>
                                    <m:t>No</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De</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funcionarios</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que</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asistieron</m:t>
                                  </m:r>
                                </m:num>
                                <m:den>
                                  <m:r>
                                    <m:rPr>
                                      <m:nor/>
                                    </m:rPr>
                                    <a:rPr lang="es-CO" sz="1500" b="0" i="0" u="none" strike="noStrike" kern="1200" noProof="0" dirty="0" smtClean="0">
                                      <a:latin typeface="Work Sans" pitchFamily="2" charset="0"/>
                                      <a:ea typeface="Cambria Math" panose="02040503050406030204" pitchFamily="18" charset="0"/>
                                    </a:rPr>
                                    <m:t>No</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De</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funcionarios</m:t>
                                  </m:r>
                                  <m:r>
                                    <m:rPr>
                                      <m:nor/>
                                    </m:rPr>
                                    <a:rPr lang="es-CO" sz="1500" b="0" i="0" u="none" strike="noStrike" kern="1200" noProof="0" dirty="0" smtClean="0">
                                      <a:latin typeface="Work Sans" pitchFamily="2" charset="0"/>
                                      <a:ea typeface="Cambria Math" panose="02040503050406030204" pitchFamily="18" charset="0"/>
                                    </a:rPr>
                                    <m:t> </m:t>
                                  </m:r>
                                  <m:r>
                                    <m:rPr>
                                      <m:nor/>
                                    </m:rPr>
                                    <a:rPr lang="es-CO" sz="1500" b="0" i="0" u="none" strike="noStrike" kern="1200" noProof="0" dirty="0" smtClean="0">
                                      <a:latin typeface="Work Sans" pitchFamily="2" charset="0"/>
                                      <a:ea typeface="Cambria Math" panose="02040503050406030204" pitchFamily="18" charset="0"/>
                                    </a:rPr>
                                    <m:t>convocados</m:t>
                                  </m:r>
                                </m:den>
                              </m:f>
                            </m:oMath>
                          </a14:m>
                          <a:r>
                            <a:rPr lang="es-CO" sz="1500" b="0" i="0" u="none" strike="noStrike" kern="1200" noProof="0" dirty="0">
                              <a:latin typeface="Work Sans" pitchFamily="2" charset="0"/>
                              <a:ea typeface="Cambria Math" panose="02040503050406030204" pitchFamily="18" charset="0"/>
                            </a:rPr>
                            <a:t>*100</a:t>
                          </a: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2" name="Tabla 1">
                <a:extLst>
                  <a:ext uri="{FF2B5EF4-FFF2-40B4-BE49-F238E27FC236}">
                    <a16:creationId xmlns:a16="http://schemas.microsoft.com/office/drawing/2014/main" id="{A8599C0E-4D15-D6C0-29A6-673A2E55B477}"/>
                  </a:ext>
                </a:extLst>
              </p:cNvPr>
              <p:cNvGraphicFramePr>
                <a:graphicFrameLocks noGrp="1"/>
              </p:cNvGraphicFramePr>
              <p:nvPr>
                <p:extLst>
                  <p:ext uri="{D42A27DB-BD31-4B8C-83A1-F6EECF244321}">
                    <p14:modId xmlns:p14="http://schemas.microsoft.com/office/powerpoint/2010/main" val="3289171099"/>
                  </p:ext>
                </p:extLst>
              </p:nvPr>
            </p:nvGraphicFramePr>
            <p:xfrm>
              <a:off x="1418925" y="898442"/>
              <a:ext cx="13474800" cy="7572601"/>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72815">
                    <a:tc>
                      <a:txBody>
                        <a:bodyPr/>
                        <a:lstStyle/>
                        <a:p>
                          <a:pPr algn="ctr"/>
                          <a:r>
                            <a:rPr lang="es-CO" sz="1890">
                              <a:solidFill>
                                <a:schemeClr val="tx1"/>
                              </a:solidFill>
                              <a:latin typeface="Poppins SemiBold"/>
                              <a:cs typeface="Poppins SemiBold"/>
                            </a:rPr>
                            <a:t>Procedimiento</a:t>
                          </a:r>
                        </a:p>
                      </a:txBody>
                      <a:tcPr anchor="ctr">
                        <a:solidFill>
                          <a:srgbClr val="FF941F"/>
                        </a:solidFill>
                      </a:tcPr>
                    </a:tc>
                    <a:extLst>
                      <a:ext uri="{0D108BD9-81ED-4DB2-BD59-A6C34878D82A}">
                        <a16:rowId xmlns:a16="http://schemas.microsoft.com/office/drawing/2014/main" val="2407719462"/>
                      </a:ext>
                    </a:extLst>
                  </a:tr>
                  <a:tr h="3899031">
                    <a:tc>
                      <a:txBody>
                        <a:bodyPr/>
                        <a:lstStyle/>
                        <a:p>
                          <a:pPr lvl="0" algn="l">
                            <a:lnSpc>
                              <a:spcPct val="100000"/>
                            </a:lnSpc>
                            <a:spcBef>
                              <a:spcPts val="0"/>
                            </a:spcBef>
                            <a:spcAft>
                              <a:spcPts val="0"/>
                            </a:spcAft>
                            <a:buNone/>
                          </a:pPr>
                          <a:r>
                            <a:rPr lang="es-CO" sz="1500" b="1" i="0" u="none" strike="noStrike" noProof="0" dirty="0">
                              <a:latin typeface="Work Sans" pitchFamily="2" charset="0"/>
                            </a:rPr>
                            <a:t>Primer momento: </a:t>
                          </a:r>
                          <a:r>
                            <a:rPr lang="es-CO" sz="1500" b="0" i="0" u="none" strike="noStrike" noProof="0" dirty="0">
                              <a:latin typeface="Work Sans" pitchFamily="2" charset="0"/>
                            </a:rPr>
                            <a:t>Durante la estructuración de la contratación, se llevará a cabo una reunión entre líderes de cada subdirección o funcionarios que tengan a cargo el proyecto de infraestructura de transporte, contando con la presencia de funcionarios técnicos, ambientales, biólogos, presupuesto y sobre todo que tengan poder de decisión.</a:t>
                          </a:r>
                        </a:p>
                        <a:p>
                          <a:pPr lvl="0" algn="l">
                            <a:lnSpc>
                              <a:spcPct val="100000"/>
                            </a:lnSpc>
                            <a:spcBef>
                              <a:spcPts val="0"/>
                            </a:spcBef>
                            <a:spcAft>
                              <a:spcPts val="0"/>
                            </a:spcAft>
                            <a:buNone/>
                          </a:pPr>
                          <a:r>
                            <a:rPr lang="es-CO" sz="1500" b="0" i="0" u="none" strike="noStrike" noProof="0" dirty="0">
                              <a:latin typeface="Work Sans" pitchFamily="2" charset="0"/>
                            </a:rPr>
                            <a:t> </a:t>
                          </a:r>
                        </a:p>
                        <a:p>
                          <a:pPr lvl="0" algn="l">
                            <a:lnSpc>
                              <a:spcPct val="100000"/>
                            </a:lnSpc>
                            <a:spcBef>
                              <a:spcPts val="0"/>
                            </a:spcBef>
                            <a:spcAft>
                              <a:spcPts val="0"/>
                            </a:spcAft>
                            <a:buNone/>
                          </a:pPr>
                          <a:r>
                            <a:rPr lang="es-CO" sz="1500" b="1" i="0" u="none" strike="noStrike" noProof="0" dirty="0">
                              <a:latin typeface="Work Sans" pitchFamily="2" charset="0"/>
                            </a:rPr>
                            <a:t>Segundo momento: </a:t>
                          </a:r>
                          <a:r>
                            <a:rPr lang="es-CO" sz="1500" b="0" i="0" u="none" strike="noStrike" noProof="0" dirty="0">
                              <a:latin typeface="Work Sans" pitchFamily="2" charset="0"/>
                            </a:rPr>
                            <a:t>El funcionario delegado para representar el componente socio ambiental, deberá socializar de manera práctica los principales puntos a tener en cuenta en materia socio ambiental al cuerpo técnico, tales como: impactos directos, indirectos, acumulativos y sinérgicos, conectividad ecológica, c</a:t>
                          </a:r>
                          <a:r>
                            <a:rPr lang="es-ES" sz="1500" b="0" i="0" u="none" strike="noStrike" kern="1200" dirty="0" err="1">
                              <a:solidFill>
                                <a:schemeClr val="dk1"/>
                              </a:solidFill>
                              <a:latin typeface="Work Sans" pitchFamily="2" charset="0"/>
                              <a:ea typeface="+mn-ea"/>
                              <a:cs typeface="+mn-cs"/>
                            </a:rPr>
                            <a:t>apilaridad</a:t>
                          </a:r>
                          <a:r>
                            <a:rPr lang="es-ES" sz="1500" b="0" i="0" u="none" strike="noStrike" kern="1200" dirty="0">
                              <a:solidFill>
                                <a:schemeClr val="dk1"/>
                              </a:solidFill>
                              <a:latin typeface="Work Sans" pitchFamily="2" charset="0"/>
                              <a:ea typeface="+mn-ea"/>
                              <a:cs typeface="+mn-cs"/>
                            </a:rPr>
                            <a:t>, entendida como la capacidad de una estructura (v.g. Carretera) de mantener a través de si, el flujo de materia y energía, mediante la preservación de la estructura ecológica principal a lo largo de la vía y de las rondas hídricas con las que se superpone la vía a fin de mitigar la afectación sobre la conectividad ecológica y conglomeración vial. </a:t>
                          </a:r>
                        </a:p>
                        <a:p>
                          <a:pPr lvl="0" algn="l">
                            <a:lnSpc>
                              <a:spcPct val="100000"/>
                            </a:lnSpc>
                            <a:spcBef>
                              <a:spcPts val="0"/>
                            </a:spcBef>
                            <a:spcAft>
                              <a:spcPts val="0"/>
                            </a:spcAft>
                            <a:buNone/>
                          </a:pPr>
                          <a:endParaRPr lang="es-ES" sz="1500" b="0" i="0" u="none" strike="noStrike" kern="1200" dirty="0">
                            <a:solidFill>
                              <a:schemeClr val="dk1"/>
                            </a:solidFill>
                            <a:latin typeface="Work Sans" pitchFamily="2" charset="0"/>
                            <a:ea typeface="+mn-ea"/>
                            <a:cs typeface="+mn-cs"/>
                          </a:endParaRPr>
                        </a:p>
                        <a:p>
                          <a:pPr marL="0" lvl="0" algn="l" defTabSz="1280160" rtl="0" eaLnBrk="1" latinLnBrk="0" hangingPunct="1">
                            <a:lnSpc>
                              <a:spcPct val="100000"/>
                            </a:lnSpc>
                            <a:spcBef>
                              <a:spcPts val="0"/>
                            </a:spcBef>
                            <a:spcAft>
                              <a:spcPts val="0"/>
                            </a:spcAft>
                            <a:buNone/>
                          </a:pPr>
                          <a:r>
                            <a:rPr lang="es-ES" sz="1500" b="1" i="0" u="none" strike="noStrike" kern="1200" dirty="0">
                              <a:solidFill>
                                <a:schemeClr val="dk1"/>
                              </a:solidFill>
                              <a:latin typeface="Work Sans" pitchFamily="2" charset="0"/>
                              <a:ea typeface="+mn-ea"/>
                              <a:cs typeface="+mn-cs"/>
                            </a:rPr>
                            <a:t>Tercer momento: </a:t>
                          </a:r>
                          <a:r>
                            <a:rPr lang="es-ES" sz="1500" b="0" i="0" u="none" strike="noStrike" kern="1200" dirty="0">
                              <a:solidFill>
                                <a:schemeClr val="dk1"/>
                              </a:solidFill>
                              <a:latin typeface="Work Sans" pitchFamily="2" charset="0"/>
                              <a:ea typeface="+mn-ea"/>
                              <a:cs typeface="+mn-cs"/>
                            </a:rPr>
                            <a:t>Una vez socializada la información, se dará inicio a la toma de decisiones desde el ámbito socio-ambiental con el fin de poder generar lineamientos con un enfoque de intervención temprana de los proyectos a evaluar, buscando llegar a conclusiones como la inclusión de nuevas rutas en el trazado, generación de planes y programas de inclusión a la población objetivo, identificar posibles escenarios de conflicto socioambiental, desarrollar infraestructura que contenga pasos de fauna y desarrollar desde este punto la formulación estratégica del proyecto. </a:t>
                          </a:r>
                          <a:endParaRPr lang="es-CO" sz="1500" b="0" i="0" u="none" strike="noStrike" kern="1200" noProof="0" dirty="0">
                            <a:solidFill>
                              <a:schemeClr val="dk1"/>
                            </a:solidFill>
                            <a:latin typeface="Work Sans" pitchFamily="2" charset="0"/>
                            <a:ea typeface="+mn-ea"/>
                            <a:cs typeface="+mn-cs"/>
                          </a:endParaRPr>
                        </a:p>
                      </a:txBody>
                      <a:tcPr>
                        <a:solidFill>
                          <a:schemeClr val="bg1"/>
                        </a:solidFill>
                      </a:tcPr>
                    </a:tc>
                    <a:extLst>
                      <a:ext uri="{0D108BD9-81ED-4DB2-BD59-A6C34878D82A}">
                        <a16:rowId xmlns:a16="http://schemas.microsoft.com/office/drawing/2014/main" val="1148865646"/>
                      </a:ext>
                    </a:extLst>
                  </a:tr>
                  <a:tr h="45756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653663">
                    <a:tc>
                      <a:txBody>
                        <a:bodyPr/>
                        <a:lstStyle/>
                        <a:p>
                          <a:pPr marL="0" marR="0" lvl="0" indent="0" algn="l" defTabSz="1280160" rtl="0" eaLnBrk="1" fontAlgn="auto" latinLnBrk="0" hangingPunct="1">
                            <a:lnSpc>
                              <a:spcPct val="100000"/>
                            </a:lnSpc>
                            <a:spcBef>
                              <a:spcPts val="0"/>
                            </a:spcBef>
                            <a:spcAft>
                              <a:spcPts val="0"/>
                            </a:spcAft>
                            <a:buClrTx/>
                            <a:buSzTx/>
                            <a:buFontTx/>
                            <a:buNone/>
                            <a:tabLst/>
                            <a:defRPr/>
                          </a:pPr>
                          <a:r>
                            <a:rPr lang="es-ES" sz="1500" b="0" i="0" u="none" strike="noStrike" kern="1200">
                              <a:solidFill>
                                <a:schemeClr val="dk1"/>
                              </a:solidFill>
                              <a:latin typeface="Work Sans" pitchFamily="2" charset="0"/>
                              <a:ea typeface="+mn-ea"/>
                              <a:cs typeface="+mn-cs"/>
                            </a:rPr>
                            <a:t>Se debe contemplar que la actividad de socialización tiene por finalidad el implementar estrategias desde diferentes ámbitos que sean orientadas a la implementación y generación de un presupuesto para la aplicación de la guía en infraestructura verde vial.  </a:t>
                          </a:r>
                          <a:endParaRPr lang="es-CO" sz="1500" b="0" i="0" u="none" strike="noStrike" kern="1200" noProof="0">
                            <a:latin typeface="Work Sans" pitchFamily="2" charset="0"/>
                          </a:endParaRPr>
                        </a:p>
                      </a:txBody>
                      <a:tcPr>
                        <a:solidFill>
                          <a:schemeClr val="bg1"/>
                        </a:solidFill>
                      </a:tcPr>
                    </a:tc>
                    <a:extLst>
                      <a:ext uri="{0D108BD9-81ED-4DB2-BD59-A6C34878D82A}">
                        <a16:rowId xmlns:a16="http://schemas.microsoft.com/office/drawing/2014/main" val="506357801"/>
                      </a:ext>
                    </a:extLst>
                  </a:tr>
                  <a:tr h="457562">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5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631968">
                    <a:tc>
                      <a:txBody>
                        <a:bodyPr/>
                        <a:lstStyle/>
                        <a:p>
                          <a:endParaRPr lang="es-CO"/>
                        </a:p>
                      </a:txBody>
                      <a:tcPr>
                        <a:blipFill>
                          <a:blip r:embed="rId3"/>
                          <a:stretch>
                            <a:fillRect l="-45" t="-364179" r="-181" b="-746"/>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03121C1B-5F6E-2D4E-9B0F-6AD860F7D8B2}"/>
              </a:ext>
            </a:extLst>
          </p:cNvPr>
          <p:cNvSpPr txBox="1"/>
          <p:nvPr/>
        </p:nvSpPr>
        <p:spPr>
          <a:xfrm>
            <a:off x="15849600" y="909430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A32E5F0E-0248-9416-2914-ECD3FDCBE994}"/>
              </a:ext>
            </a:extLst>
          </p:cNvPr>
          <p:cNvSpPr/>
          <p:nvPr/>
        </p:nvSpPr>
        <p:spPr>
          <a:xfrm flipH="1">
            <a:off x="16365472" y="875359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869DEF45-1922-9A54-7E9E-8F8E9FEF24D3}"/>
              </a:ext>
            </a:extLst>
          </p:cNvPr>
          <p:cNvSpPr/>
          <p:nvPr/>
        </p:nvSpPr>
        <p:spPr>
          <a:xfrm>
            <a:off x="4259807" y="139279"/>
            <a:ext cx="891247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22: TALLER DE ENFOQUE DE INTERVENCIÓN TEMPRANA</a:t>
            </a:r>
          </a:p>
        </p:txBody>
      </p:sp>
      <p:grpSp>
        <p:nvGrpSpPr>
          <p:cNvPr id="12" name="Grupo 11">
            <a:extLst>
              <a:ext uri="{FF2B5EF4-FFF2-40B4-BE49-F238E27FC236}">
                <a16:creationId xmlns:a16="http://schemas.microsoft.com/office/drawing/2014/main" id="{036BB895-6813-3C88-2F1F-D01157A68667}"/>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E35AE833-D92F-171F-6C2C-8EC9EC744926}"/>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4BB9E639-80B0-E5EA-76D7-9117F92CD39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9A441730-59E3-E655-81A4-71540E06845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5BAF1E32-F194-5213-767D-59E5A43A8CD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61876B48-04F9-D1BE-39C4-C4FEF822693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6D190BE2-F56B-84AC-AD5E-B38490243DBE}"/>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EF739916-4AEC-E0F1-D648-8EE06040DF7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B6ED3B9-0D6B-4124-A50F-BE971A56CC6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11E94BBE-42B1-296A-61A2-87E5F82F0543}"/>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25ED39A1-6C63-FB6B-A54C-77A2EA92FD4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97A0401E-5404-BFE9-30D1-D028BCD6B2E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E2500FBE-E345-EF13-98B0-03E96A1DFE8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C620C75B-3642-4E99-7462-DAAE9E7AF73B}"/>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9C257A00-F1B8-08ED-A1BB-51C61F6C7A5B}"/>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56876B87-4C45-3983-7004-EAF321AADBA6}"/>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F16D1351-7291-5ACC-F10C-FC57BFF8855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008806DA-19F4-AC94-782A-7FEEC17278D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35DB0820-540E-C5A1-042D-AC00655FD572}"/>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DFF61161-5FA6-79F7-CF1B-90463D4EB9C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BE864DD5-2EBE-E156-6FA0-CBFC7010000E}"/>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993DE38-7C86-0FC2-F278-F09CE2B866F4}"/>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FA0722CA-30A2-938A-516D-E4758F21A84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9A43EC4A-3066-DB9E-E7FC-00B262B00174}"/>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E07189DC-3917-5B3F-A3DF-87E48CD0C2F7}"/>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16E38A94-0B44-5A82-FD8E-92078E2317B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520A07FD-3853-321F-BFCE-A809B46F2B7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FFF8973A-A8E7-59D4-B728-5DD09541E343}"/>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352A2DD7-36D5-5AB2-4309-15EF64BCD5D7}"/>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CD7C583F-1191-3E0F-3625-6D3EAC22F3BD}"/>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93690701-78D4-4458-A984-D2FE5B8C6772}"/>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1305ECAA-3260-CA9A-C4DA-F6665627F71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9F0838E3-DCB3-880A-CB4C-1F496CE8E58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451C7C03-2576-9EA7-F301-24B55D82D871}"/>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54A2926C-AADE-889D-0B22-8E35BA2644F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4FD7F687-1E48-A7EA-008D-57F1B0CB8DF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3F2A6CD5-C42C-59E5-2679-81FE0FF68FF1}"/>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5FA6A21B-5663-E2FF-C1E1-A6E285C0379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577C1093-F7ED-EF09-E04A-B0FEFEDED7E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22CE591F-0548-95E7-9885-A79EFC47ADF7}"/>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22B0CCFF-1270-ACB7-DCE4-7771FABA3DF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8E438965-3CA5-A0C9-55C3-C9F322B7531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3A07DA48-F6EE-FE40-6453-D5ACFA994BE2}"/>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05C2282A-ADED-D96C-AEAB-68E823192A78}"/>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C1C2C12C-3316-5018-67E4-C232A25EF84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037F07A7-851A-40EE-3CCB-D3E95B89953E}"/>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CDC8FF4D-E910-626A-D3CF-8C5A45438F6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734366D6-18FE-9E7D-D4C0-6B56E6956D96}"/>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812B5DC6-8383-C8CD-91DB-7A76780ED97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ABE25771-116E-321D-90B6-4AF3C7756EF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CA858800-9FA9-8CF3-18E5-FE12980B80DE}"/>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BE35D6C7-434C-5F8A-D30A-814F9899D97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314D59D6-4741-7862-4248-C39F34E92352}"/>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03AB3057-C6DC-C04B-9F4A-9B7F563FC403}"/>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950D6C25-24E4-E44E-5327-3D97131F7F8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5F5CC730-998B-E2FD-DF5B-65B509A9C7FB}"/>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76FD45DD-E3E7-7B51-581C-0546B5D91F1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FA9620ED-0B1D-5179-DB40-46E5D4A86EA0}"/>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B74FC0D9-1072-9612-35C6-E2327BFF342A}"/>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FAE6BDD0-6B4F-2F08-0021-02534EBC171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E8F3E54C-06D3-B4A4-41B0-7C612ACD0083}"/>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0CA2AE18-1F8D-0363-49DF-9F661056D84F}"/>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A3C53CBA-F574-81AB-AE8E-B6D0B35AE9B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AABAF4A3-C908-E62B-0C79-42162D98857F}"/>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CC8A16F3-1F76-5504-B486-24030190BE8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F182EDD2-C9BE-75ED-D1EA-3C0E418877EC}"/>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DB4145FE-EC5F-1E82-061C-9B24A818F20B}"/>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172DD6DB-5681-CBD6-9BB4-E94192F01AF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DCC510D4-E1E7-F122-FB82-CE885789572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5B793FAE-CBC4-6356-5EC2-9D704715AB40}"/>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C50A10D4-D76C-D7E7-365E-34100ECB38B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3FEDA0F1-6238-9990-796D-AFACAF1106A1}"/>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5CCD6E16-BD5D-8311-6F9D-F21B94329661}"/>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D220290D-1D90-3348-3EAA-BE2D1A3A7AF1}"/>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E7DC3899-7D58-9D5B-3676-B842A858C4AC}"/>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296125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2555625" y="235852"/>
            <a:ext cx="112014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23: TALLER DE LEVANTAMIENTO Y CARACTERIZACIÓN DE LA LÍNEA BASE</a:t>
            </a:r>
          </a:p>
        </p:txBody>
      </p:sp>
      <p:graphicFrame>
        <p:nvGraphicFramePr>
          <p:cNvPr id="4" name="Tabla 186">
            <a:extLst>
              <a:ext uri="{FF2B5EF4-FFF2-40B4-BE49-F238E27FC236}">
                <a16:creationId xmlns:a16="http://schemas.microsoft.com/office/drawing/2014/main" id="{E34D404A-62AB-6AB1-91E2-AD6649F3B5DB}"/>
              </a:ext>
            </a:extLst>
          </p:cNvPr>
          <p:cNvGraphicFramePr>
            <a:graphicFrameLocks noGrp="1"/>
          </p:cNvGraphicFramePr>
          <p:nvPr>
            <p:extLst>
              <p:ext uri="{D42A27DB-BD31-4B8C-83A1-F6EECF244321}">
                <p14:modId xmlns:p14="http://schemas.microsoft.com/office/powerpoint/2010/main" val="874184322"/>
              </p:ext>
            </p:extLst>
          </p:nvPr>
        </p:nvGraphicFramePr>
        <p:xfrm>
          <a:off x="1258646" y="979967"/>
          <a:ext cx="13474798" cy="7661202"/>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69927">
                <a:tc gridSpan="16">
                  <a:txBody>
                    <a:bodyPr/>
                    <a:lstStyle/>
                    <a:p>
                      <a:pPr algn="ctr"/>
                      <a:r>
                        <a:rPr lang="es-CO" sz="1800" dirty="0">
                          <a:solidFill>
                            <a:schemeClr val="tx1"/>
                          </a:solidFill>
                          <a:latin typeface="Poppins SemiBold"/>
                          <a:cs typeface="Poppins SemiBold"/>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47249">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339704">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Factibilidad</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B w="9525" cap="flat" cmpd="sng" algn="ctr">
                      <a:solidFill>
                        <a:srgbClr val="FF94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300">
                          <a:solidFill>
                            <a:schemeClr val="tx1"/>
                          </a:solidFill>
                          <a:latin typeface="Work Sans" pitchFamily="2" charset="0"/>
                          <a:cs typeface="Poppins"/>
                        </a:rPr>
                        <a:t>Diseños definitivos </a:t>
                      </a: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47249">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69927">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745312">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6992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171349">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dirty="0">
                          <a:solidFill>
                            <a:schemeClr val="dk1"/>
                          </a:solidFill>
                          <a:effectLst/>
                          <a:latin typeface="Work Sans" pitchFamily="2" charset="0"/>
                          <a:ea typeface="+mn-ea"/>
                          <a:cs typeface="+mn-cs"/>
                        </a:rPr>
                        <a:t>La presente herramienta busca reconocer la caracterización y diagnóstico del área de influencia del proyecto, por medio de este taller se identificarán las percepciones, expectativas, necesidades, e impactos positivos y negativos del desarrollo del proyecto, directamente desde la perspectiva de los habitantes de la zona. </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826614">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a:ea typeface="+mn-ea"/>
                          <a:cs typeface="Poppins SemiBold"/>
                        </a:rPr>
                        <a:t>¿Cuánto tiempo se necesita?</a:t>
                      </a:r>
                      <a:endParaRPr lang="es-CO" sz="1800">
                        <a:latin typeface="Poppins SemiBold"/>
                        <a:cs typeface="Poppins SemiBold"/>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505966">
                <a:tc gridSpan="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Levantar información con grupos de interés sobre la caracterización de la línea base del proyecto.</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r>
                        <a:rPr lang="es-MX" sz="1500">
                          <a:latin typeface="Work Sans" pitchFamily="2" charset="0"/>
                        </a:rPr>
                        <a:t>Autoridades departamentales, municipales locales, instituciones, líderes sociales, gremios, asociaciones, JAC, veedurías, grupos étnicos, comunidades campesinas y sociedad civil.</a:t>
                      </a: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2 horas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6992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898051">
                <a:tc gridSpan="16">
                  <a:txBody>
                    <a:bodyPr/>
                    <a:lstStyle/>
                    <a:p>
                      <a:pPr marL="640080" marR="0" lvl="1" indent="0" algn="l" defTabSz="960120" rtl="0" eaLnBrk="1" fontAlgn="auto" latinLnBrk="0" hangingPunct="1">
                        <a:lnSpc>
                          <a:spcPct val="100000"/>
                        </a:lnSpc>
                        <a:spcBef>
                          <a:spcPts val="0"/>
                        </a:spcBef>
                        <a:spcAft>
                          <a:spcPts val="0"/>
                        </a:spcAft>
                        <a:buClrTx/>
                        <a:buSzTx/>
                        <a:buFontTx/>
                        <a:buNone/>
                        <a:tabLst/>
                        <a:defRPr/>
                      </a:pPr>
                      <a:r>
                        <a:rPr lang="es-ES" sz="1500" kern="1200" dirty="0">
                          <a:solidFill>
                            <a:schemeClr val="dk1"/>
                          </a:solidFill>
                          <a:effectLst/>
                          <a:latin typeface="Work Sans" pitchFamily="2" charset="0"/>
                          <a:ea typeface="+mn-ea"/>
                          <a:cs typeface="+mn-cs"/>
                        </a:rPr>
                        <a:t>Amplificador, pliegos de papel bond, marcadores negros, caja de crayolas, cinta de enmascarar, acta de reunión, listado de asistencia, cámara fotográfica y/o videograbadora y refrigerios.</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3FDE9261-DCB5-61D8-1D63-D18EF0ECE8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12902" y="2654768"/>
            <a:ext cx="616278" cy="576000"/>
          </a:xfrm>
          <a:prstGeom prst="rect">
            <a:avLst/>
          </a:prstGeom>
        </p:spPr>
      </p:pic>
      <p:pic>
        <p:nvPicPr>
          <p:cNvPr id="6" name="Gráfico 76" descr="Grupo de personas con relleno sólido">
            <a:extLst>
              <a:ext uri="{FF2B5EF4-FFF2-40B4-BE49-F238E27FC236}">
                <a16:creationId xmlns:a16="http://schemas.microsoft.com/office/drawing/2014/main" id="{A0B78E25-BB45-6E6C-8F21-EAEF15DF157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452511" y="2637968"/>
            <a:ext cx="624776" cy="576000"/>
          </a:xfrm>
          <a:prstGeom prst="rect">
            <a:avLst/>
          </a:prstGeom>
        </p:spPr>
      </p:pic>
      <p:sp>
        <p:nvSpPr>
          <p:cNvPr id="7" name="object 18">
            <a:extLst>
              <a:ext uri="{FF2B5EF4-FFF2-40B4-BE49-F238E27FC236}">
                <a16:creationId xmlns:a16="http://schemas.microsoft.com/office/drawing/2014/main" id="{72C5722E-D8F8-7DA6-24B3-BEFDE47E180C}"/>
              </a:ext>
            </a:extLst>
          </p:cNvPr>
          <p:cNvSpPr/>
          <p:nvPr/>
        </p:nvSpPr>
        <p:spPr>
          <a:xfrm>
            <a:off x="11828443" y="2700335"/>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06DEFE19-F76E-CD2B-092B-DD9C9E3C5727}"/>
              </a:ext>
            </a:extLst>
          </p:cNvPr>
          <p:cNvSpPr/>
          <p:nvPr/>
        </p:nvSpPr>
        <p:spPr>
          <a:xfrm>
            <a:off x="13623057" y="2754744"/>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bg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B9DD284B-AA2A-AA2F-6A26-F0788511627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16304" y="2568898"/>
            <a:ext cx="714139" cy="714139"/>
          </a:xfrm>
          <a:prstGeom prst="rect">
            <a:avLst/>
          </a:prstGeom>
        </p:spPr>
      </p:pic>
      <p:pic>
        <p:nvPicPr>
          <p:cNvPr id="22" name="Gráfico 21" descr="Single gear con relleno sólido">
            <a:extLst>
              <a:ext uri="{FF2B5EF4-FFF2-40B4-BE49-F238E27FC236}">
                <a16:creationId xmlns:a16="http://schemas.microsoft.com/office/drawing/2014/main" id="{2B7A6C51-2A4D-3DF4-AE95-35C9A606134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41916" y="2654768"/>
            <a:ext cx="576000" cy="576000"/>
          </a:xfrm>
          <a:prstGeom prst="rect">
            <a:avLst/>
          </a:prstGeom>
        </p:spPr>
      </p:pic>
      <p:pic>
        <p:nvPicPr>
          <p:cNvPr id="23" name="Gráfico 22" descr="Court con relleno sólido">
            <a:extLst>
              <a:ext uri="{FF2B5EF4-FFF2-40B4-BE49-F238E27FC236}">
                <a16:creationId xmlns:a16="http://schemas.microsoft.com/office/drawing/2014/main" id="{8EC3D768-51D3-1D9D-98CF-F843D86B5BF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42304" y="2637968"/>
            <a:ext cx="576000" cy="576000"/>
          </a:xfrm>
          <a:prstGeom prst="rect">
            <a:avLst/>
          </a:prstGeom>
        </p:spPr>
      </p:pic>
      <p:sp>
        <p:nvSpPr>
          <p:cNvPr id="24" name="CuadroTexto 23">
            <a:extLst>
              <a:ext uri="{FF2B5EF4-FFF2-40B4-BE49-F238E27FC236}">
                <a16:creationId xmlns:a16="http://schemas.microsoft.com/office/drawing/2014/main" id="{DADFE9EF-B0EC-15AC-4862-FCD73D5A005A}"/>
              </a:ext>
            </a:extLst>
          </p:cNvPr>
          <p:cNvSpPr txBox="1"/>
          <p:nvPr/>
        </p:nvSpPr>
        <p:spPr>
          <a:xfrm>
            <a:off x="15849600"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D16E2F68-4B09-EA98-1E00-892F77DF27EF}"/>
              </a:ext>
            </a:extLst>
          </p:cNvPr>
          <p:cNvSpPr/>
          <p:nvPr/>
        </p:nvSpPr>
        <p:spPr>
          <a:xfrm>
            <a:off x="16365472" y="878380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7FFC8B50-BEBC-CEF0-88D6-660149EBEB8B}"/>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CE081A7F-9997-EF7D-7C20-5D4E6292475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5411B87C-8B7D-72DD-1DFF-146D44F5F63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F43BA977-D5F1-5327-2D7E-550E94CBF8F0}"/>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4D8FC709-FC7B-FB3F-CFE3-4213AC507A0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97373CBF-7AB3-BDF9-B85A-E9AABE1CEA53}"/>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B000911-71C9-02FC-8DF9-6D33E00EF8B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B7EB6EBD-07FD-55DE-20A8-71E55A632F6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100F4D57-C2B9-E7CC-90B8-2EE27061E9E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B7B47D9-18E1-A234-A660-3522D593FF0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7BD240D0-696A-910B-4CA0-F66907181595}"/>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7A0BF90F-2651-4D96-5994-7B04349D35B4}"/>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4A450B62-4F7D-6D5C-AA46-E5AD5DB0FDB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BF55CC29-8DB5-802A-BF7C-6A7153E346B5}"/>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775A3B10-D84A-BF56-F114-1FEE9DAD967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9576BC11-CE20-45CF-F82F-E9A5E150960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B3913AB3-923C-50E2-9BF9-676DA310966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992E785B-089D-DD48-1AEA-73CAE19FD90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3D6191E3-B538-E02F-A0F5-79C698C087E1}"/>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3511952F-3B9B-B4D4-2CD4-D698B6EBD89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452C4F92-8627-A536-E484-7D441ECDF09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5D874F90-F8CD-93E7-73DA-6E2FF19139A0}"/>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EFA75DA2-6BEA-4D58-ABD5-E5682CE49FDA}"/>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C02D738F-9D2C-1181-8974-4E0B85DBFF9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3D527436-C679-A2EC-47BE-45BF3BBAC312}"/>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15F3B9AE-FF05-A83A-6E29-E8E6B29A7268}"/>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42DEAC98-F4A0-F8BE-B30C-EE383912691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DC474DCD-6313-188C-ED62-E403BD3E7AE1}"/>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9E2E2F8E-65C9-CED8-CA7A-38C7689D35F6}"/>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AFCE79F8-134E-8F5C-6378-050EB6D5F26F}"/>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1025304D-3882-167F-5413-ABEE38D91457}"/>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FDCC884F-054D-295C-CCAC-1FA746992E4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A05FB782-5DE5-FA26-D531-00A8E7CADB2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7A53FFFA-119C-5FD9-BABE-83DF014EB81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F8D3E86D-98A1-539B-DFF1-ECD77BE1758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E21F1783-6B41-7DD3-2012-1831BCC28CA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448618A7-1320-0271-AE08-4396130457C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A9319C7E-A31C-E0F6-7124-5C148FDDE19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CA8E6C9-0F0F-D1BA-23A0-A586EF0F8D4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3A049DE9-F091-EF36-03BF-E86257979A79}"/>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826A840F-ED82-0947-DD33-F66E57C0840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3F411570-92AF-46DD-8C24-E4DF7ACA839D}"/>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6A1DC6CE-5B7A-AD8A-114A-675464392A19}"/>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F77BB5E-30CF-A2FF-E1CE-099F4CAC311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E592A719-46AA-7F22-A17A-55EF3DE2C85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8B9B982F-7CE8-A1DF-AF4E-98D362480697}"/>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1638D5A8-77B1-C07A-CF43-2737E1AA9A44}"/>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ACC6A80-33CF-E588-70D9-55989C229DC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6177F1A9-C0C9-490A-A00F-4584C767071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1146B3E4-5298-F75E-D2FD-1DCFD64E8D1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1C4400E1-0F73-8B55-EE04-8C302F55B08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812F0044-38CE-5E23-CD7B-C5F5E225402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277A6D5D-43E0-00C4-8A60-547B8DCBE760}"/>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725C155A-60EF-F91E-964B-E7AB2EB755DB}"/>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596B2D11-64AA-3081-15B1-2E350BE4C09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422545B6-E430-1D87-2A69-D31111B6D5C3}"/>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745BCA40-0E64-1948-AF4B-A8FA800D402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62DD4884-FD67-EAF9-3C74-62A2E69DE5A3}"/>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2B8B6032-6CCE-B931-92F4-686C3483DBF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4C7FABBC-EA49-F5D6-E4BB-2059BBE22FE2}"/>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818849BA-F743-795B-B7A4-75DA2ED51CA5}"/>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0A6C9218-9817-2B30-826F-3D819628DAD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7D145E38-83A8-6456-8D96-BD0A9ED25C1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AB1E09C0-078D-17B3-1E5B-7AA3FF3A5D87}"/>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C7ADA668-2BE6-3E82-0466-55CE40CC209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2D3EDCC4-FBC7-85A6-9662-98457311097E}"/>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EF341BEA-A0A0-66F2-F733-70830255B7A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B5A76C46-CA64-9460-B651-7D185088F68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3A238987-4610-F8B4-D41B-D4B6DE29374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C252865E-24E9-E139-BC6E-0E21C230795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BC7A29D3-BE90-E425-9E83-06096C9661E9}"/>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EC90AFCD-FA09-71B5-41A0-60308D27169E}"/>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2CF650ED-0B20-4D18-E946-A418AB1DB790}"/>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7B40EB4E-347C-E45E-3762-A39656E6707A}"/>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90E7523F-8696-8B39-10C1-E88E96BDEE7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811253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C95B104B-CFAE-18A0-EE96-F18AC4912B5E}"/>
              </a:ext>
            </a:extLst>
          </p:cNvPr>
          <p:cNvGraphicFramePr>
            <a:graphicFrameLocks noGrp="1"/>
          </p:cNvGraphicFramePr>
          <p:nvPr>
            <p:extLst>
              <p:ext uri="{D42A27DB-BD31-4B8C-83A1-F6EECF244321}">
                <p14:modId xmlns:p14="http://schemas.microsoft.com/office/powerpoint/2010/main" val="718689508"/>
              </p:ext>
            </p:extLst>
          </p:nvPr>
        </p:nvGraphicFramePr>
        <p:xfrm>
          <a:off x="1509139" y="854505"/>
          <a:ext cx="13474800" cy="772892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95603">
                <a:tc>
                  <a:txBody>
                    <a:bodyPr/>
                    <a:lstStyle/>
                    <a:p>
                      <a:pPr algn="ctr"/>
                      <a:r>
                        <a:rPr lang="es-CO" sz="16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7333323">
                <a:tc>
                  <a:txBody>
                    <a:bodyPr/>
                    <a:lstStyle/>
                    <a:p>
                      <a:pPr marL="0" marR="0" lvl="0" indent="0" algn="l" rtl="0" eaLnBrk="1" fontAlgn="auto" latinLnBrk="0" hangingPunct="1">
                        <a:lnSpc>
                          <a:spcPct val="100000"/>
                        </a:lnSpc>
                        <a:spcBef>
                          <a:spcPts val="0"/>
                        </a:spcBef>
                        <a:spcAft>
                          <a:spcPts val="0"/>
                        </a:spcAft>
                        <a:buClrTx/>
                        <a:buSzTx/>
                        <a:buFontTx/>
                        <a:buNone/>
                      </a:pPr>
                      <a:r>
                        <a:rPr lang="es-CO" sz="1500" b="1" dirty="0">
                          <a:solidFill>
                            <a:schemeClr val="tx1"/>
                          </a:solidFill>
                          <a:latin typeface="Work Sans" pitchFamily="2" charset="0"/>
                          <a:cs typeface="Poppins"/>
                        </a:rPr>
                        <a:t>Momento 1:</a:t>
                      </a:r>
                      <a:r>
                        <a:rPr lang="es-CO" sz="1500" dirty="0">
                          <a:solidFill>
                            <a:schemeClr val="tx1"/>
                          </a:solidFill>
                          <a:latin typeface="Work Sans" pitchFamily="2" charset="0"/>
                          <a:cs typeface="Poppins"/>
                        </a:rPr>
                        <a:t> Cartografía social -  </a:t>
                      </a:r>
                      <a:r>
                        <a:rPr lang="es-MX" sz="1500" dirty="0">
                          <a:solidFill>
                            <a:schemeClr val="tx1"/>
                          </a:solidFill>
                          <a:latin typeface="Work Sans" pitchFamily="2" charset="0"/>
                          <a:cs typeface="Poppins"/>
                        </a:rPr>
                        <a:t>Inicialmente se dividen los participantes en grupos de 4 personas</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2:</a:t>
                      </a:r>
                      <a:r>
                        <a:rPr lang="es-MX" sz="1500" dirty="0">
                          <a:solidFill>
                            <a:schemeClr val="tx1"/>
                          </a:solidFill>
                          <a:latin typeface="Work Sans" pitchFamily="2" charset="0"/>
                          <a:cs typeface="Poppins" panose="00000500000000000000" pitchFamily="2" charset="0"/>
                        </a:rPr>
                        <a:t> A cada grupo se le entrega un pliego de papel bond, un marcador negro, una caja de crayolas y se les solicita que dibujen su territorio en el área donde se desarrollará el proyecto de infraestructura, nos centraremos en la </a:t>
                      </a:r>
                      <a:r>
                        <a:rPr lang="es-MX" sz="1500" u="sng" dirty="0">
                          <a:solidFill>
                            <a:schemeClr val="tx1"/>
                          </a:solidFill>
                          <a:latin typeface="Work Sans" pitchFamily="2" charset="0"/>
                          <a:cs typeface="Poppins" panose="00000500000000000000" pitchFamily="2" charset="0"/>
                        </a:rPr>
                        <a:t>identificación</a:t>
                      </a:r>
                      <a:r>
                        <a:rPr lang="es-MX" sz="1500" dirty="0">
                          <a:solidFill>
                            <a:schemeClr val="tx1"/>
                          </a:solidFill>
                          <a:latin typeface="Work Sans" pitchFamily="2" charset="0"/>
                          <a:cs typeface="Poppins" panose="00000500000000000000" pitchFamily="2" charset="0"/>
                        </a:rPr>
                        <a:t> de aquellos lugares de mayor importancia para la comunidad, los participantes deberán dibujar, colorear y nombrar los siguientes componentes sobre el mapa de su territorio: </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Comunicación (emisoras, altoparlantes, perifoneo, voceros, carteleras informativas)</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Participación (JAC, JAL, veedurías, asociaciones de profesionales de infraestructura, lideres comunitarios,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Educación (instituciones educativas básica primaria, secundaria, universitaria, técnica,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Ambiental (fuentes hídricas, zonas de reserva, coberturas vegetales, sitios de disposición inadecuada de residuos, lugares de atropellamiento de fauna, zonas de contaminación atmosférica,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Administración local (alcaldía, secretarías, diferentes oficinas gubernamentales,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Asociatividad (asociaciones o gremios comunitarios del área de influencia)</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Cultos religiosos (iglesias o congregaciones)</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Comercial (supermercados, tiendas, plaza de mercado,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Autoridades de control (estaciones de policía, ejercito)</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Grupos étnicos (cabildos, concejos comunitarios, malocas, autoridades mayores, etc.)</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Empresas de transporte intermunicipal</a:t>
                      </a:r>
                    </a:p>
                    <a:p>
                      <a:pPr marL="628650" marR="0" lvl="1"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Equipamientos (sanitarios, culturales, de bienestar social y servicios públicos comunitarios)</a:t>
                      </a:r>
                    </a:p>
                    <a:p>
                      <a:pPr marL="45720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MX" sz="1500" dirty="0">
                        <a:solidFill>
                          <a:schemeClr val="tx1"/>
                        </a:solidFill>
                        <a:latin typeface="Work Sans" pitchFamily="2" charset="0"/>
                        <a:cs typeface="Poppins" panose="00000500000000000000" pitchFamily="2" charset="0"/>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3: </a:t>
                      </a:r>
                      <a:r>
                        <a:rPr lang="es-MX" sz="1500" dirty="0">
                          <a:solidFill>
                            <a:schemeClr val="tx1"/>
                          </a:solidFill>
                          <a:latin typeface="Work Sans" pitchFamily="2" charset="0"/>
                          <a:cs typeface="Poppins" panose="00000500000000000000" pitchFamily="2" charset="0"/>
                        </a:rPr>
                        <a:t>Al finalizar este ejercicio, cada grupo pegará sobre la pared el mapa de su territorio y realizará una breve socialización de lo dibujado, indagando acerca de la percepción que tienen de la ejecución de la obra y sus impactos en esos lugares de importancia, considerando que puede aumentar el tráfico y la velocidad vehicular.</a:t>
                      </a: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4: </a:t>
                      </a:r>
                      <a:r>
                        <a:rPr lang="es-MX" sz="1500" b="0" dirty="0">
                          <a:solidFill>
                            <a:schemeClr val="tx1"/>
                          </a:solidFill>
                          <a:latin typeface="Work Sans" pitchFamily="2" charset="0"/>
                          <a:cs typeface="Poppins" panose="00000500000000000000" pitchFamily="2" charset="0"/>
                        </a:rPr>
                        <a:t>Grupos focales – se continúa trabajando con los mismos grupos, a</a:t>
                      </a:r>
                      <a:r>
                        <a:rPr lang="es-MX" sz="1500" dirty="0">
                          <a:solidFill>
                            <a:schemeClr val="tx1"/>
                          </a:solidFill>
                          <a:latin typeface="Work Sans" pitchFamily="2" charset="0"/>
                          <a:cs typeface="Poppins" panose="00000500000000000000" pitchFamily="2" charset="0"/>
                        </a:rPr>
                        <a:t> cada grupo se le entrega un pliego de papel bond</a:t>
                      </a:r>
                      <a:r>
                        <a:rPr lang="es-MX" sz="1500" b="0" dirty="0">
                          <a:solidFill>
                            <a:schemeClr val="tx1"/>
                          </a:solidFill>
                          <a:latin typeface="Work Sans" pitchFamily="2" charset="0"/>
                          <a:cs typeface="Poppins" panose="00000500000000000000" pitchFamily="2" charset="0"/>
                        </a:rPr>
                        <a:t>; y </a:t>
                      </a:r>
                      <a:r>
                        <a:rPr lang="es-MX" sz="1500" dirty="0">
                          <a:solidFill>
                            <a:schemeClr val="tx1"/>
                          </a:solidFill>
                          <a:latin typeface="Work Sans" pitchFamily="2" charset="0"/>
                          <a:cs typeface="Poppins" panose="00000500000000000000" pitchFamily="2" charset="0"/>
                        </a:rPr>
                        <a:t>dando continuidad a la actividad </a:t>
                      </a:r>
                      <a:r>
                        <a:rPr lang="es-MX" sz="1500" b="0" dirty="0">
                          <a:solidFill>
                            <a:schemeClr val="tx1"/>
                          </a:solidFill>
                          <a:latin typeface="Work Sans" pitchFamily="2" charset="0"/>
                          <a:cs typeface="Poppins" panose="00000500000000000000" pitchFamily="2" charset="0"/>
                        </a:rPr>
                        <a:t>el f</a:t>
                      </a:r>
                      <a:r>
                        <a:rPr lang="es-MX" sz="1500" dirty="0">
                          <a:solidFill>
                            <a:schemeClr val="tx1"/>
                          </a:solidFill>
                          <a:latin typeface="Work Sans" pitchFamily="2" charset="0"/>
                          <a:cs typeface="Poppins" panose="00000500000000000000" pitchFamily="2" charset="0"/>
                        </a:rPr>
                        <a:t>acilitador pegará sobre una pared una cartelera con las siguientes preguntas:</a:t>
                      </a:r>
                    </a:p>
                    <a:p>
                      <a:pPr marL="628650" marR="0" lvl="2"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¿Cómo le gustaría ser convocado a las actividades que realice el proyecto?</a:t>
                      </a:r>
                    </a:p>
                    <a:p>
                      <a:pPr marL="628650" marR="0" lvl="2"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¿Qué temas de capacitación para la comunidad le gustaría recibir por parte de este proyecto?</a:t>
                      </a:r>
                    </a:p>
                    <a:p>
                      <a:pPr marL="628650" marR="0" lvl="2" indent="-171450" algn="l" defTabSz="96012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MX" sz="1500" dirty="0">
                          <a:solidFill>
                            <a:schemeClr val="tx1"/>
                          </a:solidFill>
                          <a:latin typeface="Work Sans" pitchFamily="2" charset="0"/>
                          <a:cs typeface="Poppins" panose="00000500000000000000" pitchFamily="2" charset="0"/>
                        </a:rPr>
                        <a:t>¿Qué servicios tiene la comunidad para ofrecer al proyecto? (mencionarles que pueden ser: alimentación, alojamiento, papelería, víveres, lotes para ZODME, oficinas, taller, campamento, etc.)</a:t>
                      </a: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5: </a:t>
                      </a:r>
                      <a:r>
                        <a:rPr lang="es-MX" sz="1500" b="0" dirty="0">
                          <a:solidFill>
                            <a:schemeClr val="tx1"/>
                          </a:solidFill>
                          <a:latin typeface="Work Sans" pitchFamily="2" charset="0"/>
                          <a:cs typeface="Poppins" panose="00000500000000000000" pitchFamily="2" charset="0"/>
                        </a:rPr>
                        <a:t>Al </a:t>
                      </a:r>
                      <a:r>
                        <a:rPr lang="es-MX" sz="1500" dirty="0">
                          <a:solidFill>
                            <a:schemeClr val="tx1"/>
                          </a:solidFill>
                          <a:latin typeface="Work Sans" pitchFamily="2" charset="0"/>
                          <a:cs typeface="Poppins" panose="00000500000000000000" pitchFamily="2" charset="0"/>
                        </a:rPr>
                        <a:t>finalizar este ejercicio, cada grupo pegará sobre la pared su cartelera y realizará una breve socialización de sus respuestas.</a:t>
                      </a:r>
                      <a:endParaRPr lang="es-CO" sz="150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bl>
          </a:graphicData>
        </a:graphic>
      </p:graphicFrame>
      <p:sp>
        <p:nvSpPr>
          <p:cNvPr id="5" name="CuadroTexto 4">
            <a:extLst>
              <a:ext uri="{FF2B5EF4-FFF2-40B4-BE49-F238E27FC236}">
                <a16:creationId xmlns:a16="http://schemas.microsoft.com/office/drawing/2014/main" id="{FD7185BE-8CFF-8D76-0086-E7B724C89AE0}"/>
              </a:ext>
            </a:extLst>
          </p:cNvPr>
          <p:cNvSpPr txBox="1"/>
          <p:nvPr/>
        </p:nvSpPr>
        <p:spPr>
          <a:xfrm>
            <a:off x="1571451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15B9F361-731F-03EA-86FB-9B54C4427AAC}"/>
              </a:ext>
            </a:extLst>
          </p:cNvPr>
          <p:cNvSpPr/>
          <p:nvPr/>
        </p:nvSpPr>
        <p:spPr>
          <a:xfrm>
            <a:off x="16230382"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A41A8F82-230A-C76A-9DCE-C9E9BDC00B80}"/>
              </a:ext>
            </a:extLst>
          </p:cNvPr>
          <p:cNvSpPr txBox="1"/>
          <p:nvPr/>
        </p:nvSpPr>
        <p:spPr>
          <a:xfrm>
            <a:off x="14796706"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7EDC0545-8BE1-4021-4044-58D51590E86E}"/>
              </a:ext>
            </a:extLst>
          </p:cNvPr>
          <p:cNvSpPr/>
          <p:nvPr/>
        </p:nvSpPr>
        <p:spPr>
          <a:xfrm flipH="1">
            <a:off x="15276574" y="875802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440E3839-DC22-6F58-192C-7DBDBB26AD4C}"/>
              </a:ext>
            </a:extLst>
          </p:cNvPr>
          <p:cNvSpPr/>
          <p:nvPr/>
        </p:nvSpPr>
        <p:spPr>
          <a:xfrm>
            <a:off x="2884893" y="172776"/>
            <a:ext cx="109728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23: TALLER DE LEVANTAMIENTO Y CARACTERIZACIÓN DE LA LÍNEA BASE</a:t>
            </a:r>
          </a:p>
        </p:txBody>
      </p:sp>
      <p:grpSp>
        <p:nvGrpSpPr>
          <p:cNvPr id="12" name="Grupo 11">
            <a:extLst>
              <a:ext uri="{FF2B5EF4-FFF2-40B4-BE49-F238E27FC236}">
                <a16:creationId xmlns:a16="http://schemas.microsoft.com/office/drawing/2014/main" id="{3AF43F59-C89E-734F-7261-391AE66B618F}"/>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2D66F5B2-D95D-7673-FC2A-E69B4A754CCF}"/>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9CFAF1D-EE46-626E-5F28-05DF3B650AB5}"/>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D22B4A88-3706-C7BC-11D2-00E3503C6B41}"/>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BF4A4B86-AC8F-8838-B8B7-063F360ED197}"/>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46A8A43D-5027-64B7-9F8B-54AD1FAFF8C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88636ED8-9A81-F1D1-480E-73552176F8B8}"/>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8E87961C-EA26-B46A-D4D0-2922B6C5D07B}"/>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491F413C-2C44-8340-ED9D-68968DA2AE2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9325904E-1CBB-8337-3678-4466DDE7C6D0}"/>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151DD30C-9950-BCFC-BA84-02C03A68E8C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D86EF19D-882C-37AB-E403-9060EFCC8B0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A3483EA9-86EF-5A3D-6B2A-B7C37515788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A71B9E14-7CC7-1B05-17BA-A9267A9C4AE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198E85F9-E9AA-EF36-4078-442AC7C667B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73E5A754-DA97-6DC0-8337-538916F95C0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2DAABB0B-2BEF-AC09-CF79-81B937D71F2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B3EA8286-FA7E-359C-921A-F2FF94FB287C}"/>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369B3C4D-1FD1-8254-E2DA-055AC120ADC4}"/>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EB192903-EEB9-0D4A-7F1E-5FA1F3C7B23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E2B11316-F19C-97DF-60F7-5CD15DD69F96}"/>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708F527D-9083-9A71-37B8-59D87C9FB9CC}"/>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F87E769A-4EC9-AB51-5376-51F81AFA838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C955EF62-3497-4A31-C5B5-98F5D3BDADCE}"/>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30586F30-87DD-82E9-BFAB-A28417EEB535}"/>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90088C93-F950-21E4-9122-4F7ECCBE2E9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7A95E6C0-5FCD-4A88-77B7-93E8DA480AE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0970A214-CC5F-46EB-5770-B93E1A896744}"/>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CD0EF908-627A-BD37-30D6-41F98788757C}"/>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6025B06E-2C9D-CD7A-2116-2DCAD8C79B0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C6539CC-19D6-85E2-AA01-8A6024BF169D}"/>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1FB2CFBD-93A5-85EA-04CB-492BB6BA5333}"/>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592AFF25-F5E9-1195-652D-697288C94505}"/>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C596BB09-EBA9-2199-85FE-1738B64169E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9DD16E84-B065-BF3B-0678-B4579D12D0D9}"/>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216D8761-8031-D8BD-D2C1-7CDB1BFBAFB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CAA1A56D-50AF-A5DA-836D-23AB1EF25F53}"/>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11D97442-5933-AFB8-B40D-98D9B879345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FEF988F8-958C-07A6-07B5-3540B8B98E3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736C2E76-5E2D-155C-240C-93C185C4DFB8}"/>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CAA75362-1E7F-0EDC-0BEB-A88F57B0F8D8}"/>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CD4F7255-F87B-9E17-F39F-E5C33819A1F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42130664-0B6C-B800-8282-2684AD650E87}"/>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0E91C3C1-C884-F191-4F28-62B1A8A30CD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8B6D1756-CDE6-F291-66DC-C1F24AF5E3D0}"/>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7D8B69AF-51D5-AA22-A6B0-9B3C522369C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EBDCC7A1-3872-4BE5-D321-EFBCF5645241}"/>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CCA58977-9A40-BD7D-B98F-32290EBA428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BE60205C-1991-AFC2-AB55-823405F12E9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BFC4D02D-0C77-14F5-9F59-FFCCC4E8AEA6}"/>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BD2B6477-2544-2645-834B-E61A054C63B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D46C61E6-73E0-0B25-A385-D449C1F51CD9}"/>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368EAEBE-F3F7-CD0C-8120-BEEEB3CD57E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548DCB32-7445-AE90-4978-AB866F80B49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AE658B59-6170-7EE8-4EB5-5E2456378127}"/>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D3FEF9EB-EE94-3F79-BED0-93FE8FD46140}"/>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F63A198B-8ED4-21B8-357E-03826793077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D7862633-0F81-FBFD-2C72-1DFC95E24B9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94A8ECB7-C18C-41BE-0131-DC081E6A9C65}"/>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AEEC0501-8538-868D-91F8-5C513C96902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F30099FB-1D9F-73E2-346B-2EB2332D397D}"/>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16C9C11B-6E58-932A-6170-D11FCE4A3B2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28186060-3659-B253-E894-AE5C16951E6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90803F1C-7A83-C198-B6F5-D39CE7242CD1}"/>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5381D9E7-C84C-F4DF-2DE4-679C01C6A5F0}"/>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D50C6D18-ABC4-A638-45CC-64642516DC66}"/>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BD434AB7-F375-93AD-20DF-4D4057D2E90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87A81B70-90CA-8EB2-6D00-574553FD24EB}"/>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624BCCE1-AA07-8240-BBC4-7BE77174A06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73C973F1-9956-4B18-6E1E-7D246608D5EA}"/>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037AA5EF-0941-CB2B-33DA-22DF96433A43}"/>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934E470E-62C9-F552-8BEF-73B640CAA9A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BA3BDC04-2739-57A7-A689-0473DAB745A8}"/>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780F4E3E-C478-D436-4366-92876002761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58256AAA-992B-160A-3D03-B1413B835A7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965739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54DDCA69-700A-CD76-24A3-5197ACD2CC0E}"/>
                  </a:ext>
                </a:extLst>
              </p:cNvPr>
              <p:cNvGraphicFramePr>
                <a:graphicFrameLocks noGrp="1"/>
              </p:cNvGraphicFramePr>
              <p:nvPr>
                <p:extLst>
                  <p:ext uri="{D42A27DB-BD31-4B8C-83A1-F6EECF244321}">
                    <p14:modId xmlns:p14="http://schemas.microsoft.com/office/powerpoint/2010/main" val="2555575887"/>
                  </p:ext>
                </p:extLst>
              </p:nvPr>
            </p:nvGraphicFramePr>
            <p:xfrm>
              <a:off x="1418925" y="1093592"/>
              <a:ext cx="13474800" cy="562537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0613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56622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SemiBold" panose="00000700000000000000" pitchFamily="2" charset="0"/>
                            </a:rPr>
                            <a:t>Es importante definir los criterios de inclusión para garantizar la participación de todos los actores clave en el proceso de cartografía. Esto incluye aspectos como la edad, género, etnia, capacidad, entre otros.</a:t>
                          </a:r>
                          <a:endParaRPr lang="es-CO" sz="1500" b="0"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r h="40613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440653">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dirty="0">
                              <a:solidFill>
                                <a:schemeClr val="tx1"/>
                              </a:solidFill>
                              <a:latin typeface="Work Sans" pitchFamily="2" charset="0"/>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5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2. Indicador  la actividad permitió conocer el alcance del proyecto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conocimiento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alcance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3. Indicador la actividad es pertinente para otros proyectos</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implementaci</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ó</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la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actividad</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para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otros</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proyectos</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m:t>
                              </m:r>
                            </m:oMath>
                          </a14:m>
                          <a:r>
                            <a:rPr lang="es-CO" sz="1500" dirty="0">
                              <a:solidFill>
                                <a:schemeClr val="tx1"/>
                              </a:solidFill>
                              <a:latin typeface="Work Sans" pitchFamily="2" charset="0"/>
                              <a:ea typeface="Cambria Math" panose="02040503050406030204" pitchFamily="18" charset="0"/>
                              <a:cs typeface="Poppins" panose="00000500000000000000" pitchFamily="2" charset="0"/>
                            </a:rPr>
                            <a:t>00</a:t>
                          </a: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5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4. Indicador Cumplimiento del  objetivo</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5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ea typeface="Cambria Math" panose="02040503050406030204" pitchFamily="18" charset="0"/>
                              <a:cs typeface="Poppins" panose="00000500000000000000" pitchFamily="2" charset="0"/>
                            </a:rPr>
                            <a:t> </a:t>
                          </a:r>
                          <a14:m>
                            <m:oMath xmlns:m="http://schemas.openxmlformats.org/officeDocument/2006/math">
                              <m:f>
                                <m:fPr>
                                  <m:ctrlPr>
                                    <a:rPr lang="es-CO" sz="15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5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5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4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54DDCA69-700A-CD76-24A3-5197ACD2CC0E}"/>
                  </a:ext>
                </a:extLst>
              </p:cNvPr>
              <p:cNvGraphicFramePr>
                <a:graphicFrameLocks noGrp="1"/>
              </p:cNvGraphicFramePr>
              <p:nvPr>
                <p:extLst>
                  <p:ext uri="{D42A27DB-BD31-4B8C-83A1-F6EECF244321}">
                    <p14:modId xmlns:p14="http://schemas.microsoft.com/office/powerpoint/2010/main" val="2555575887"/>
                  </p:ext>
                </p:extLst>
              </p:nvPr>
            </p:nvGraphicFramePr>
            <p:xfrm>
              <a:off x="1418925" y="1093592"/>
              <a:ext cx="13474800" cy="5625379"/>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0613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566229">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dirty="0">
                              <a:solidFill>
                                <a:schemeClr val="tx1"/>
                              </a:solidFill>
                              <a:latin typeface="Work Sans" pitchFamily="2" charset="0"/>
                              <a:ea typeface="+mn-ea"/>
                              <a:cs typeface="Poppins SemiBold" panose="00000700000000000000" pitchFamily="2" charset="0"/>
                            </a:rPr>
                            <a:t>Es importante definir los criterios de inclusión para garantizar la participación de todos los actores clave en el proceso de cartografía. Esto incluye aspectos como la edad, género, etnia, capacidad, entre otros.</a:t>
                          </a:r>
                          <a:endParaRPr lang="es-CO" sz="1500" b="0"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506357801"/>
                      </a:ext>
                    </a:extLst>
                  </a:tr>
                  <a:tr h="40613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4246880">
                    <a:tc>
                      <a:txBody>
                        <a:bodyPr/>
                        <a:lstStyle/>
                        <a:p>
                          <a:endParaRPr lang="es-CO"/>
                        </a:p>
                      </a:txBody>
                      <a:tcPr>
                        <a:blipFill>
                          <a:blip r:embed="rId3"/>
                          <a:stretch>
                            <a:fillRect l="-45" t="-32951" r="-181" b="-287"/>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710A6472-A3FD-9AA0-EDAB-2F2D7180D488}"/>
              </a:ext>
            </a:extLst>
          </p:cNvPr>
          <p:cNvSpPr txBox="1"/>
          <p:nvPr/>
        </p:nvSpPr>
        <p:spPr>
          <a:xfrm>
            <a:off x="15849600" y="9124511"/>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BB235979-FEFF-C274-FFBE-DCB50744845B}"/>
              </a:ext>
            </a:extLst>
          </p:cNvPr>
          <p:cNvSpPr/>
          <p:nvPr/>
        </p:nvSpPr>
        <p:spPr>
          <a:xfrm flipH="1">
            <a:off x="16365472" y="8783809"/>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C83B4A85-72FE-E174-D8E1-2C9E34286B75}"/>
              </a:ext>
            </a:extLst>
          </p:cNvPr>
          <p:cNvSpPr/>
          <p:nvPr/>
        </p:nvSpPr>
        <p:spPr>
          <a:xfrm>
            <a:off x="2722039" y="204580"/>
            <a:ext cx="11049000"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23: TALLER DE LEVANTAMIENTO Y CARACTERIZACIÓN DE LA LÍNEA BASE</a:t>
            </a:r>
          </a:p>
        </p:txBody>
      </p:sp>
      <p:grpSp>
        <p:nvGrpSpPr>
          <p:cNvPr id="12" name="Grupo 11">
            <a:extLst>
              <a:ext uri="{FF2B5EF4-FFF2-40B4-BE49-F238E27FC236}">
                <a16:creationId xmlns:a16="http://schemas.microsoft.com/office/drawing/2014/main" id="{FF810C74-704B-EF2D-78DE-A5E9BFC8A654}"/>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6F4D46A1-2092-2161-2820-676927733E6B}"/>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F619199B-1245-E2D1-D476-8B27BCD7B76E}"/>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D02AB7AE-A208-DD40-B91F-8E5E65C0B02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B810E52-E857-42ED-5ABB-D7BD9D142016}"/>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1B1E4DE-4A91-0E5E-A70C-4A5492FD290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32C2249C-C94A-3BAE-DBB6-23C538D1923D}"/>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FC44FEDF-A8B8-6270-19EF-950424CDE04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A2F1062F-9B2B-397A-B83F-73348D2085D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DB0D6B6B-8139-FB97-7535-A787145AC0E8}"/>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8C96F789-15A8-8564-1E13-B3437BC7BF4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99BD12E0-AF7D-4BAC-3DAB-FC5D490962F0}"/>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25B30CEB-FC54-0459-741A-D5B61476C4B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BE0A80A8-E390-9FCD-51E5-9E1E75211BA8}"/>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E1BD0E7B-0ADE-6BFB-FC43-FA9F456F967E}"/>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6F224385-15C4-D5DF-84C6-E48AD5FEB47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2CCF8368-9BA3-A808-110A-F554A607A82E}"/>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F7616E55-A77C-DFF1-7EAB-235DC47C6B2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BE483CC3-B918-7D63-C4DF-F31BB9981DB3}"/>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2BF21E88-070F-E4B3-F212-A04925E8EF3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9293CB62-6BF8-0F0E-1EE9-95463AFEECE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6F2D04F3-665C-D74E-4227-D13E545995C8}"/>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D9B71D57-8AC4-F8C1-CD29-8567A4E75D70}"/>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FEE54746-AA3A-190E-621C-17FBEC1FCF56}"/>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BF69A9DC-5E0B-9641-F0F3-588E0FD0E38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A8CB4AB5-3382-68A0-6313-FD35E5C8A79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B892908B-6E04-651E-B142-385A0F61567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0212C034-0640-2B32-0B67-8738CB961CB4}"/>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44D7BA73-56C2-35CA-3834-654A8E18BD9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0CB58C67-1B41-C528-CEEA-72518FAF4D60}"/>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192209D9-0BD8-AE74-B23F-12CFA09B4D54}"/>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F311534A-DAF1-508F-5CB7-8EE3C506A0C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EAF3AB36-7980-B6D8-B2C2-C560AA37BEB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C458EB81-9283-56B5-9105-F132B3A20B9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9C943351-F26C-FF00-B125-332D6EBF87F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972193C7-BA44-883D-98DD-33DC0B3E6D80}"/>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203CA035-F7C7-9961-7021-0C33E97CD47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9976AC88-1739-FFD9-3AE8-F3AB0E84DEF2}"/>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0CDF890C-F393-682A-5BC1-4DCF5605EF7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1FB18157-5B72-70F1-5827-2156BBE2053C}"/>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D55499E0-BD95-B219-5F67-4AD46664E1D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22346B30-A2BD-6D3E-4687-32F39A85A89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9E4C186B-F591-7AB5-5743-647589B52243}"/>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49311AB7-DEC8-54D8-1452-2D6C9F17F769}"/>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260D2E75-8789-1511-F516-AD28295B2CF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33B4D847-3BED-898F-96AB-01342E730915}"/>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143E67AE-5DFE-C1BF-3141-9D0CCA0B2253}"/>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39D4F130-1D4F-CF73-AF70-ECDC6281177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6D1E8294-252C-F87A-0E6C-47F48CEB5AB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D1539212-5C3D-2402-7BEB-8928AA3BA430}"/>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BED6ADA8-242E-3B60-B441-695D112EB977}"/>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44128E27-2E79-1C1F-FE88-F738E5821BF6}"/>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3709B9A7-76D2-7A53-413C-3D1A1AEFE981}"/>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742518A6-4756-777F-1958-86C07B18076D}"/>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E0BA50CA-50EE-895A-49F1-837686FBB90A}"/>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6462B088-8157-1ED1-B30B-EDC91B567355}"/>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44936D29-40F0-06CA-6398-2924D0B847F5}"/>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5744CE99-7797-2475-B95B-C175BB49FA3A}"/>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0EE2511F-5B65-E901-37E4-5C5C661ACA81}"/>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845D8589-8075-58E3-4EB5-B9CD35AF90B3}"/>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57CE6F3D-8A0E-FE92-061F-59637F84DE6B}"/>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063B0CBA-CC42-FA94-C4E3-931E6FB89E8E}"/>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9B4334E8-A915-C974-52EF-C0DF32E93BCE}"/>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D2699CD2-FD3A-2278-B24C-CB6CEC52A249}"/>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34F832CA-9CC7-E6D8-DC3C-9A5FC44CC95B}"/>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ACD1A652-1557-AEAF-0200-2F72DF43EC0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C2C37C03-099A-5E0A-2FBA-74FF8F4DC1AD}"/>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D2691AB4-DC75-AC35-E3C2-73DBC55EAE7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362A3AC7-62E7-1F30-3BAB-28DD855E4B43}"/>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9866A62B-80F1-DC68-A792-C0EDB91DAA9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4335C935-958D-EC47-7274-401527C412F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8574E151-BFF1-DB06-A397-B9C18785B79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2EB8D848-FE4E-E756-CA6E-8C67A7E0E31E}"/>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E48E01AE-1354-3786-C43C-63F6D26E8B75}"/>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A8F24CDF-3650-1308-01A8-CB9D1209EF9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993319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950470" y="225621"/>
            <a:ext cx="674430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24: TALLER DE ENFOQUE DIFERENCIAL</a:t>
            </a:r>
          </a:p>
        </p:txBody>
      </p:sp>
      <p:graphicFrame>
        <p:nvGraphicFramePr>
          <p:cNvPr id="2" name="Tabla 186">
            <a:extLst>
              <a:ext uri="{FF2B5EF4-FFF2-40B4-BE49-F238E27FC236}">
                <a16:creationId xmlns:a16="http://schemas.microsoft.com/office/drawing/2014/main" id="{9655965A-5BCD-1ADC-82C5-33086AA44394}"/>
              </a:ext>
            </a:extLst>
          </p:cNvPr>
          <p:cNvGraphicFramePr>
            <a:graphicFrameLocks noGrp="1"/>
          </p:cNvGraphicFramePr>
          <p:nvPr>
            <p:extLst>
              <p:ext uri="{D42A27DB-BD31-4B8C-83A1-F6EECF244321}">
                <p14:modId xmlns:p14="http://schemas.microsoft.com/office/powerpoint/2010/main" val="2048853117"/>
              </p:ext>
            </p:extLst>
          </p:nvPr>
        </p:nvGraphicFramePr>
        <p:xfrm>
          <a:off x="1544534" y="968214"/>
          <a:ext cx="13474798" cy="7359976"/>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13747">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9645">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9093">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Diseños definitivos </a:t>
                      </a: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964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13747">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56210">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dirty="0">
                          <a:solidFill>
                            <a:schemeClr val="tx1"/>
                          </a:solidFill>
                          <a:latin typeface="Work Sans" pitchFamily="2" charset="0"/>
                          <a:cs typeface="Poppins" panose="00000500000000000000" pitchFamily="2" charset="0"/>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pitchFamily="2" charset="0"/>
                          <a:cs typeface="Poppins" panose="00000500000000000000" pitchFamily="2" charset="0"/>
                        </a:rPr>
                        <a:t>Gobernanza</a:t>
                      </a:r>
                      <a:endParaRPr lang="es-CO" sz="1800">
                        <a:latin typeface="Work Sans" pitchFamily="2" charset="0"/>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1374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dirty="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31314">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0" kern="1200">
                          <a:solidFill>
                            <a:schemeClr val="tx1"/>
                          </a:solidFill>
                          <a:latin typeface="Work Sans" pitchFamily="2" charset="0"/>
                          <a:ea typeface="+mn-ea"/>
                          <a:cs typeface="Poppins SemiBold" panose="00000700000000000000" pitchFamily="2" charset="0"/>
                        </a:rPr>
                        <a:t>Durante el desarrollo de los proyectos de infraestructura vial del INVÍAS es necesario comprender las complejidades de cada realidad social y realizar acciones que contribuyan a eliminar cualquier forma de discriminación en los territorios. De esta manera, la presente herramienta pretende fomentar </a:t>
                      </a:r>
                      <a:r>
                        <a:rPr lang="es-MX" sz="1500" b="0" i="0" kern="1200">
                          <a:solidFill>
                            <a:schemeClr val="dk1"/>
                          </a:solidFill>
                          <a:effectLst/>
                          <a:latin typeface="Work Sans" pitchFamily="2" charset="0"/>
                          <a:ea typeface="+mn-ea"/>
                          <a:cs typeface="+mn-cs"/>
                        </a:rPr>
                        <a:t>los espacios formativos sobre el enfoque diferencial, reconociendo su importancia y sus tipologías.</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27792">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Población objetivo</a:t>
                      </a:r>
                      <a:endParaRPr lang="es-CO" sz="1800"/>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2141261">
                <a:tc gridSpan="6">
                  <a:txBody>
                    <a:bodyPr/>
                    <a:lstStyle/>
                    <a:p>
                      <a:pPr marL="0" marR="0" lvl="0"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kern="1200">
                          <a:solidFill>
                            <a:schemeClr val="tx1"/>
                          </a:solidFill>
                          <a:latin typeface="Work Sans" pitchFamily="2" charset="0"/>
                          <a:ea typeface="+mn-ea"/>
                          <a:cs typeface="Poppins SemiBold" panose="00000700000000000000" pitchFamily="2" charset="0"/>
                        </a:rPr>
                        <a:t>Brindar la información precisa y necesaria sobre el concepto de enfoque diferencial, garantizando su cumplimiento en el desarrollo de las actividades del proyecto. </a:t>
                      </a: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Población objeto: Autoridades departamentales, municipales locales, instituciones, líderes sociales, gremios, asociaciones, JAC. veedurías, grupos étnicos, comunidades campesinas y sociedad civil</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Personal vinculado al proyecto (trabajadores administrativos y operativos) del contratista e interventoría</a:t>
                      </a: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y 30 minutos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13747">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590028">
                <a:tc gridSpan="16">
                  <a:txBody>
                    <a:bodyPr/>
                    <a:lstStyle/>
                    <a:p>
                      <a:pPr marL="640080" marR="0" lvl="1" indent="0" algn="l" defTabSz="960120" rtl="0" eaLnBrk="1" fontAlgn="auto" latinLnBrk="0" hangingPunct="1">
                        <a:lnSpc>
                          <a:spcPct val="100000"/>
                        </a:lnSpc>
                        <a:spcBef>
                          <a:spcPts val="0"/>
                        </a:spcBef>
                        <a:spcAft>
                          <a:spcPts val="0"/>
                        </a:spcAft>
                        <a:buClrTx/>
                        <a:buSzTx/>
                        <a:buFontTx/>
                        <a:buNone/>
                        <a:tabLst/>
                        <a:defRPr/>
                      </a:pPr>
                      <a:r>
                        <a:rPr lang="es-ES" sz="1500" b="0" i="0" kern="1200" dirty="0">
                          <a:solidFill>
                            <a:schemeClr val="dk1"/>
                          </a:solidFill>
                          <a:effectLst/>
                          <a:latin typeface="Work Sans" pitchFamily="2" charset="0"/>
                          <a:ea typeface="+mn-ea"/>
                          <a:cs typeface="+mn-cs"/>
                        </a:rPr>
                        <a:t>Tarjetas impresas con los mensajes, cinta de enmascarar, acta de reunión, listado de asistencia</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6CD2B427-3FC1-D89F-6522-9BEBECCB4C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19102" y="2439793"/>
            <a:ext cx="616278" cy="576000"/>
          </a:xfrm>
          <a:prstGeom prst="rect">
            <a:avLst/>
          </a:prstGeom>
        </p:spPr>
      </p:pic>
      <p:pic>
        <p:nvPicPr>
          <p:cNvPr id="6" name="Gráfico 76" descr="Grupo de personas con relleno sólido">
            <a:extLst>
              <a:ext uri="{FF2B5EF4-FFF2-40B4-BE49-F238E27FC236}">
                <a16:creationId xmlns:a16="http://schemas.microsoft.com/office/drawing/2014/main" id="{B5FCF994-9ECF-37FB-E8F4-22AC2A10D3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58711" y="2422993"/>
            <a:ext cx="624776" cy="576000"/>
          </a:xfrm>
          <a:prstGeom prst="rect">
            <a:avLst/>
          </a:prstGeom>
        </p:spPr>
      </p:pic>
      <p:sp>
        <p:nvSpPr>
          <p:cNvPr id="7" name="object 18">
            <a:extLst>
              <a:ext uri="{FF2B5EF4-FFF2-40B4-BE49-F238E27FC236}">
                <a16:creationId xmlns:a16="http://schemas.microsoft.com/office/drawing/2014/main" id="{2B87D838-D7D0-51C0-584F-B8AC029EC2C3}"/>
              </a:ext>
            </a:extLst>
          </p:cNvPr>
          <p:cNvSpPr/>
          <p:nvPr/>
        </p:nvSpPr>
        <p:spPr>
          <a:xfrm>
            <a:off x="12034643" y="2485360"/>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323441E3-718B-4D07-7BFD-56C73E58C3E1}"/>
              </a:ext>
            </a:extLst>
          </p:cNvPr>
          <p:cNvSpPr/>
          <p:nvPr/>
        </p:nvSpPr>
        <p:spPr>
          <a:xfrm>
            <a:off x="14013063" y="2499360"/>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617D2A39-9AB7-3248-5DBA-3FE7BFAF444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24122" y="2330315"/>
            <a:ext cx="714139" cy="714139"/>
          </a:xfrm>
          <a:prstGeom prst="rect">
            <a:avLst/>
          </a:prstGeom>
        </p:spPr>
      </p:pic>
      <p:pic>
        <p:nvPicPr>
          <p:cNvPr id="22" name="Gráfico 21" descr="Single gear con relleno sólido">
            <a:extLst>
              <a:ext uri="{FF2B5EF4-FFF2-40B4-BE49-F238E27FC236}">
                <a16:creationId xmlns:a16="http://schemas.microsoft.com/office/drawing/2014/main" id="{5C009435-8B07-0BFA-8ADC-E9C623155D9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48116" y="2439793"/>
            <a:ext cx="576000" cy="576000"/>
          </a:xfrm>
          <a:prstGeom prst="rect">
            <a:avLst/>
          </a:prstGeom>
        </p:spPr>
      </p:pic>
      <p:pic>
        <p:nvPicPr>
          <p:cNvPr id="23" name="Gráfico 22" descr="Court con relleno sólido">
            <a:extLst>
              <a:ext uri="{FF2B5EF4-FFF2-40B4-BE49-F238E27FC236}">
                <a16:creationId xmlns:a16="http://schemas.microsoft.com/office/drawing/2014/main" id="{37A6C156-7146-C64A-372D-6CC14EB9FF2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15804" y="2399383"/>
            <a:ext cx="576000" cy="576000"/>
          </a:xfrm>
          <a:prstGeom prst="rect">
            <a:avLst/>
          </a:prstGeom>
        </p:spPr>
      </p:pic>
      <p:sp>
        <p:nvSpPr>
          <p:cNvPr id="24" name="CuadroTexto 23">
            <a:extLst>
              <a:ext uri="{FF2B5EF4-FFF2-40B4-BE49-F238E27FC236}">
                <a16:creationId xmlns:a16="http://schemas.microsoft.com/office/drawing/2014/main" id="{40B90CA7-82CB-04C0-BFFD-8AFFDF8C5647}"/>
              </a:ext>
            </a:extLst>
          </p:cNvPr>
          <p:cNvSpPr txBox="1"/>
          <p:nvPr/>
        </p:nvSpPr>
        <p:spPr>
          <a:xfrm>
            <a:off x="15849600" y="914064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DA7DDD69-A0D3-8BBD-1042-276224A8802C}"/>
              </a:ext>
            </a:extLst>
          </p:cNvPr>
          <p:cNvSpPr/>
          <p:nvPr/>
        </p:nvSpPr>
        <p:spPr>
          <a:xfrm>
            <a:off x="16365472" y="8799938"/>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11A303B7-642D-829A-A652-61419A6FA49F}"/>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03D886BA-3BD1-68EB-5D17-52C1597975A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8D6A98E7-9036-AE2F-A497-3C31D2F28BD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964163A-C851-2475-3C05-65DB31F2860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5B760AC-3AD5-19E3-1267-B5F93BCA969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7629662C-7096-1F5B-CBC5-FEDFB4751F1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15A7A5BD-4537-D290-326F-C2EA185FE2E9}"/>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C37D4BCE-41AC-9BDF-B8F9-B9EB89BB18D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3DD2123F-5C4A-5D4F-43DA-E83503D9989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EACEBF49-3A32-70DB-CCDC-0BBFDC23F5BE}"/>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34FC229-CC28-02B6-3110-746E4D5D69A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AEDBD2FD-D53F-B191-703B-A0F8F50C305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F98031EF-75CE-7389-AFB3-E363AEBBBE8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9DA8EB13-81E3-1430-6393-CEC492F40E5F}"/>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11D16517-E8DD-46B9-1D95-D4391C3434C6}"/>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55E02353-77EA-CE4B-BEFB-64EC6EAF9A3C}"/>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F56059E1-828F-7600-F2FB-17F09FACD7A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C32F1A69-BAE7-084F-4BD7-F5544581DE6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DF6407DC-2D65-CC78-AC2B-22ACB4EF79B5}"/>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32175052-D015-AB01-2476-3802B7E9358A}"/>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75DA5DF8-2537-8701-3C58-962EB1FD4E1E}"/>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A6229EEE-0A24-1ACE-A181-1FD99ADF3355}"/>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AA4C2CA2-58A4-EA41-9CBD-0E19238936AC}"/>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46203861-C347-F906-421F-638C01A3362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2E637818-0D7C-30B8-E60C-6FAEA02DF4B3}"/>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7F83D247-A73F-0515-EA53-A95AD1390A36}"/>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BCFFF041-4E58-EE03-1E1C-134B45E80F2D}"/>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3CB9F72E-116D-78BA-54F4-EF1793302FAA}"/>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DB519198-0BF7-CD72-9B3B-8C2CF0535BD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3CCE24B6-17AD-6F29-96AF-9C4D602ED257}"/>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C3D32AEA-C556-5187-C745-05B5E03DA830}"/>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4A704FE8-88E3-FEEF-AC61-CF1CDE354A2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B1647E17-2620-7426-9876-52CEC59A2544}"/>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2EF3427C-7B65-A7BE-53D6-593765C9362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8444A7BE-85B1-7581-656A-EF86EA472FF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E57E931D-297D-4727-9377-FEB2ECB942B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B067FA7E-FA80-90EB-DF4D-3A2611FC8892}"/>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B2246D36-71B4-9E97-19CB-D5F2F40E33A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CB6D7132-08D9-F29F-89F5-EC4854B3A8AB}"/>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C894675C-5906-28A3-B610-C9BF7B399215}"/>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D5CA3FBC-8FB1-0AB7-E07B-217523E2A6A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22EF12D3-17DF-661A-DB7E-E53EB6FEFCE2}"/>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BD59EA65-5493-C9F2-178D-0E05B5FEA73E}"/>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BA25DF64-947C-9814-F652-88C6BA7C704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B3CCEC4F-64EE-A84C-5EF4-7774A4FF367B}"/>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F16FF9CD-65AB-41F6-9E4B-5A4E6320B4EA}"/>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6052EA81-6636-5904-998B-8A48BF5B33D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18FB0EA6-D451-1635-F25B-DBAABA0609B1}"/>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B77B1F3E-FD0E-5E1A-CA50-E438CC897782}"/>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085456FE-6088-E439-304B-9933B2296E32}"/>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800B5033-0878-C5D3-7901-83278266A188}"/>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91A15C5F-13C8-476F-8692-F5D0F97E632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E4B2D9CF-5EC6-C663-F33F-5C616D19C7C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AAFDD021-8A65-5A66-7C66-1DB48A5190F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6FDC245F-EB41-134B-1D31-DF1D0B0A02C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C07AD16F-2EAF-D7EA-D1FC-53FF275D0AC2}"/>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8AD54C10-550F-A26C-69F5-241C0210D3C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62892C0B-C847-EE9F-5E6C-2DD60B012B2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B4750CB2-52B3-8180-BC86-F1D5D92488A8}"/>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E001AF57-553B-7094-403F-AA42A26C33F7}"/>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91122C02-1FF7-0524-4D8F-4E0BB9C024C6}"/>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90671894-8B02-31CE-DE00-301F60D4560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1B50BDD9-3E1F-6831-EC11-122F75BB38B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7766B5B8-966E-F712-FB08-24DC5D71CCE7}"/>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01ED8437-C85E-9CA2-3219-AB0CE9FBDE2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2A34E4D5-56A6-0845-F3BA-5C5012084B6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46089E35-2594-ECE8-02FD-F6267B0A6280}"/>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A9E46A61-5A7C-B408-257B-E59A5D8C6692}"/>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927EF07A-4722-1E6E-41C2-64CACE4F6849}"/>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BAE44CB6-C586-01A3-F03B-CD52A8DAAC0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92BF1646-A817-CDE0-796D-13B4168D549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FF6EE02A-D4C0-8866-50A5-D56A23B65F8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4F1D093B-4AD3-A44B-CB66-EF34DDC36DE2}"/>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3928A476-9486-72D0-DD09-F6778235339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2CD9D62F-DB78-4372-E3C3-BF449E703C07}"/>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978589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a 3">
                <a:extLst>
                  <a:ext uri="{FF2B5EF4-FFF2-40B4-BE49-F238E27FC236}">
                    <a16:creationId xmlns:a16="http://schemas.microsoft.com/office/drawing/2014/main" id="{9B2E6E12-25E2-C0F7-ACB2-27440F7466E3}"/>
                  </a:ext>
                </a:extLst>
              </p:cNvPr>
              <p:cNvGraphicFramePr>
                <a:graphicFrameLocks noGrp="1"/>
              </p:cNvGraphicFramePr>
              <p:nvPr>
                <p:extLst>
                  <p:ext uri="{D42A27DB-BD31-4B8C-83A1-F6EECF244321}">
                    <p14:modId xmlns:p14="http://schemas.microsoft.com/office/powerpoint/2010/main" val="1336345970"/>
                  </p:ext>
                </p:extLst>
              </p:nvPr>
            </p:nvGraphicFramePr>
            <p:xfrm>
              <a:off x="1701489" y="907958"/>
              <a:ext cx="13474800" cy="756291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28229">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3884985">
                    <a:tc>
                      <a:txBody>
                        <a:bodyPr/>
                        <a:lstStyle/>
                        <a:p>
                          <a:pPr marL="0" marR="0" lvl="0" indent="0" algn="l" rtl="0" eaLnBrk="1" fontAlgn="auto" latinLnBrk="0" hangingPunct="1">
                            <a:lnSpc>
                              <a:spcPct val="100000"/>
                            </a:lnSpc>
                            <a:spcBef>
                              <a:spcPts val="0"/>
                            </a:spcBef>
                            <a:spcAft>
                              <a:spcPts val="0"/>
                            </a:spcAft>
                            <a:buClrTx/>
                            <a:buSzTx/>
                            <a:buFontTx/>
                            <a:buNone/>
                          </a:pPr>
                          <a:r>
                            <a:rPr lang="es-CO" sz="1500" b="1" dirty="0">
                              <a:solidFill>
                                <a:schemeClr val="tx1"/>
                              </a:solidFill>
                              <a:latin typeface="Work Sans" pitchFamily="2" charset="0"/>
                              <a:cs typeface="Poppins"/>
                            </a:rPr>
                            <a:t>Momento 1:</a:t>
                          </a:r>
                          <a:r>
                            <a:rPr lang="es-CO" sz="1500" dirty="0">
                              <a:solidFill>
                                <a:schemeClr val="tx1"/>
                              </a:solidFill>
                              <a:latin typeface="Work Sans" pitchFamily="2" charset="0"/>
                              <a:cs typeface="Poppins"/>
                            </a:rPr>
                            <a:t> Juego de roles -  </a:t>
                          </a:r>
                          <a:r>
                            <a:rPr lang="es-MX" sz="1500" dirty="0">
                              <a:solidFill>
                                <a:schemeClr val="tx1"/>
                              </a:solidFill>
                              <a:latin typeface="Work Sans" pitchFamily="2" charset="0"/>
                              <a:cs typeface="Poppins"/>
                            </a:rPr>
                            <a:t>Inicialmente se divide a los participantes en grupos de 4 personas.</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2: </a:t>
                          </a:r>
                          <a:r>
                            <a:rPr lang="es-MX" sz="1500" dirty="0">
                              <a:solidFill>
                                <a:schemeClr val="tx1"/>
                              </a:solidFill>
                              <a:latin typeface="Work Sans" pitchFamily="2" charset="0"/>
                              <a:cs typeface="Poppins" panose="00000500000000000000" pitchFamily="2" charset="0"/>
                            </a:rPr>
                            <a:t>El facilitador explicará de qué se trata el enfoque diferencial y quiénes son sujetos de especial protección, para lo cual puede ayudarse con la lectura de los documentos anexos a la herramienta.</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3:</a:t>
                          </a:r>
                          <a:r>
                            <a:rPr lang="es-MX" sz="1500" dirty="0">
                              <a:solidFill>
                                <a:schemeClr val="tx1"/>
                              </a:solidFill>
                              <a:latin typeface="Work Sans" pitchFamily="2" charset="0"/>
                              <a:cs typeface="Poppins" panose="00000500000000000000" pitchFamily="2" charset="0"/>
                            </a:rPr>
                            <a:t> A cada grupo se le entrega una tarjeta impresa con una situación (ver ejemplos en los anexos de la herramienta) en la que podría aplicarse el enfoque diferencial. </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4: </a:t>
                          </a:r>
                          <a:r>
                            <a:rPr lang="es-MX" sz="1500" kern="1200" dirty="0">
                              <a:solidFill>
                                <a:schemeClr val="tx1"/>
                              </a:solidFill>
                              <a:latin typeface="Work Sans" pitchFamily="2" charset="0"/>
                              <a:ea typeface="+mn-ea"/>
                              <a:cs typeface="Poppins" panose="00000500000000000000" pitchFamily="2" charset="0"/>
                            </a:rPr>
                            <a:t>Se</a:t>
                          </a:r>
                          <a:r>
                            <a:rPr lang="es-MX" sz="1500" dirty="0">
                              <a:solidFill>
                                <a:schemeClr val="tx1"/>
                              </a:solidFill>
                              <a:latin typeface="Work Sans" pitchFamily="2" charset="0"/>
                              <a:cs typeface="Poppins" panose="00000500000000000000" pitchFamily="2" charset="0"/>
                            </a:rPr>
                            <a:t> solicita a los participantes leer y socializar en grupo la situación de la tarjeta impresa que se les ha entregado. </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a:rPr>
                            <a:t>Momento 5: </a:t>
                          </a:r>
                          <a:r>
                            <a:rPr lang="es-MX" sz="1500" b="0" dirty="0">
                              <a:solidFill>
                                <a:schemeClr val="tx1"/>
                              </a:solidFill>
                              <a:latin typeface="Work Sans" pitchFamily="2" charset="0"/>
                              <a:cs typeface="Poppins"/>
                            </a:rPr>
                            <a:t>A continuación, se brinda el espacio para que cada grupo represente mediante el juego de roles y la expresión artística y creativa de preferencia, el enfoque diferencial que analizaron en grupo.</a:t>
                          </a:r>
                          <a:endParaRPr lang="es-MX" sz="1500" dirty="0">
                            <a:solidFill>
                              <a:schemeClr val="tx1"/>
                            </a:solidFill>
                            <a:latin typeface="Work Sans" pitchFamily="2" charset="0"/>
                            <a:cs typeface="Poppins"/>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El facilitador permitirá un tiempo de reflexión, para que entre todos los presentes que actúan como observadores se concluya sobre cada enfoque que es socializado, haciendo uso de preguntas clave como: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grupos en su territorio pueden estar en situación de vulnerabilidad y exclusión social con la ejecución del proyecto?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necesidades específicas se identifican en su comunidad para que los grupos vulnerables puedan acceder a las intervenciones del proyecto?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impactos negativos podría generar la ejecución del proyecto que requieran de medidas con enfoque diferencial?</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se podría incluir dentro de los talleres para tener participación activa de todos los grupos poblacionales sin exclusión?</a:t>
                          </a: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MX" sz="1500" b="0" dirty="0">
                            <a:solidFill>
                              <a:schemeClr val="tx1"/>
                            </a:solidFill>
                            <a:latin typeface="Work Sans" pitchFamily="2" charset="0"/>
                            <a:cs typeface="Poppins" panose="00000500000000000000" pitchFamily="2" charset="0"/>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dirty="0">
                              <a:solidFill>
                                <a:schemeClr val="tx1"/>
                              </a:solidFill>
                              <a:latin typeface="Work Sans" pitchFamily="2" charset="0"/>
                              <a:cs typeface="Poppins" panose="00000500000000000000" pitchFamily="2" charset="0"/>
                            </a:rPr>
                            <a:t>Al </a:t>
                          </a:r>
                          <a:r>
                            <a:rPr lang="es-MX" sz="1500" dirty="0">
                              <a:solidFill>
                                <a:schemeClr val="tx1"/>
                              </a:solidFill>
                              <a:latin typeface="Work Sans" pitchFamily="2" charset="0"/>
                              <a:cs typeface="Poppins" panose="00000500000000000000" pitchFamily="2" charset="0"/>
                            </a:rPr>
                            <a:t>finalizar este ejercicio, el facilitador realiza una última conclusión, retomando la información brindada por los participantes.</a:t>
                          </a:r>
                          <a:endParaRPr lang="es-CO" sz="150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6008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1188248">
                    <a:tc>
                      <a:txBody>
                        <a:bodyPr/>
                        <a:lstStyle/>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a:solidFill>
                                <a:schemeClr val="tx1"/>
                              </a:solidFill>
                              <a:latin typeface="Work Sans" pitchFamily="2" charset="0"/>
                              <a:ea typeface="+mn-ea"/>
                              <a:cs typeface="Poppins" panose="00000500000000000000" pitchFamily="2" charset="0"/>
                            </a:rPr>
                            <a:t>Tenga en cuenta la Guía de Comunicación y Atención Incluyente del INVÍAS para el uso correcto del lenguaje y el diseño de piezas de comunicación.</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a:solidFill>
                                <a:schemeClr val="tx1"/>
                              </a:solidFill>
                              <a:latin typeface="Work Sans" pitchFamily="2" charset="0"/>
                              <a:ea typeface="+mn-ea"/>
                              <a:cs typeface="Poppins" panose="00000500000000000000" pitchFamily="2" charset="0"/>
                            </a:rPr>
                            <a:t>Haga click en las palabras subrayadas para acceder a los anexos de la herramienta. Del mismo modo, se sugiere descargar para tener acceso a ellos en cualquier momento que se requiera.</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MX" sz="1500" b="0" kern="1200">
                            <a:solidFill>
                              <a:schemeClr val="tx1"/>
                            </a:solidFill>
                            <a:latin typeface="Work Sans" pitchFamily="2" charset="0"/>
                            <a:ea typeface="+mn-ea"/>
                            <a:cs typeface="Poppins" panose="00000500000000000000" pitchFamily="2" charset="0"/>
                          </a:endParaRPr>
                        </a:p>
                      </a:txBody>
                      <a:tcPr>
                        <a:solidFill>
                          <a:schemeClr val="bg1"/>
                        </a:solidFill>
                      </a:tcPr>
                    </a:tc>
                    <a:extLst>
                      <a:ext uri="{0D108BD9-81ED-4DB2-BD59-A6C34878D82A}">
                        <a16:rowId xmlns:a16="http://schemas.microsoft.com/office/drawing/2014/main" val="506357801"/>
                      </a:ext>
                    </a:extLst>
                  </a:tr>
                  <a:tr h="46008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00244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f>
                                  <m:fPr>
                                    <m:ctrlPr>
                                      <a:rPr lang="es-ES" sz="1500" b="0" i="1" kern="1200" smtClean="0">
                                        <a:solidFill>
                                          <a:schemeClr val="dk1"/>
                                        </a:solidFill>
                                        <a:effectLst/>
                                        <a:latin typeface="Cambria Math" panose="02040503050406030204" pitchFamily="18" charset="0"/>
                                        <a:ea typeface="+mn-ea"/>
                                        <a:cs typeface="+mn-cs"/>
                                      </a:rPr>
                                    </m:ctrlPr>
                                  </m:fPr>
                                  <m:num>
                                    <m:r>
                                      <a:rPr lang="es-MX" sz="1500" b="0" i="1" kern="1200" smtClean="0">
                                        <a:solidFill>
                                          <a:schemeClr val="dk1"/>
                                        </a:solidFill>
                                        <a:effectLst/>
                                        <a:latin typeface="Cambria Math" panose="02040503050406030204" pitchFamily="18" charset="0"/>
                                        <a:ea typeface="+mn-ea"/>
                                        <a:cs typeface="+mn-cs"/>
                                      </a:rPr>
                                      <m:t>𝑁𝑜</m:t>
                                    </m:r>
                                    <m:r>
                                      <a:rPr lang="es-MX" sz="1500" b="0" i="1" kern="1200" smtClean="0">
                                        <a:solidFill>
                                          <a:schemeClr val="dk1"/>
                                        </a:solidFill>
                                        <a:effectLst/>
                                        <a:latin typeface="Cambria Math" panose="02040503050406030204" pitchFamily="18" charset="0"/>
                                        <a:ea typeface="+mn-ea"/>
                                        <a:cs typeface="+mn-cs"/>
                                      </a:rPr>
                                      <m:t> </m:t>
                                    </m:r>
                                    <m:r>
                                      <a:rPr lang="es-MX" sz="1500" b="0" i="1" kern="1200" smtClean="0">
                                        <a:solidFill>
                                          <a:schemeClr val="dk1"/>
                                        </a:solidFill>
                                        <a:effectLst/>
                                        <a:latin typeface="Cambria Math" panose="02040503050406030204" pitchFamily="18" charset="0"/>
                                        <a:ea typeface="+mn-ea"/>
                                        <a:cs typeface="+mn-cs"/>
                                      </a:rPr>
                                      <m:t>𝑑𝑒</m:t>
                                    </m:r>
                                    <m:r>
                                      <a:rPr lang="es-MX" sz="1500" b="0" i="1" kern="1200" smtClean="0">
                                        <a:solidFill>
                                          <a:schemeClr val="dk1"/>
                                        </a:solidFill>
                                        <a:effectLst/>
                                        <a:latin typeface="Cambria Math" panose="02040503050406030204" pitchFamily="18" charset="0"/>
                                        <a:ea typeface="+mn-ea"/>
                                        <a:cs typeface="+mn-cs"/>
                                      </a:rPr>
                                      <m:t> </m:t>
                                    </m:r>
                                    <m:r>
                                      <a:rPr lang="es-MX" sz="1500" b="0" i="1" kern="1200" smtClean="0">
                                        <a:solidFill>
                                          <a:schemeClr val="dk1"/>
                                        </a:solidFill>
                                        <a:effectLst/>
                                        <a:latin typeface="Cambria Math" panose="02040503050406030204" pitchFamily="18" charset="0"/>
                                        <a:ea typeface="+mn-ea"/>
                                        <a:cs typeface="+mn-cs"/>
                                      </a:rPr>
                                      <m:t>𝑝𝑒𝑟𝑠𝑜𝑛𝑎𝑠</m:t>
                                    </m:r>
                                    <m:r>
                                      <a:rPr lang="es-MX" sz="1500" b="0" i="1" kern="1200" smtClean="0">
                                        <a:solidFill>
                                          <a:schemeClr val="dk1"/>
                                        </a:solidFill>
                                        <a:effectLst/>
                                        <a:latin typeface="Cambria Math" panose="02040503050406030204" pitchFamily="18" charset="0"/>
                                        <a:ea typeface="+mn-ea"/>
                                        <a:cs typeface="+mn-cs"/>
                                      </a:rPr>
                                      <m:t> </m:t>
                                    </m:r>
                                    <m:r>
                                      <a:rPr lang="es-MX" sz="1500" b="0" i="1" kern="1200" smtClean="0">
                                        <a:solidFill>
                                          <a:schemeClr val="dk1"/>
                                        </a:solidFill>
                                        <a:effectLst/>
                                        <a:latin typeface="Cambria Math" panose="02040503050406030204" pitchFamily="18" charset="0"/>
                                        <a:ea typeface="+mn-ea"/>
                                        <a:cs typeface="+mn-cs"/>
                                      </a:rPr>
                                      <m:t>𝑎𝑠𝑖𝑠𝑡𝑒𝑛𝑡𝑒𝑠</m:t>
                                    </m:r>
                                  </m:num>
                                  <m:den>
                                    <m:r>
                                      <a:rPr lang="es-MX" sz="1500" b="0" i="1" kern="1200" smtClean="0">
                                        <a:solidFill>
                                          <a:schemeClr val="dk1"/>
                                        </a:solidFill>
                                        <a:effectLst/>
                                        <a:latin typeface="Cambria Math" panose="02040503050406030204" pitchFamily="18" charset="0"/>
                                        <a:ea typeface="+mn-ea"/>
                                        <a:cs typeface="+mn-cs"/>
                                      </a:rPr>
                                      <m:t>𝑁𝑜</m:t>
                                    </m:r>
                                    <m:r>
                                      <a:rPr lang="es-MX" sz="1500" b="0" i="1" kern="1200" smtClean="0">
                                        <a:solidFill>
                                          <a:schemeClr val="dk1"/>
                                        </a:solidFill>
                                        <a:effectLst/>
                                        <a:latin typeface="Cambria Math" panose="02040503050406030204" pitchFamily="18" charset="0"/>
                                        <a:ea typeface="+mn-ea"/>
                                        <a:cs typeface="+mn-cs"/>
                                      </a:rPr>
                                      <m:t>. </m:t>
                                    </m:r>
                                    <m:r>
                                      <a:rPr lang="es-MX" sz="1500" b="0" i="1" kern="1200" smtClean="0">
                                        <a:solidFill>
                                          <a:schemeClr val="dk1"/>
                                        </a:solidFill>
                                        <a:effectLst/>
                                        <a:latin typeface="Cambria Math" panose="02040503050406030204" pitchFamily="18" charset="0"/>
                                        <a:ea typeface="+mn-ea"/>
                                        <a:cs typeface="+mn-cs"/>
                                      </a:rPr>
                                      <m:t>𝑃𝑒𝑟𝑠𝑜𝑛𝑎𝑠</m:t>
                                    </m:r>
                                    <m:r>
                                      <a:rPr lang="es-MX" sz="1500" b="0" i="1" kern="1200" smtClean="0">
                                        <a:solidFill>
                                          <a:schemeClr val="dk1"/>
                                        </a:solidFill>
                                        <a:effectLst/>
                                        <a:latin typeface="Cambria Math" panose="02040503050406030204" pitchFamily="18" charset="0"/>
                                        <a:ea typeface="+mn-ea"/>
                                        <a:cs typeface="+mn-cs"/>
                                      </a:rPr>
                                      <m:t> </m:t>
                                    </m:r>
                                    <m:r>
                                      <a:rPr lang="es-MX" sz="1500" b="0" i="1" kern="1200" smtClean="0">
                                        <a:solidFill>
                                          <a:schemeClr val="dk1"/>
                                        </a:solidFill>
                                        <a:effectLst/>
                                        <a:latin typeface="Cambria Math" panose="02040503050406030204" pitchFamily="18" charset="0"/>
                                        <a:ea typeface="+mn-ea"/>
                                        <a:cs typeface="+mn-cs"/>
                                      </a:rPr>
                                      <m:t>𝑐𝑜𝑛𝑣𝑜𝑐𝑎𝑑𝑎𝑠</m:t>
                                    </m:r>
                                  </m:den>
                                </m:f>
                                <m:r>
                                  <a:rPr lang="es-MX" sz="1500" b="0" i="1" kern="1200" smtClean="0">
                                    <a:solidFill>
                                      <a:schemeClr val="dk1"/>
                                    </a:solidFill>
                                    <a:effectLst/>
                                    <a:latin typeface="Cambria Math" panose="02040503050406030204" pitchFamily="18" charset="0"/>
                                    <a:ea typeface="+mn-ea"/>
                                    <a:cs typeface="+mn-cs"/>
                                  </a:rPr>
                                  <m:t>∗100</m:t>
                                </m:r>
                              </m:oMath>
                            </m:oMathPara>
                          </a14:m>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4" name="Tabla 3">
                <a:extLst>
                  <a:ext uri="{FF2B5EF4-FFF2-40B4-BE49-F238E27FC236}">
                    <a16:creationId xmlns:a16="http://schemas.microsoft.com/office/drawing/2014/main" id="{9B2E6E12-25E2-C0F7-ACB2-27440F7466E3}"/>
                  </a:ext>
                </a:extLst>
              </p:cNvPr>
              <p:cNvGraphicFramePr>
                <a:graphicFrameLocks noGrp="1"/>
              </p:cNvGraphicFramePr>
              <p:nvPr>
                <p:extLst>
                  <p:ext uri="{D42A27DB-BD31-4B8C-83A1-F6EECF244321}">
                    <p14:modId xmlns:p14="http://schemas.microsoft.com/office/powerpoint/2010/main" val="1336345970"/>
                  </p:ext>
                </p:extLst>
              </p:nvPr>
            </p:nvGraphicFramePr>
            <p:xfrm>
              <a:off x="1701489" y="907958"/>
              <a:ext cx="13474800" cy="7562917"/>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428229">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3977640">
                    <a:tc>
                      <a:txBody>
                        <a:bodyPr/>
                        <a:lstStyle/>
                        <a:p>
                          <a:pPr marL="0" marR="0" lvl="0" indent="0" algn="l" rtl="0" eaLnBrk="1" fontAlgn="auto" latinLnBrk="0" hangingPunct="1">
                            <a:lnSpc>
                              <a:spcPct val="100000"/>
                            </a:lnSpc>
                            <a:spcBef>
                              <a:spcPts val="0"/>
                            </a:spcBef>
                            <a:spcAft>
                              <a:spcPts val="0"/>
                            </a:spcAft>
                            <a:buClrTx/>
                            <a:buSzTx/>
                            <a:buFontTx/>
                            <a:buNone/>
                          </a:pPr>
                          <a:r>
                            <a:rPr lang="es-CO" sz="1500" b="1" dirty="0">
                              <a:solidFill>
                                <a:schemeClr val="tx1"/>
                              </a:solidFill>
                              <a:latin typeface="Work Sans" pitchFamily="2" charset="0"/>
                              <a:cs typeface="Poppins"/>
                            </a:rPr>
                            <a:t>Momento 1:</a:t>
                          </a:r>
                          <a:r>
                            <a:rPr lang="es-CO" sz="1500" dirty="0">
                              <a:solidFill>
                                <a:schemeClr val="tx1"/>
                              </a:solidFill>
                              <a:latin typeface="Work Sans" pitchFamily="2" charset="0"/>
                              <a:cs typeface="Poppins"/>
                            </a:rPr>
                            <a:t> Juego de roles -  </a:t>
                          </a:r>
                          <a:r>
                            <a:rPr lang="es-MX" sz="1500" dirty="0">
                              <a:solidFill>
                                <a:schemeClr val="tx1"/>
                              </a:solidFill>
                              <a:latin typeface="Work Sans" pitchFamily="2" charset="0"/>
                              <a:cs typeface="Poppins"/>
                            </a:rPr>
                            <a:t>Inicialmente se divide a los participantes en grupos de 4 personas.</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2: </a:t>
                          </a:r>
                          <a:r>
                            <a:rPr lang="es-MX" sz="1500" dirty="0">
                              <a:solidFill>
                                <a:schemeClr val="tx1"/>
                              </a:solidFill>
                              <a:latin typeface="Work Sans" pitchFamily="2" charset="0"/>
                              <a:cs typeface="Poppins" panose="00000500000000000000" pitchFamily="2" charset="0"/>
                            </a:rPr>
                            <a:t>El facilitador explicará de qué se trata el enfoque diferencial y quiénes son sujetos de especial protección, para lo cual puede ayudarse con la lectura de los documentos anexos a la herramienta.</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3:</a:t>
                          </a:r>
                          <a:r>
                            <a:rPr lang="es-MX" sz="1500" dirty="0">
                              <a:solidFill>
                                <a:schemeClr val="tx1"/>
                              </a:solidFill>
                              <a:latin typeface="Work Sans" pitchFamily="2" charset="0"/>
                              <a:cs typeface="Poppins" panose="00000500000000000000" pitchFamily="2" charset="0"/>
                            </a:rPr>
                            <a:t> A cada grupo se le entrega una tarjeta impresa con una situación (ver ejemplos en los anexos de la herramienta) en la que podría aplicarse el enfoque diferencial. </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4: </a:t>
                          </a:r>
                          <a:r>
                            <a:rPr lang="es-MX" sz="1500" kern="1200" dirty="0">
                              <a:solidFill>
                                <a:schemeClr val="tx1"/>
                              </a:solidFill>
                              <a:latin typeface="Work Sans" pitchFamily="2" charset="0"/>
                              <a:ea typeface="+mn-ea"/>
                              <a:cs typeface="Poppins" panose="00000500000000000000" pitchFamily="2" charset="0"/>
                            </a:rPr>
                            <a:t>Se</a:t>
                          </a:r>
                          <a:r>
                            <a:rPr lang="es-MX" sz="1500" dirty="0">
                              <a:solidFill>
                                <a:schemeClr val="tx1"/>
                              </a:solidFill>
                              <a:latin typeface="Work Sans" pitchFamily="2" charset="0"/>
                              <a:cs typeface="Poppins" panose="00000500000000000000" pitchFamily="2" charset="0"/>
                            </a:rPr>
                            <a:t> solicita a los participantes leer y socializar en grupo la situación de la tarjeta impresa que se les ha entregado. </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a:rPr>
                            <a:t>Momento 5: </a:t>
                          </a:r>
                          <a:r>
                            <a:rPr lang="es-MX" sz="1500" b="0" dirty="0">
                              <a:solidFill>
                                <a:schemeClr val="tx1"/>
                              </a:solidFill>
                              <a:latin typeface="Work Sans" pitchFamily="2" charset="0"/>
                              <a:cs typeface="Poppins"/>
                            </a:rPr>
                            <a:t>A continuación, se brinda el espacio para que cada grupo represente mediante el juego de roles y la expresión artística y creativa de preferencia, el enfoque diferencial que analizaron en grupo.</a:t>
                          </a:r>
                          <a:endParaRPr lang="es-MX" sz="1500" dirty="0">
                            <a:solidFill>
                              <a:schemeClr val="tx1"/>
                            </a:solidFill>
                            <a:latin typeface="Work Sans" pitchFamily="2" charset="0"/>
                            <a:cs typeface="Poppins"/>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6: </a:t>
                          </a:r>
                          <a:r>
                            <a:rPr lang="es-MX" sz="1500" b="0" dirty="0">
                              <a:solidFill>
                                <a:schemeClr val="tx1"/>
                              </a:solidFill>
                              <a:latin typeface="Work Sans" pitchFamily="2" charset="0"/>
                              <a:cs typeface="Poppins" panose="00000500000000000000" pitchFamily="2" charset="0"/>
                            </a:rPr>
                            <a:t>El facilitador permitirá un tiempo de reflexión, para que entre todos los presentes que actúan como observadores se concluya sobre cada enfoque que es socializado, haciendo uso de preguntas clave como: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grupos en su territorio pueden estar en situación de vulnerabilidad y exclusión social con la ejecución del proyecto?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necesidades específicas se identifican en su comunidad para que los grupos vulnerables puedan acceder a las intervenciones del proyecto?</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impactos negativos podría generar la ejecución del proyecto que requieran de medidas con enfoque diferencial?</a:t>
                          </a:r>
                        </a:p>
                        <a:p>
                          <a:pPr marL="285750" marR="0" lvl="1" indent="-28575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dirty="0">
                              <a:solidFill>
                                <a:schemeClr val="tx1"/>
                              </a:solidFill>
                              <a:latin typeface="Work Sans" pitchFamily="2" charset="0"/>
                              <a:cs typeface="Poppins" panose="00000500000000000000" pitchFamily="2" charset="0"/>
                            </a:rPr>
                            <a:t>¿Qué se podría incluir dentro de los talleres para tener participación activa de todos los grupos poblacionales sin exclusión?</a:t>
                          </a: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MX" sz="1500" b="0" dirty="0">
                            <a:solidFill>
                              <a:schemeClr val="tx1"/>
                            </a:solidFill>
                            <a:latin typeface="Work Sans" pitchFamily="2" charset="0"/>
                            <a:cs typeface="Poppins" panose="00000500000000000000" pitchFamily="2" charset="0"/>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0" dirty="0">
                              <a:solidFill>
                                <a:schemeClr val="tx1"/>
                              </a:solidFill>
                              <a:latin typeface="Work Sans" pitchFamily="2" charset="0"/>
                              <a:cs typeface="Poppins" panose="00000500000000000000" pitchFamily="2" charset="0"/>
                            </a:rPr>
                            <a:t>Al </a:t>
                          </a:r>
                          <a:r>
                            <a:rPr lang="es-MX" sz="1500" dirty="0">
                              <a:solidFill>
                                <a:schemeClr val="tx1"/>
                              </a:solidFill>
                              <a:latin typeface="Work Sans" pitchFamily="2" charset="0"/>
                              <a:cs typeface="Poppins" panose="00000500000000000000" pitchFamily="2" charset="0"/>
                            </a:rPr>
                            <a:t>finalizar este ejercicio, el facilitador realiza una última conclusión, retomando la información brindada por los participantes.</a:t>
                          </a:r>
                          <a:endParaRPr lang="es-CO" sz="1500" dirty="0">
                            <a:solidFill>
                              <a:schemeClr val="tx1"/>
                            </a:solidFill>
                            <a:latin typeface="Work Sans" pitchFamily="2" charset="0"/>
                            <a:cs typeface="Poppins" panose="00000500000000000000" pitchFamily="2" charset="0"/>
                          </a:endParaRPr>
                        </a:p>
                      </a:txBody>
                      <a:tcPr>
                        <a:solidFill>
                          <a:schemeClr val="bg1"/>
                        </a:solidFill>
                      </a:tcPr>
                    </a:tc>
                    <a:extLst>
                      <a:ext uri="{0D108BD9-81ED-4DB2-BD59-A6C34878D82A}">
                        <a16:rowId xmlns:a16="http://schemas.microsoft.com/office/drawing/2014/main" val="1148865646"/>
                      </a:ext>
                    </a:extLst>
                  </a:tr>
                  <a:tr h="46008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Observaciones</a:t>
                          </a:r>
                        </a:p>
                      </a:txBody>
                      <a:tcPr>
                        <a:solidFill>
                          <a:srgbClr val="FF941F"/>
                        </a:solidFill>
                      </a:tcPr>
                    </a:tc>
                    <a:extLst>
                      <a:ext uri="{0D108BD9-81ED-4DB2-BD59-A6C34878D82A}">
                        <a16:rowId xmlns:a16="http://schemas.microsoft.com/office/drawing/2014/main" val="1636152374"/>
                      </a:ext>
                    </a:extLst>
                  </a:tr>
                  <a:tr h="1234440">
                    <a:tc>
                      <a:txBody>
                        <a:bodyPr/>
                        <a:lstStyle/>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a:solidFill>
                                <a:schemeClr val="tx1"/>
                              </a:solidFill>
                              <a:latin typeface="Work Sans" pitchFamily="2" charset="0"/>
                              <a:ea typeface="+mn-ea"/>
                              <a:cs typeface="Poppins" panose="00000500000000000000" pitchFamily="2" charset="0"/>
                            </a:rPr>
                            <a:t>Tenga en cuenta la Guía de Comunicación y Atención Incluyente del INVÍAS para el uso correcto del lenguaje y el diseño de piezas de comunicación.</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MX" sz="1500" b="0" kern="1200">
                              <a:solidFill>
                                <a:schemeClr val="tx1"/>
                              </a:solidFill>
                              <a:latin typeface="Work Sans" pitchFamily="2" charset="0"/>
                              <a:ea typeface="+mn-ea"/>
                              <a:cs typeface="Poppins" panose="00000500000000000000" pitchFamily="2" charset="0"/>
                            </a:rPr>
                            <a:t>Haga click en las palabras subrayadas para acceder a los anexos de la herramienta. Del mismo modo, se sugiere descargar para tener acceso a ellos en cualquier momento que se requiera.</a:t>
                          </a:r>
                        </a:p>
                        <a:p>
                          <a:pPr marL="342900" marR="0" lvl="0" indent="-342900" algn="l" defTabSz="96012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MX" sz="1500" b="0" kern="1200">
                            <a:solidFill>
                              <a:schemeClr val="tx1"/>
                            </a:solidFill>
                            <a:latin typeface="Work Sans" pitchFamily="2" charset="0"/>
                            <a:ea typeface="+mn-ea"/>
                            <a:cs typeface="Poppins" panose="00000500000000000000" pitchFamily="2" charset="0"/>
                          </a:endParaRPr>
                        </a:p>
                      </a:txBody>
                      <a:tcPr>
                        <a:solidFill>
                          <a:schemeClr val="bg1"/>
                        </a:solidFill>
                      </a:tcPr>
                    </a:tc>
                    <a:extLst>
                      <a:ext uri="{0D108BD9-81ED-4DB2-BD59-A6C34878D82A}">
                        <a16:rowId xmlns:a16="http://schemas.microsoft.com/office/drawing/2014/main" val="506357801"/>
                      </a:ext>
                    </a:extLst>
                  </a:tr>
                  <a:tr h="460081">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Indicadores</a:t>
                          </a:r>
                        </a:p>
                      </a:txBody>
                      <a:tcPr>
                        <a:solidFill>
                          <a:srgbClr val="FF941F"/>
                        </a:solidFill>
                      </a:tcPr>
                    </a:tc>
                    <a:extLst>
                      <a:ext uri="{0D108BD9-81ED-4DB2-BD59-A6C34878D82A}">
                        <a16:rowId xmlns:a16="http://schemas.microsoft.com/office/drawing/2014/main" val="3332239872"/>
                      </a:ext>
                    </a:extLst>
                  </a:tr>
                  <a:tr h="1002446">
                    <a:tc>
                      <a:txBody>
                        <a:bodyPr/>
                        <a:lstStyle/>
                        <a:p>
                          <a:endParaRPr lang="es-CO"/>
                        </a:p>
                      </a:txBody>
                      <a:tcPr>
                        <a:blipFill>
                          <a:blip r:embed="rId3"/>
                          <a:stretch>
                            <a:fillRect l="-45" t="-653333" r="-181" b="-1212"/>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24E31EC5-17A1-9DC6-218F-4C370EC6461B}"/>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15D5C115-B83C-86C8-35BF-C33642C62FDE}"/>
              </a:ext>
            </a:extLst>
          </p:cNvPr>
          <p:cNvSpPr/>
          <p:nvPr/>
        </p:nvSpPr>
        <p:spPr>
          <a:xfrm flipH="1">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4F1DE577-8ED4-6005-80E9-CBA24E842296}"/>
              </a:ext>
            </a:extLst>
          </p:cNvPr>
          <p:cNvSpPr/>
          <p:nvPr/>
        </p:nvSpPr>
        <p:spPr>
          <a:xfrm>
            <a:off x="5343894" y="158209"/>
            <a:ext cx="6744301"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24: TALLER DE ENFOQUE DIFERENCIAL</a:t>
            </a:r>
          </a:p>
        </p:txBody>
      </p:sp>
      <p:grpSp>
        <p:nvGrpSpPr>
          <p:cNvPr id="12" name="Grupo 11">
            <a:extLst>
              <a:ext uri="{FF2B5EF4-FFF2-40B4-BE49-F238E27FC236}">
                <a16:creationId xmlns:a16="http://schemas.microsoft.com/office/drawing/2014/main" id="{66438C82-BF53-B469-9DDE-9CF3594C55BB}"/>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AA6E6B4E-B134-2C87-435E-85A118B178A5}"/>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C67F2C3-665D-8C50-06F1-8599229B63A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A21DE4A2-9B52-DB1C-8BBB-ADE79D71CD7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1ECE7D3F-222F-AA0C-37FB-A833FB0FC80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EC67B1C-F286-33CA-E420-419F4FB6B46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AF66ECD9-E617-4C3F-28A5-1A0B779827C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72401FC3-F493-AD09-9602-DF3163ED5321}"/>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8AE4C1F6-CDA3-DA02-E7A2-C796FFED7344}"/>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9FC7C072-E753-44E1-0104-9CA34A5AE3E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9670F7AE-6362-FE9E-D6F0-49DD781BBB5E}"/>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38AD57C1-D96C-902C-452F-B5A4735B1981}"/>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18FB6E16-B3B6-6545-B19D-AC113D6E642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A2E53E5B-AF77-D1A5-38DD-61C79DEE7928}"/>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31E61809-76BE-BADB-129A-4385F55B49A3}"/>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AC0BA969-6949-7DF6-6F56-F416422DEE12}"/>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DD882D48-FF7C-D8C3-49F9-DF10D02E2CED}"/>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80B1D7EF-DE42-8FF1-1063-13CC2EE501D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6FDBBC2D-02F0-E34C-1A2A-5775E076B580}"/>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EB7DACE1-C899-13FF-65EC-46D700D8D478}"/>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0F5500FF-3BD7-C407-EB61-3B1133C4A751}"/>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C26F49B5-9211-41F1-F684-4E63F9A2010F}"/>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92FEF947-265A-6D86-FCF4-EB4B3CB29578}"/>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B0168D62-065D-197D-CBF3-B1DDFC03C8C3}"/>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DCC5DB80-9131-D4B7-622A-1CDE23395CFD}"/>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FCB2F703-9340-BF62-52C9-F693ECCFC9DB}"/>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29A59D52-5C34-C7F9-459F-0721DFE9DC21}"/>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4EFC56E4-A791-663D-E403-E9C4625B49A8}"/>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CFE7976A-0D1B-0D39-6A99-CEAFA86FC86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6978E30F-98C2-7B84-C9AB-4B0A5D9BDA51}"/>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02054781-866D-B53E-0165-23270EE9B1C8}"/>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9C06565D-C369-EA24-ADAB-BAA8FFF73F8C}"/>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A42EADC9-073B-30F1-7A15-427491200E0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5F459E5B-44CE-28DF-4CB6-310894A0AFF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03523C9A-48E4-D5F3-1F2F-227B50986BA8}"/>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A4399DDB-CAF1-C7B1-C9D4-0F671950DED7}"/>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1ED45379-07DD-903A-81E0-476C3990D55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283F7865-0118-6542-9059-D5E80CD24447}"/>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F595F59B-087D-81D4-16BE-507ED56C36EC}"/>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7F2A988D-783F-11E1-0EC8-A633CA3375B9}"/>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9CEDF2D1-9233-B756-EC58-614834A97EF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A62C6D98-DBFE-CFCE-2F91-A49115FBE2F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8E65CA9D-56C7-048B-3F9C-081B312B3147}"/>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2EA8F9F5-E0C2-3E93-7C58-B1A366E41420}"/>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622EE682-BC79-EEF1-FF7F-0CC85DB0344D}"/>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56678EE6-404D-668A-1831-D86849BC6AB4}"/>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1DB9D453-FEF7-3788-2465-C07F6E917590}"/>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041CF57B-4CDF-ACB4-EDA4-55C5D613BD79}"/>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C69FA142-B8F5-E92D-FAA1-F8B6C30B83F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BB4D79DD-8391-7480-09BE-C08A0454F2F5}"/>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9C81A0AD-B8A1-D18B-E89C-0F6F7164597D}"/>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9DB440E7-C544-5473-AF76-E7FDB7B9DF5A}"/>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F5F7A9F0-B102-3E11-83D0-EBBE4EAC4F0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B556F047-6222-BFA7-3A97-F298C4A5629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1E9F4E3D-A7A2-7507-737A-FFC82FCA20DB}"/>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1F01912B-B0A8-C386-DA26-965AC008BAAD}"/>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87DEE472-4D80-1F68-3818-D089CC430C27}"/>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F2CB48EE-34C3-D93A-9404-6D7FD5F31A34}"/>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A608A933-88B2-FC39-01C0-03FAFB1CBEA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15465839-F810-2663-F5EE-59BBE588472A}"/>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0A69AB1D-26B5-5A3D-AC80-F6D7A845EE9B}"/>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C5F0E062-EC5F-B2C6-7595-5D4AB37A2E1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39097BC7-941E-7F84-C890-1F192723745B}"/>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E4A8E560-26D4-EB13-1266-B3C64509C961}"/>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A23B9B19-1A6B-BDF2-628F-A1E5AE5FECD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06116D48-09CE-2C05-22AC-454B65B7F51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DEF3BBE4-B531-47F1-DC29-8B3AD0C206BA}"/>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6D50BBE4-D461-B6E8-21DF-904BD3C751E4}"/>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177262D9-541C-0A42-E86D-A606D1721065}"/>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3D14C3AF-CA51-8D99-81CC-CEE88FAA76B8}"/>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0349CCE7-2AF3-272D-9A0A-ED51421948A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A6BB40CC-19C0-A69F-737E-32559C36B91D}"/>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A602427E-116B-7F26-EB71-A330BDF2F925}"/>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2D2E4B4A-32BA-419A-CD54-BAC720779C70}"/>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246C96CA-ED16-8E60-0060-58D651E79A84}"/>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95403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2FB87E89-8E2D-40AA-4605-A8217A81DB24}"/>
              </a:ext>
            </a:extLst>
          </p:cNvPr>
          <p:cNvSpPr/>
          <p:nvPr/>
        </p:nvSpPr>
        <p:spPr>
          <a:xfrm>
            <a:off x="4140640" y="202501"/>
            <a:ext cx="803136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25: TALLER DE VIOLENCIA BASADA EN GÉNERO</a:t>
            </a:r>
          </a:p>
        </p:txBody>
      </p:sp>
      <p:graphicFrame>
        <p:nvGraphicFramePr>
          <p:cNvPr id="2" name="Tabla 186">
            <a:extLst>
              <a:ext uri="{FF2B5EF4-FFF2-40B4-BE49-F238E27FC236}">
                <a16:creationId xmlns:a16="http://schemas.microsoft.com/office/drawing/2014/main" id="{AA6CBC6A-290A-88A1-42DB-67BCE0C11DDB}"/>
              </a:ext>
            </a:extLst>
          </p:cNvPr>
          <p:cNvGraphicFramePr>
            <a:graphicFrameLocks noGrp="1"/>
          </p:cNvGraphicFramePr>
          <p:nvPr>
            <p:extLst>
              <p:ext uri="{D42A27DB-BD31-4B8C-83A1-F6EECF244321}">
                <p14:modId xmlns:p14="http://schemas.microsoft.com/office/powerpoint/2010/main" val="519501516"/>
              </p:ext>
            </p:extLst>
          </p:nvPr>
        </p:nvGraphicFramePr>
        <p:xfrm>
          <a:off x="1258646" y="977790"/>
          <a:ext cx="13474798" cy="6580129"/>
        </p:xfrm>
        <a:graphic>
          <a:graphicData uri="http://schemas.openxmlformats.org/drawingml/2006/table">
            <a:tbl>
              <a:tblPr firstRow="1" bandRow="1">
                <a:tableStyleId>{5C22544A-7EE6-4342-B048-85BDC9FD1C3A}</a:tableStyleId>
              </a:tblPr>
              <a:tblGrid>
                <a:gridCol w="1761914">
                  <a:extLst>
                    <a:ext uri="{9D8B030D-6E8A-4147-A177-3AD203B41FA5}">
                      <a16:colId xmlns:a16="http://schemas.microsoft.com/office/drawing/2014/main" val="16991383"/>
                    </a:ext>
                  </a:extLst>
                </a:gridCol>
                <a:gridCol w="257131">
                  <a:extLst>
                    <a:ext uri="{9D8B030D-6E8A-4147-A177-3AD203B41FA5}">
                      <a16:colId xmlns:a16="http://schemas.microsoft.com/office/drawing/2014/main" val="2728602708"/>
                    </a:ext>
                  </a:extLst>
                </a:gridCol>
                <a:gridCol w="495906">
                  <a:extLst>
                    <a:ext uri="{9D8B030D-6E8A-4147-A177-3AD203B41FA5}">
                      <a16:colId xmlns:a16="http://schemas.microsoft.com/office/drawing/2014/main" val="3278031111"/>
                    </a:ext>
                  </a:extLst>
                </a:gridCol>
                <a:gridCol w="887581">
                  <a:extLst>
                    <a:ext uri="{9D8B030D-6E8A-4147-A177-3AD203B41FA5}">
                      <a16:colId xmlns:a16="http://schemas.microsoft.com/office/drawing/2014/main" val="534011960"/>
                    </a:ext>
                  </a:extLst>
                </a:gridCol>
                <a:gridCol w="1253901">
                  <a:extLst>
                    <a:ext uri="{9D8B030D-6E8A-4147-A177-3AD203B41FA5}">
                      <a16:colId xmlns:a16="http://schemas.microsoft.com/office/drawing/2014/main" val="39752029"/>
                    </a:ext>
                  </a:extLst>
                </a:gridCol>
                <a:gridCol w="200576">
                  <a:extLst>
                    <a:ext uri="{9D8B030D-6E8A-4147-A177-3AD203B41FA5}">
                      <a16:colId xmlns:a16="http://schemas.microsoft.com/office/drawing/2014/main" val="295305744"/>
                    </a:ext>
                  </a:extLst>
                </a:gridCol>
                <a:gridCol w="294038">
                  <a:extLst>
                    <a:ext uri="{9D8B030D-6E8A-4147-A177-3AD203B41FA5}">
                      <a16:colId xmlns:a16="http://schemas.microsoft.com/office/drawing/2014/main" val="1867438492"/>
                    </a:ext>
                  </a:extLst>
                </a:gridCol>
                <a:gridCol w="2019045">
                  <a:extLst>
                    <a:ext uri="{9D8B030D-6E8A-4147-A177-3AD203B41FA5}">
                      <a16:colId xmlns:a16="http://schemas.microsoft.com/office/drawing/2014/main" val="3079591464"/>
                    </a:ext>
                  </a:extLst>
                </a:gridCol>
                <a:gridCol w="495906">
                  <a:extLst>
                    <a:ext uri="{9D8B030D-6E8A-4147-A177-3AD203B41FA5}">
                      <a16:colId xmlns:a16="http://schemas.microsoft.com/office/drawing/2014/main" val="2799307641"/>
                    </a:ext>
                  </a:extLst>
                </a:gridCol>
                <a:gridCol w="1605663">
                  <a:extLst>
                    <a:ext uri="{9D8B030D-6E8A-4147-A177-3AD203B41FA5}">
                      <a16:colId xmlns:a16="http://schemas.microsoft.com/office/drawing/2014/main" val="3503928978"/>
                    </a:ext>
                  </a:extLst>
                </a:gridCol>
                <a:gridCol w="413381">
                  <a:extLst>
                    <a:ext uri="{9D8B030D-6E8A-4147-A177-3AD203B41FA5}">
                      <a16:colId xmlns:a16="http://schemas.microsoft.com/office/drawing/2014/main" val="1696865301"/>
                    </a:ext>
                  </a:extLst>
                </a:gridCol>
                <a:gridCol w="495906">
                  <a:extLst>
                    <a:ext uri="{9D8B030D-6E8A-4147-A177-3AD203B41FA5}">
                      <a16:colId xmlns:a16="http://schemas.microsoft.com/office/drawing/2014/main" val="2620423971"/>
                    </a:ext>
                  </a:extLst>
                </a:gridCol>
                <a:gridCol w="1192282">
                  <a:extLst>
                    <a:ext uri="{9D8B030D-6E8A-4147-A177-3AD203B41FA5}">
                      <a16:colId xmlns:a16="http://schemas.microsoft.com/office/drawing/2014/main" val="2294613099"/>
                    </a:ext>
                  </a:extLst>
                </a:gridCol>
                <a:gridCol w="826761">
                  <a:extLst>
                    <a:ext uri="{9D8B030D-6E8A-4147-A177-3AD203B41FA5}">
                      <a16:colId xmlns:a16="http://schemas.microsoft.com/office/drawing/2014/main" val="2451436622"/>
                    </a:ext>
                  </a:extLst>
                </a:gridCol>
                <a:gridCol w="495906">
                  <a:extLst>
                    <a:ext uri="{9D8B030D-6E8A-4147-A177-3AD203B41FA5}">
                      <a16:colId xmlns:a16="http://schemas.microsoft.com/office/drawing/2014/main" val="2325400302"/>
                    </a:ext>
                  </a:extLst>
                </a:gridCol>
                <a:gridCol w="778901">
                  <a:extLst>
                    <a:ext uri="{9D8B030D-6E8A-4147-A177-3AD203B41FA5}">
                      <a16:colId xmlns:a16="http://schemas.microsoft.com/office/drawing/2014/main" val="1126576565"/>
                    </a:ext>
                  </a:extLst>
                </a:gridCol>
              </a:tblGrid>
              <a:tr h="401365">
                <a:tc gridSpan="16">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Fase del proyecto</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CO">
                        <a:solidFill>
                          <a:schemeClr val="tx1"/>
                        </a:solidFill>
                        <a:latin typeface="Poppins SemiBold" panose="00000700000000000000" pitchFamily="2" charset="0"/>
                        <a:cs typeface="Poppins SemiBold" panose="00000700000000000000" pitchFamily="2" charset="0"/>
                      </a:endParaRPr>
                    </a:p>
                  </a:txBody>
                  <a:tcPr anchor="ctr">
                    <a:solidFill>
                      <a:srgbClr val="FF941F">
                        <a:alpha val="40000"/>
                      </a:srgbClr>
                    </a:solidFill>
                  </a:tcPr>
                </a:tc>
                <a:extLst>
                  <a:ext uri="{0D108BD9-81ED-4DB2-BD59-A6C34878D82A}">
                    <a16:rowId xmlns:a16="http://schemas.microsoft.com/office/drawing/2014/main" val="1650474727"/>
                  </a:ext>
                </a:extLst>
              </a:tr>
              <a:tr h="125765">
                <a:tc gridSpan="16">
                  <a:txBody>
                    <a:bodyPr/>
                    <a:lstStyle/>
                    <a:p>
                      <a:pPr algn="ctr"/>
                      <a:endParaRPr lang="es-CO" sz="100">
                        <a:solidFill>
                          <a:schemeClr val="tx1"/>
                        </a:solidFill>
                        <a:latin typeface="Poppins SemiBold" panose="00000700000000000000" pitchFamily="2" charset="0"/>
                        <a:cs typeface="Poppins SemiBold" panose="00000700000000000000" pitchFamily="2" charset="0"/>
                      </a:endParaRPr>
                    </a:p>
                  </a:txBody>
                  <a:tcPr anchor="ctr">
                    <a:solidFill>
                      <a:schemeClr val="bg1">
                        <a:alpha val="4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564682"/>
                  </a:ext>
                </a:extLst>
              </a:tr>
              <a:tr h="290142">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Prefactibilidad</a:t>
                      </a:r>
                    </a:p>
                  </a:txBody>
                  <a:tcPr>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Factibilidad</a:t>
                      </a:r>
                    </a:p>
                  </a:txBody>
                  <a:tcPr>
                    <a:lnL w="9525" cap="flat" cmpd="sng" algn="ctr">
                      <a:solidFill>
                        <a:srgbClr val="FF941F"/>
                      </a:solidFill>
                      <a:prstDash val="solid"/>
                      <a:round/>
                      <a:headEnd type="none" w="med" len="med"/>
                      <a:tailEnd type="none" w="med" len="med"/>
                    </a:lnL>
                    <a:lnR w="12700" cap="flat" cmpd="sng" algn="ctr">
                      <a:solidFill>
                        <a:srgbClr val="FE931F"/>
                      </a:solidFill>
                      <a:prstDash val="solid"/>
                      <a:round/>
                      <a:headEnd type="none" w="med" len="med"/>
                      <a:tailEnd type="none" w="med" len="med"/>
                    </a:lnR>
                    <a:solidFill>
                      <a:schemeClr val="bg1">
                        <a:alpha val="20000"/>
                      </a:schemeClr>
                    </a:solidFill>
                  </a:tcPr>
                </a:tc>
                <a:tc hMerge="1">
                  <a:txBody>
                    <a:bodyPr/>
                    <a:lstStyle/>
                    <a:p>
                      <a:endParaRPr lang="es-CO"/>
                    </a:p>
                  </a:txBody>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dirty="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12700" cap="flat" cmpd="sng" algn="ctr">
                      <a:solidFill>
                        <a:srgbClr val="FE931F"/>
                      </a:solidFill>
                      <a:prstDash val="solid"/>
                      <a:round/>
                      <a:headEnd type="none" w="med" len="med"/>
                      <a:tailEnd type="none" w="med" len="med"/>
                    </a:lnR>
                    <a:lnT w="12700" cap="flat" cmpd="sng" algn="ctr">
                      <a:solidFill>
                        <a:srgbClr val="FE931F"/>
                      </a:solidFill>
                      <a:prstDash val="solid"/>
                      <a:round/>
                      <a:headEnd type="none" w="med" len="med"/>
                      <a:tailEnd type="none" w="med" len="med"/>
                    </a:lnT>
                    <a:lnB w="12700" cap="flat" cmpd="sng" algn="ctr">
                      <a:solidFill>
                        <a:srgbClr val="FE931F"/>
                      </a:solidFill>
                      <a:prstDash val="solid"/>
                      <a:round/>
                      <a:headEnd type="none" w="med" len="med"/>
                      <a:tailEnd type="none" w="med" len="med"/>
                    </a:lnB>
                    <a:solidFill>
                      <a:schemeClr val="bg1">
                        <a:alpha val="20000"/>
                      </a:schemeClr>
                    </a:solidFill>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rgbClr val="FF941F">
                        <a:alpha val="20000"/>
                      </a:srgbClr>
                    </a:solidFill>
                  </a:tcPr>
                </a:tc>
                <a:tc>
                  <a:txBody>
                    <a:bodyPr/>
                    <a:lstStyle/>
                    <a:p>
                      <a:pPr marL="0" marR="0" lvl="0" indent="0" algn="r" rtl="0" eaLnBrk="1" fontAlgn="auto" latinLnBrk="0" hangingPunct="1">
                        <a:lnSpc>
                          <a:spcPct val="100000"/>
                        </a:lnSpc>
                        <a:spcBef>
                          <a:spcPts val="0"/>
                        </a:spcBef>
                        <a:spcAft>
                          <a:spcPts val="0"/>
                        </a:spcAft>
                        <a:buClrTx/>
                        <a:buSzTx/>
                        <a:buFontTx/>
                        <a:buNone/>
                      </a:pPr>
                      <a:r>
                        <a:rPr lang="es-CO" sz="1300">
                          <a:solidFill>
                            <a:schemeClr val="tx1"/>
                          </a:solidFill>
                          <a:latin typeface="Work Sans"/>
                          <a:cs typeface="Poppins"/>
                        </a:rPr>
                        <a:t>Diseños definitivos </a:t>
                      </a:r>
                      <a:endParaRPr lang="es-CO" sz="1300">
                        <a:solidFill>
                          <a:schemeClr val="tx1"/>
                        </a:solidFill>
                        <a:latin typeface="Work Sans" pitchFamily="2" charset="0"/>
                        <a:cs typeface="Poppins" panose="00000500000000000000" pitchFamily="2" charset="0"/>
                      </a:endParaRPr>
                    </a:p>
                  </a:txBody>
                  <a:tcPr>
                    <a:lnL w="12700" cap="flat" cmpd="sng" algn="ctr">
                      <a:solidFill>
                        <a:srgbClr val="FE93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Construcción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X</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gridSpan="2">
                  <a:txBody>
                    <a:bodyPr/>
                    <a:lstStyle/>
                    <a:p>
                      <a:pPr marL="0" marR="0" lvl="0" indent="0" algn="r"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Operación</a:t>
                      </a: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solidFill>
                      <a:schemeClr val="bg1">
                        <a:alpha val="20000"/>
                      </a:schemeClr>
                    </a:solidFill>
                  </a:tcPr>
                </a:tc>
                <a:tc hMerge="1">
                  <a:txBody>
                    <a:bodyPr/>
                    <a:lstStyle/>
                    <a:p>
                      <a:endParaRPr lang="es-CO"/>
                    </a:p>
                  </a:txBody>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lnR w="9525" cap="flat" cmpd="sng" algn="ctr">
                      <a:solidFill>
                        <a:srgbClr val="FF941F"/>
                      </a:solidFill>
                      <a:prstDash val="solid"/>
                      <a:round/>
                      <a:headEnd type="none" w="med" len="med"/>
                      <a:tailEnd type="none" w="med" len="med"/>
                    </a:lnR>
                    <a:lnT w="9525" cap="flat" cmpd="sng" algn="ctr">
                      <a:solidFill>
                        <a:srgbClr val="FF941F"/>
                      </a:solidFill>
                      <a:prstDash val="solid"/>
                      <a:round/>
                      <a:headEnd type="none" w="med" len="med"/>
                      <a:tailEnd type="none" w="med" len="med"/>
                    </a:lnT>
                    <a:lnB w="9525" cap="flat" cmpd="sng" algn="ctr">
                      <a:solidFill>
                        <a:srgbClr val="FF941F"/>
                      </a:solidFill>
                      <a:prstDash val="solid"/>
                      <a:round/>
                      <a:headEnd type="none" w="med" len="med"/>
                      <a:tailEnd type="none" w="med" len="med"/>
                    </a:lnB>
                    <a:solidFill>
                      <a:schemeClr val="bg1">
                        <a:alpha val="20000"/>
                      </a:schemeClr>
                    </a:solidFill>
                  </a:tcPr>
                </a:tc>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300">
                        <a:solidFill>
                          <a:schemeClr val="tx1"/>
                        </a:solidFill>
                        <a:latin typeface="Work Sans" pitchFamily="2" charset="0"/>
                        <a:cs typeface="Poppins" panose="00000500000000000000" pitchFamily="2" charset="0"/>
                      </a:endParaRPr>
                    </a:p>
                  </a:txBody>
                  <a:tcPr>
                    <a:lnL w="9525" cap="flat" cmpd="sng" algn="ctr">
                      <a:solidFill>
                        <a:srgbClr val="FF941F"/>
                      </a:solidFill>
                      <a:prstDash val="solid"/>
                      <a:round/>
                      <a:headEnd type="none" w="med" len="med"/>
                      <a:tailEnd type="none" w="med" len="med"/>
                    </a:lnL>
                    <a:solidFill>
                      <a:schemeClr val="bg1">
                        <a:alpha val="20000"/>
                      </a:schemeClr>
                    </a:solidFill>
                  </a:tcPr>
                </a:tc>
                <a:extLst>
                  <a:ext uri="{0D108BD9-81ED-4DB2-BD59-A6C34878D82A}">
                    <a16:rowId xmlns:a16="http://schemas.microsoft.com/office/drawing/2014/main" val="2999576774"/>
                  </a:ext>
                </a:extLst>
              </a:tr>
              <a:tr h="12576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00" b="1" kern="1200">
                        <a:solidFill>
                          <a:schemeClr val="tx1"/>
                        </a:solidFill>
                        <a:latin typeface="Poppins SemiBold" panose="00000700000000000000"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T w="9525" cap="flat" cmpd="sng" algn="ctr">
                      <a:solidFill>
                        <a:srgbClr val="FF941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9525" cap="flat" cmpd="sng" algn="ctr">
                      <a:solidFill>
                        <a:srgbClr val="FF941F"/>
                      </a:solidFill>
                      <a:prstDash val="solid"/>
                      <a:round/>
                      <a:headEnd type="none" w="med" len="med"/>
                      <a:tailEnd type="none" w="med" len="med"/>
                    </a:lnT>
                    <a:lnB w="6350" cap="flat" cmpd="sng" algn="ctr">
                      <a:solidFill>
                        <a:schemeClr val="accent2"/>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2559454"/>
                  </a:ext>
                </a:extLst>
              </a:tr>
              <a:tr h="401365">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a:ea typeface="+mn-ea"/>
                          <a:cs typeface="Poppins SemiBold"/>
                        </a:rPr>
                        <a:t>Énfasis</a:t>
                      </a:r>
                    </a:p>
                  </a:txBody>
                  <a:tcPr>
                    <a:lnR w="12700" cap="flat" cmpd="sng" algn="ctr">
                      <a:solidFill>
                        <a:schemeClr val="bg1"/>
                      </a:solidFill>
                      <a:prstDash val="solid"/>
                      <a:round/>
                      <a:headEnd type="none" w="med" len="med"/>
                      <a:tailEnd type="none" w="med" len="med"/>
                    </a:ln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chemeClr val="bg1"/>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tc gridSpan="8">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Categoría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accent2"/>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solidFill>
                      <a:srgbClr val="FF941F">
                        <a:alpha val="20000"/>
                      </a:srgbClr>
                    </a:solidFill>
                  </a:tcPr>
                </a:tc>
                <a:extLst>
                  <a:ext uri="{0D108BD9-81ED-4DB2-BD59-A6C34878D82A}">
                    <a16:rowId xmlns:a16="http://schemas.microsoft.com/office/drawing/2014/main" val="2145288282"/>
                  </a:ext>
                </a:extLst>
              </a:tr>
              <a:tr h="636573">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Ambiental</a:t>
                      </a:r>
                    </a:p>
                  </a:txBody>
                  <a:tcPr anchor="ctr">
                    <a:solidFill>
                      <a:schemeClr val="bg1">
                        <a:alpha val="20000"/>
                      </a:schemeClr>
                    </a:solidFill>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Técnico</a:t>
                      </a:r>
                    </a:p>
                  </a:txBody>
                  <a:tcPr anchor="ctr">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Social</a:t>
                      </a:r>
                    </a:p>
                  </a:txBody>
                  <a:tcPr anchor="ctr">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nchor="ctr">
                    <a:solidFill>
                      <a:srgbClr val="FF941F">
                        <a:alpha val="20000"/>
                      </a:srgbClr>
                    </a:solidFill>
                  </a:tcPr>
                </a:tc>
                <a:tc>
                  <a:txBody>
                    <a:bodyPr/>
                    <a:lstStyle/>
                    <a:p>
                      <a:r>
                        <a:rPr lang="es-CO" sz="1400">
                          <a:solidFill>
                            <a:schemeClr val="tx1"/>
                          </a:solidFill>
                          <a:latin typeface="Work Sans"/>
                          <a:cs typeface="Poppins"/>
                        </a:rPr>
                        <a:t>Gobernanza</a:t>
                      </a:r>
                      <a:endParaRPr lang="es-CO" sz="1800">
                        <a:latin typeface="Work Sans"/>
                        <a:cs typeface="Poppins"/>
                      </a:endParaRPr>
                    </a:p>
                  </a:txBody>
                  <a:tcPr anchor="ctr">
                    <a:solidFill>
                      <a:schemeClr val="bg1">
                        <a:alpha val="20000"/>
                      </a:schemeClr>
                    </a:solidFill>
                  </a:tcPr>
                </a:tc>
                <a:tc gridSpan="2">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Comunicación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a:cs typeface="Poppins"/>
                        </a:rPr>
                        <a:t>Participación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gridSpan="3">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300">
                          <a:solidFill>
                            <a:schemeClr val="tx1"/>
                          </a:solidFill>
                          <a:latin typeface="Work Sans" pitchFamily="2" charset="0"/>
                          <a:cs typeface="Poppins" panose="00000500000000000000" pitchFamily="2" charset="0"/>
                        </a:rPr>
                        <a:t>Educación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200">
                        <a:solidFill>
                          <a:schemeClr val="tx1"/>
                        </a:solidFill>
                        <a:latin typeface="Poppins" panose="00000500000000000000" pitchFamily="2" charset="0"/>
                        <a:cs typeface="Poppins" panose="00000500000000000000" pitchFamily="2" charset="0"/>
                      </a:endParaRPr>
                    </a:p>
                  </a:txBody>
                  <a:tcPr>
                    <a:solidFill>
                      <a:srgbClr val="FF941F">
                        <a:alpha val="20000"/>
                      </a:srgbClr>
                    </a:solidFill>
                  </a:tcPr>
                </a:tc>
                <a:extLst>
                  <a:ext uri="{0D108BD9-81ED-4DB2-BD59-A6C34878D82A}">
                    <a16:rowId xmlns:a16="http://schemas.microsoft.com/office/drawing/2014/main" val="2164949791"/>
                  </a:ext>
                </a:extLst>
              </a:tr>
              <a:tr h="40136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Justificación</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7425931"/>
                  </a:ext>
                </a:extLst>
              </a:tr>
              <a:tr h="1020207">
                <a:tc gridSpan="16">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MX" sz="1500" b="0" kern="1200">
                          <a:solidFill>
                            <a:schemeClr val="tx1"/>
                          </a:solidFill>
                          <a:latin typeface="Work Sans" pitchFamily="2" charset="0"/>
                          <a:ea typeface="+mn-ea"/>
                          <a:cs typeface="Poppins SemiBold" panose="00000700000000000000" pitchFamily="2" charset="0"/>
                        </a:rPr>
                        <a:t>Mediante la realización del presente taller se busca esclarecer el concepto de Violencia Basada en Género y las formas en las que est</a:t>
                      </a:r>
                      <a:r>
                        <a:rPr lang="es-MX" sz="1500" b="0" strike="sngStrike" kern="1200">
                          <a:solidFill>
                            <a:schemeClr val="tx1"/>
                          </a:solidFill>
                          <a:latin typeface="Work Sans" pitchFamily="2" charset="0"/>
                          <a:ea typeface="+mn-ea"/>
                          <a:cs typeface="Poppins SemiBold" panose="00000700000000000000" pitchFamily="2" charset="0"/>
                        </a:rPr>
                        <a:t>á</a:t>
                      </a:r>
                      <a:r>
                        <a:rPr lang="es-MX" sz="1500" b="0" kern="1200">
                          <a:solidFill>
                            <a:schemeClr val="tx1"/>
                          </a:solidFill>
                          <a:latin typeface="Work Sans" pitchFamily="2" charset="0"/>
                          <a:ea typeface="+mn-ea"/>
                          <a:cs typeface="Poppins SemiBold" panose="00000700000000000000" pitchFamily="2" charset="0"/>
                        </a:rPr>
                        <a:t> se presenta, por medio de acciones de capacitación, buscando mejorar la equidad, la autonomía y la paridad de género, impactando positivamente en los territorios y en las personas más vulnerables que los habitan de los diferentes proyectos de INVÍAS a nivel nacional.</a:t>
                      </a:r>
                      <a:endParaRPr lang="es-CO" sz="1500" b="0" kern="1200">
                        <a:solidFill>
                          <a:schemeClr val="tx1"/>
                        </a:solidFill>
                        <a:latin typeface="Work Sans" pitchFamily="2" charset="0"/>
                        <a:ea typeface="+mn-ea"/>
                        <a:cs typeface="Poppins SemiBold" panose="00000700000000000000" pitchFamily="2" charset="0"/>
                      </a:endParaRPr>
                    </a:p>
                  </a:txBody>
                  <a:tcPr>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1109762"/>
                  </a:ext>
                </a:extLst>
              </a:tr>
              <a:tr h="706012">
                <a:tc gridSpan="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dirty="0">
                          <a:solidFill>
                            <a:schemeClr val="tx1"/>
                          </a:solidFill>
                          <a:latin typeface="Poppins SemiBold"/>
                          <a:ea typeface="+mn-ea"/>
                          <a:cs typeface="Poppins SemiBold"/>
                        </a:rPr>
                        <a:t>Objetivo</a:t>
                      </a:r>
                    </a:p>
                  </a:txBody>
                  <a:tcP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a:ea typeface="+mn-ea"/>
                          <a:cs typeface="Poppins SemiBold"/>
                        </a:rPr>
                        <a:t>Población objetivo</a:t>
                      </a:r>
                      <a:endParaRPr lang="es-CO" sz="1800">
                        <a:latin typeface="Poppins SemiBold"/>
                        <a:cs typeface="Poppins SemiBold"/>
                      </a:endParaRPr>
                    </a:p>
                  </a:txBody>
                  <a:tcPr>
                    <a:solidFill>
                      <a:srgbClr val="FF941F"/>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890" b="1" kern="1200">
                          <a:solidFill>
                            <a:schemeClr val="tx1"/>
                          </a:solidFill>
                          <a:latin typeface="Poppins SemiBold" panose="00000700000000000000" pitchFamily="2" charset="0"/>
                          <a:ea typeface="+mn-ea"/>
                          <a:cs typeface="Poppins SemiBold" panose="00000700000000000000" pitchFamily="2" charset="0"/>
                        </a:rPr>
                        <a:t>¿Cuánto tiempo se necesita?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4A5"/>
                    </a:solidFill>
                  </a:tcPr>
                </a:tc>
                <a:tc hMerge="1">
                  <a:txBody>
                    <a:bodyPr/>
                    <a:lstStyle/>
                    <a:p>
                      <a:endParaRPr lang="es-CO"/>
                    </a:p>
                  </a:txBody>
                  <a:tcPr/>
                </a:tc>
                <a:tc hMerge="1">
                  <a:txBody>
                    <a:bodyPr/>
                    <a:lstStyle/>
                    <a:p>
                      <a:endParaRPr lang="es-CO"/>
                    </a:p>
                  </a:txBody>
                  <a:tcPr/>
                </a:tc>
                <a:tc gridSpan="5">
                  <a:txBody>
                    <a:bodyPr/>
                    <a:lstStyle/>
                    <a:p>
                      <a:pPr algn="ctr"/>
                      <a:r>
                        <a:rPr lang="es-CO" sz="2000" b="1" kern="1200">
                          <a:solidFill>
                            <a:schemeClr val="tx1"/>
                          </a:solidFill>
                          <a:latin typeface="Poppins SemiBold" panose="00000700000000000000" pitchFamily="2" charset="0"/>
                          <a:ea typeface="+mn-ea"/>
                          <a:cs typeface="Poppins SemiBold" panose="00000700000000000000" pitchFamily="2" charset="0"/>
                        </a:rPr>
                        <a:t>¿Cuánto tiempo se necesita?</a:t>
                      </a:r>
                      <a:endParaRPr lang="es-CO" sz="180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354285"/>
                  </a:ext>
                </a:extLst>
              </a:tr>
              <a:tr h="1497834">
                <a:tc gridSpan="6">
                  <a:txBody>
                    <a:bodyPr/>
                    <a:lstStyle/>
                    <a:p>
                      <a:pPr marL="0" marR="0" lvl="0" indent="0" algn="l" rtl="0" eaLnBrk="1" fontAlgn="auto" latinLnBrk="0" hangingPunct="1">
                        <a:lnSpc>
                          <a:spcPct val="100000"/>
                        </a:lnSpc>
                        <a:spcBef>
                          <a:spcPts val="0"/>
                        </a:spcBef>
                        <a:spcAft>
                          <a:spcPts val="0"/>
                        </a:spcAft>
                        <a:buClrTx/>
                        <a:buSzTx/>
                        <a:buFont typeface="Wingdings" panose="05000000000000000000" pitchFamily="2" charset="2"/>
                        <a:buNone/>
                      </a:pPr>
                      <a:r>
                        <a:rPr lang="es-MX" sz="1500" b="0" kern="1200">
                          <a:solidFill>
                            <a:schemeClr val="tx1"/>
                          </a:solidFill>
                          <a:latin typeface="Work Sans"/>
                          <a:ea typeface="+mn-ea"/>
                          <a:cs typeface="Poppins SemiBold"/>
                        </a:rPr>
                        <a:t>Realizar procesos de formación sobre el concepto y tipos de violencia basada en género, garantizando que no se presenten este tipo de acciones en el desarrollo de las actividades del proyecto. </a:t>
                      </a:r>
                      <a:endParaRPr lang="es-MX" sz="1500" b="0" kern="1200">
                        <a:solidFill>
                          <a:schemeClr val="tx1"/>
                        </a:solidFill>
                        <a:latin typeface="Work Sans" pitchFamily="2" charset="0"/>
                        <a:ea typeface="+mn-ea"/>
                        <a:cs typeface="Poppins SemiBold" panose="00000700000000000000" pitchFamily="2" charset="0"/>
                      </a:endParaRPr>
                    </a:p>
                  </a:txBody>
                  <a:tcPr>
                    <a:solidFill>
                      <a:schemeClr val="bg1"/>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5">
                  <a:txBody>
                    <a:bodyPr/>
                    <a:lstStyle/>
                    <a:p>
                      <a:pPr marL="171450" indent="-171450">
                        <a:buFont typeface="Wingdings" panose="05000000000000000000" pitchFamily="2" charset="2"/>
                        <a:buChar char="ü"/>
                      </a:pPr>
                      <a:r>
                        <a:rPr lang="es-MX" sz="1500">
                          <a:latin typeface="Work Sans"/>
                        </a:rPr>
                        <a:t>Las mujeres del área de influencia del proyecto. </a:t>
                      </a:r>
                      <a:endParaRPr lang="es-MX" sz="1500">
                        <a:latin typeface="Work Sans" pitchFamily="2" charset="0"/>
                      </a:endParaRPr>
                    </a:p>
                    <a:p>
                      <a:pPr marL="171450" indent="-171450">
                        <a:buFont typeface="Wingdings" panose="05000000000000000000" pitchFamily="2" charset="2"/>
                        <a:buChar char="ü"/>
                      </a:pPr>
                      <a:r>
                        <a:rPr lang="es-MX" sz="1500">
                          <a:latin typeface="Work Sans"/>
                        </a:rPr>
                        <a:t>Personal vinculado al proyecto (trabajadores administrativos y operativos) </a:t>
                      </a:r>
                      <a:endParaRPr lang="es-CO" sz="1500">
                        <a:latin typeface="Work Sans" pitchFamily="2" charset="0"/>
                      </a:endParaRPr>
                    </a:p>
                  </a:txBody>
                  <a:tcPr>
                    <a:solidFill>
                      <a:schemeClr val="bg1"/>
                    </a:solidFill>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941F">
                        <a:alpha val="20000"/>
                      </a:srgbClr>
                    </a:solidFill>
                  </a:tcPr>
                </a:tc>
                <a:tc hMerge="1">
                  <a:txBody>
                    <a:bodyPr/>
                    <a:lstStyle/>
                    <a:p>
                      <a:endParaRPr lang="es-CO"/>
                    </a:p>
                  </a:txBody>
                  <a:tcPr/>
                </a:tc>
                <a:tc hMerge="1">
                  <a:txBody>
                    <a:bodyPr/>
                    <a:lstStyle/>
                    <a:p>
                      <a:endParaRPr lang="es-CO"/>
                    </a:p>
                  </a:txBody>
                  <a:tcPr/>
                </a:tc>
                <a:tc gridSpan="5">
                  <a:txBody>
                    <a:bodyPr/>
                    <a:lstStyle/>
                    <a:p>
                      <a:r>
                        <a:rPr lang="es-CO" sz="1500">
                          <a:latin typeface="Work Sans" pitchFamily="2" charset="0"/>
                        </a:rPr>
                        <a:t>1 hora y 30 minutos</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329159"/>
                  </a:ext>
                </a:extLst>
              </a:tr>
              <a:tr h="401365">
                <a:tc gridSpan="16">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Materiales</a:t>
                      </a:r>
                    </a:p>
                  </a:txBody>
                  <a:tcPr anchor="ctr">
                    <a:solidFill>
                      <a:srgbClr val="FF941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endParaRPr lang="es-CO" sz="1890" b="1" kern="1200">
                        <a:solidFill>
                          <a:schemeClr val="tx1"/>
                        </a:solidFill>
                        <a:latin typeface="Poppins SemiBold" panose="00000700000000000000" pitchFamily="2" charset="0"/>
                        <a:ea typeface="+mn-ea"/>
                        <a:cs typeface="Poppins SemiBold" panose="00000700000000000000" pitchFamily="2" charset="0"/>
                      </a:endParaRPr>
                    </a:p>
                  </a:txBody>
                  <a:tcPr>
                    <a:lnT w="12700" cap="flat" cmpd="sng" algn="ctr">
                      <a:solidFill>
                        <a:schemeClr val="bg1"/>
                      </a:solidFill>
                      <a:prstDash val="solid"/>
                      <a:round/>
                      <a:headEnd type="none" w="med" len="med"/>
                      <a:tailEnd type="none" w="med" len="med"/>
                    </a:lnT>
                    <a:solidFill>
                      <a:srgbClr val="FF941F">
                        <a:alpha val="20000"/>
                      </a:srgb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3429820"/>
                  </a:ext>
                </a:extLst>
              </a:tr>
              <a:tr h="572371">
                <a:tc gridSpan="16">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MX" sz="1500" b="0" i="0" kern="1200" dirty="0">
                          <a:solidFill>
                            <a:schemeClr val="dk1"/>
                          </a:solidFill>
                          <a:effectLst/>
                          <a:latin typeface="Work Sans" pitchFamily="2" charset="0"/>
                          <a:ea typeface="+mn-ea"/>
                          <a:cs typeface="+mn-cs"/>
                        </a:rPr>
                        <a:t>       Tarjetas impresas con los tipos de VBG, cinta de enmascarar, acta de reunión, listado de asistencia</a:t>
                      </a:r>
                      <a:endParaRPr lang="es-CO" sz="1500" b="1" kern="1200" dirty="0">
                        <a:solidFill>
                          <a:schemeClr val="tx1"/>
                        </a:solidFill>
                        <a:latin typeface="Work Sans" pitchFamily="2" charset="0"/>
                        <a:ea typeface="+mn-ea"/>
                        <a:cs typeface="Poppins SemiBold" panose="00000700000000000000" pitchFamily="2" charset="0"/>
                      </a:endParaRPr>
                    </a:p>
                  </a:txBody>
                  <a:tcPr>
                    <a:solidFill>
                      <a:schemeClr val="bg1">
                        <a:alpha val="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8466166"/>
                  </a:ext>
                </a:extLst>
              </a:tr>
            </a:tbl>
          </a:graphicData>
        </a:graphic>
      </p:graphicFrame>
      <p:pic>
        <p:nvPicPr>
          <p:cNvPr id="5" name="Gráfico 75" descr="Escena de bosque con relleno sólido">
            <a:extLst>
              <a:ext uri="{FF2B5EF4-FFF2-40B4-BE49-F238E27FC236}">
                <a16:creationId xmlns:a16="http://schemas.microsoft.com/office/drawing/2014/main" id="{DD9FC771-556C-40EF-DA3D-E9FCD45D47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30344" y="2316008"/>
            <a:ext cx="616278" cy="576000"/>
          </a:xfrm>
          <a:prstGeom prst="rect">
            <a:avLst/>
          </a:prstGeom>
        </p:spPr>
      </p:pic>
      <p:pic>
        <p:nvPicPr>
          <p:cNvPr id="6" name="Gráfico 76" descr="Grupo de personas con relleno sólido">
            <a:extLst>
              <a:ext uri="{FF2B5EF4-FFF2-40B4-BE49-F238E27FC236}">
                <a16:creationId xmlns:a16="http://schemas.microsoft.com/office/drawing/2014/main" id="{2BCC89DD-1848-41AA-3FD7-DA9AA6D2E4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424108" y="2367792"/>
            <a:ext cx="624776" cy="576000"/>
          </a:xfrm>
          <a:prstGeom prst="rect">
            <a:avLst/>
          </a:prstGeom>
        </p:spPr>
      </p:pic>
      <p:sp>
        <p:nvSpPr>
          <p:cNvPr id="7" name="object 18">
            <a:extLst>
              <a:ext uri="{FF2B5EF4-FFF2-40B4-BE49-F238E27FC236}">
                <a16:creationId xmlns:a16="http://schemas.microsoft.com/office/drawing/2014/main" id="{4DBC4E87-A705-3965-0C69-F6EF4E51B11B}"/>
              </a:ext>
            </a:extLst>
          </p:cNvPr>
          <p:cNvSpPr/>
          <p:nvPr/>
        </p:nvSpPr>
        <p:spPr>
          <a:xfrm>
            <a:off x="11867414" y="2401981"/>
            <a:ext cx="264033" cy="404051"/>
          </a:xfrm>
          <a:custGeom>
            <a:avLst/>
            <a:gdLst/>
            <a:ahLst/>
            <a:cxnLst/>
            <a:rect l="l" t="t" r="r" b="b"/>
            <a:pathLst>
              <a:path w="251460" h="384810">
                <a:moveTo>
                  <a:pt x="62540" y="22903"/>
                </a:moveTo>
                <a:lnTo>
                  <a:pt x="62541" y="249649"/>
                </a:lnTo>
                <a:lnTo>
                  <a:pt x="44145" y="164905"/>
                </a:lnTo>
                <a:lnTo>
                  <a:pt x="40506" y="156581"/>
                </a:lnTo>
                <a:lnTo>
                  <a:pt x="34218" y="150533"/>
                </a:lnTo>
                <a:lnTo>
                  <a:pt x="26163" y="147320"/>
                </a:lnTo>
                <a:lnTo>
                  <a:pt x="17224" y="147499"/>
                </a:lnTo>
                <a:lnTo>
                  <a:pt x="9071" y="151213"/>
                </a:lnTo>
                <a:lnTo>
                  <a:pt x="3147" y="157634"/>
                </a:lnTo>
                <a:lnTo>
                  <a:pt x="0" y="165857"/>
                </a:lnTo>
                <a:lnTo>
                  <a:pt x="175" y="174983"/>
                </a:lnTo>
                <a:lnTo>
                  <a:pt x="27095" y="298663"/>
                </a:lnTo>
                <a:lnTo>
                  <a:pt x="84974" y="350425"/>
                </a:lnTo>
                <a:lnTo>
                  <a:pt x="84974" y="384778"/>
                </a:lnTo>
                <a:lnTo>
                  <a:pt x="215090" y="384778"/>
                </a:lnTo>
                <a:lnTo>
                  <a:pt x="215090" y="361876"/>
                </a:lnTo>
                <a:lnTo>
                  <a:pt x="220698" y="341757"/>
                </a:lnTo>
                <a:lnTo>
                  <a:pt x="233037" y="324601"/>
                </a:lnTo>
                <a:lnTo>
                  <a:pt x="245375" y="302034"/>
                </a:lnTo>
                <a:lnTo>
                  <a:pt x="250984" y="265681"/>
                </a:lnTo>
                <a:lnTo>
                  <a:pt x="250984" y="249320"/>
                </a:lnTo>
                <a:lnTo>
                  <a:pt x="250984" y="226173"/>
                </a:lnTo>
                <a:lnTo>
                  <a:pt x="250984" y="202167"/>
                </a:lnTo>
                <a:lnTo>
                  <a:pt x="243076" y="163818"/>
                </a:lnTo>
                <a:lnTo>
                  <a:pt x="224063" y="155744"/>
                </a:lnTo>
                <a:lnTo>
                  <a:pt x="216884" y="155744"/>
                </a:lnTo>
                <a:lnTo>
                  <a:pt x="210603" y="158492"/>
                </a:lnTo>
                <a:lnTo>
                  <a:pt x="206116" y="163073"/>
                </a:lnTo>
                <a:lnTo>
                  <a:pt x="206116" y="162157"/>
                </a:lnTo>
                <a:lnTo>
                  <a:pt x="206116" y="161241"/>
                </a:lnTo>
                <a:lnTo>
                  <a:pt x="206116" y="160325"/>
                </a:lnTo>
                <a:lnTo>
                  <a:pt x="203992" y="149653"/>
                </a:lnTo>
                <a:lnTo>
                  <a:pt x="198208" y="140914"/>
                </a:lnTo>
                <a:lnTo>
                  <a:pt x="189648" y="135009"/>
                </a:lnTo>
                <a:lnTo>
                  <a:pt x="179196" y="132840"/>
                </a:lnTo>
                <a:lnTo>
                  <a:pt x="172017" y="132840"/>
                </a:lnTo>
                <a:lnTo>
                  <a:pt x="165287" y="135589"/>
                </a:lnTo>
                <a:lnTo>
                  <a:pt x="160351" y="140628"/>
                </a:lnTo>
                <a:lnTo>
                  <a:pt x="156916" y="132046"/>
                </a:lnTo>
                <a:lnTo>
                  <a:pt x="151041" y="125225"/>
                </a:lnTo>
                <a:lnTo>
                  <a:pt x="143316" y="120723"/>
                </a:lnTo>
                <a:lnTo>
                  <a:pt x="134328" y="119098"/>
                </a:lnTo>
                <a:lnTo>
                  <a:pt x="123876" y="121267"/>
                </a:lnTo>
                <a:lnTo>
                  <a:pt x="115316" y="127172"/>
                </a:lnTo>
                <a:lnTo>
                  <a:pt x="109532" y="135911"/>
                </a:lnTo>
                <a:lnTo>
                  <a:pt x="107408" y="146583"/>
                </a:lnTo>
                <a:lnTo>
                  <a:pt x="107408" y="22903"/>
                </a:lnTo>
                <a:lnTo>
                  <a:pt x="105669" y="13913"/>
                </a:lnTo>
                <a:lnTo>
                  <a:pt x="100902" y="6642"/>
                </a:lnTo>
                <a:lnTo>
                  <a:pt x="93779" y="1775"/>
                </a:lnTo>
                <a:lnTo>
                  <a:pt x="84974" y="0"/>
                </a:lnTo>
                <a:lnTo>
                  <a:pt x="76169" y="1775"/>
                </a:lnTo>
                <a:lnTo>
                  <a:pt x="69046" y="6642"/>
                </a:lnTo>
                <a:lnTo>
                  <a:pt x="64279" y="13913"/>
                </a:lnTo>
                <a:lnTo>
                  <a:pt x="62540" y="22903"/>
                </a:lnTo>
                <a:close/>
              </a:path>
            </a:pathLst>
          </a:custGeom>
          <a:solidFill>
            <a:schemeClr val="tx1"/>
          </a:solidFill>
          <a:ln w="7982">
            <a:solidFill>
              <a:schemeClr val="tx1"/>
            </a:solidFill>
          </a:ln>
        </p:spPr>
        <p:txBody>
          <a:bodyPr wrap="square" lIns="0" tIns="0" rIns="0" bIns="0" rtlCol="0"/>
          <a:lstStyle/>
          <a:p>
            <a:pPr defTabSz="960120"/>
            <a:endParaRPr sz="1890">
              <a:solidFill>
                <a:prstClr val="black"/>
              </a:solidFill>
              <a:latin typeface="Calibri" panose="020F0502020204030204"/>
            </a:endParaRPr>
          </a:p>
        </p:txBody>
      </p:sp>
      <p:sp>
        <p:nvSpPr>
          <p:cNvPr id="8" name="object 17">
            <a:extLst>
              <a:ext uri="{FF2B5EF4-FFF2-40B4-BE49-F238E27FC236}">
                <a16:creationId xmlns:a16="http://schemas.microsoft.com/office/drawing/2014/main" id="{51799959-9EE5-0848-5A0F-22419A280ADD}"/>
              </a:ext>
            </a:extLst>
          </p:cNvPr>
          <p:cNvSpPr/>
          <p:nvPr/>
        </p:nvSpPr>
        <p:spPr>
          <a:xfrm>
            <a:off x="13780309" y="2429985"/>
            <a:ext cx="401384" cy="376047"/>
          </a:xfrm>
          <a:custGeom>
            <a:avLst/>
            <a:gdLst/>
            <a:ahLst/>
            <a:cxnLst/>
            <a:rect l="l" t="t" r="r" b="b"/>
            <a:pathLst>
              <a:path w="382269" h="358139">
                <a:moveTo>
                  <a:pt x="382256" y="126051"/>
                </a:moveTo>
                <a:lnTo>
                  <a:pt x="358925" y="117496"/>
                </a:lnTo>
                <a:lnTo>
                  <a:pt x="358925" y="68420"/>
                </a:lnTo>
                <a:lnTo>
                  <a:pt x="382256" y="58515"/>
                </a:lnTo>
                <a:lnTo>
                  <a:pt x="224327" y="0"/>
                </a:lnTo>
                <a:lnTo>
                  <a:pt x="32301" y="67520"/>
                </a:lnTo>
                <a:lnTo>
                  <a:pt x="13815" y="105825"/>
                </a:lnTo>
                <a:lnTo>
                  <a:pt x="13457" y="121548"/>
                </a:lnTo>
                <a:lnTo>
                  <a:pt x="13457" y="128302"/>
                </a:lnTo>
                <a:lnTo>
                  <a:pt x="14355" y="135056"/>
                </a:lnTo>
                <a:lnTo>
                  <a:pt x="15701" y="141359"/>
                </a:lnTo>
                <a:lnTo>
                  <a:pt x="6813" y="150976"/>
                </a:lnTo>
                <a:lnTo>
                  <a:pt x="2130" y="163927"/>
                </a:lnTo>
                <a:lnTo>
                  <a:pt x="308" y="178651"/>
                </a:lnTo>
                <a:lnTo>
                  <a:pt x="0" y="193586"/>
                </a:lnTo>
                <a:lnTo>
                  <a:pt x="715" y="205088"/>
                </a:lnTo>
                <a:lnTo>
                  <a:pt x="3028" y="215704"/>
                </a:lnTo>
                <a:lnTo>
                  <a:pt x="7191" y="225054"/>
                </a:lnTo>
                <a:lnTo>
                  <a:pt x="13457" y="232757"/>
                </a:lnTo>
                <a:lnTo>
                  <a:pt x="12371" y="238835"/>
                </a:lnTo>
                <a:lnTo>
                  <a:pt x="12168" y="245589"/>
                </a:lnTo>
                <a:lnTo>
                  <a:pt x="12385" y="253018"/>
                </a:lnTo>
                <a:lnTo>
                  <a:pt x="12560" y="261122"/>
                </a:lnTo>
                <a:lnTo>
                  <a:pt x="24674" y="299301"/>
                </a:lnTo>
                <a:lnTo>
                  <a:pt x="160618" y="357923"/>
                </a:lnTo>
                <a:lnTo>
                  <a:pt x="381358" y="266074"/>
                </a:lnTo>
                <a:lnTo>
                  <a:pt x="358028" y="257520"/>
                </a:lnTo>
                <a:lnTo>
                  <a:pt x="358028" y="207994"/>
                </a:lnTo>
                <a:lnTo>
                  <a:pt x="381358" y="198089"/>
                </a:lnTo>
                <a:lnTo>
                  <a:pt x="345466" y="184582"/>
                </a:lnTo>
                <a:lnTo>
                  <a:pt x="345466" y="141359"/>
                </a:lnTo>
                <a:lnTo>
                  <a:pt x="382256" y="126051"/>
                </a:lnTo>
                <a:close/>
              </a:path>
              <a:path w="382269" h="358139">
                <a:moveTo>
                  <a:pt x="37685" y="99037"/>
                </a:moveTo>
                <a:lnTo>
                  <a:pt x="162412" y="148112"/>
                </a:lnTo>
                <a:lnTo>
                  <a:pt x="341428" y="75624"/>
                </a:lnTo>
                <a:lnTo>
                  <a:pt x="341428" y="114345"/>
                </a:lnTo>
                <a:lnTo>
                  <a:pt x="162412" y="189084"/>
                </a:lnTo>
                <a:lnTo>
                  <a:pt x="37685" y="139558"/>
                </a:lnTo>
                <a:lnTo>
                  <a:pt x="37685" y="99037"/>
                </a:lnTo>
                <a:close/>
              </a:path>
              <a:path w="382269" h="358139">
                <a:moveTo>
                  <a:pt x="340530" y="254368"/>
                </a:moveTo>
                <a:lnTo>
                  <a:pt x="161515" y="328657"/>
                </a:lnTo>
                <a:lnTo>
                  <a:pt x="36339" y="279131"/>
                </a:lnTo>
                <a:lnTo>
                  <a:pt x="36339" y="244013"/>
                </a:lnTo>
                <a:lnTo>
                  <a:pt x="148055" y="289937"/>
                </a:lnTo>
                <a:lnTo>
                  <a:pt x="340979" y="213397"/>
                </a:lnTo>
                <a:lnTo>
                  <a:pt x="340530" y="254368"/>
                </a:lnTo>
                <a:close/>
              </a:path>
              <a:path w="382269" h="358139">
                <a:moveTo>
                  <a:pt x="327968" y="186833"/>
                </a:moveTo>
                <a:lnTo>
                  <a:pt x="148953" y="261122"/>
                </a:lnTo>
                <a:lnTo>
                  <a:pt x="24225" y="211596"/>
                </a:lnTo>
                <a:lnTo>
                  <a:pt x="24225" y="171074"/>
                </a:lnTo>
                <a:lnTo>
                  <a:pt x="152542" y="222401"/>
                </a:lnTo>
                <a:lnTo>
                  <a:pt x="328417" y="148563"/>
                </a:lnTo>
                <a:lnTo>
                  <a:pt x="328417" y="186833"/>
                </a:lnTo>
                <a:lnTo>
                  <a:pt x="327968" y="186833"/>
                </a:lnTo>
                <a:close/>
              </a:path>
            </a:pathLst>
          </a:custGeom>
          <a:solidFill>
            <a:schemeClr val="tx1"/>
          </a:solidFill>
          <a:ln w="5992">
            <a:solidFill>
              <a:schemeClr val="tx1"/>
            </a:solidFill>
          </a:ln>
        </p:spPr>
        <p:txBody>
          <a:bodyPr wrap="square" lIns="0" tIns="0" rIns="0" bIns="0" rtlCol="0"/>
          <a:lstStyle/>
          <a:p>
            <a:pPr defTabSz="960120"/>
            <a:endParaRPr sz="1890">
              <a:ln>
                <a:solidFill>
                  <a:sysClr val="windowText" lastClr="000000"/>
                </a:solidFill>
              </a:ln>
              <a:latin typeface="Calibri" panose="020F0502020204030204"/>
            </a:endParaRPr>
          </a:p>
        </p:txBody>
      </p:sp>
      <p:pic>
        <p:nvPicPr>
          <p:cNvPr id="9" name="Gráfico 8" descr="Marketing con relleno sólido">
            <a:extLst>
              <a:ext uri="{FF2B5EF4-FFF2-40B4-BE49-F238E27FC236}">
                <a16:creationId xmlns:a16="http://schemas.microsoft.com/office/drawing/2014/main" id="{000F1F2C-2757-85D7-E375-EEB63D0BCDC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75418" y="2246938"/>
            <a:ext cx="714139" cy="714139"/>
          </a:xfrm>
          <a:prstGeom prst="rect">
            <a:avLst/>
          </a:prstGeom>
        </p:spPr>
      </p:pic>
      <p:pic>
        <p:nvPicPr>
          <p:cNvPr id="22" name="Gráfico 21" descr="Single gear con relleno sólido">
            <a:extLst>
              <a:ext uri="{FF2B5EF4-FFF2-40B4-BE49-F238E27FC236}">
                <a16:creationId xmlns:a16="http://schemas.microsoft.com/office/drawing/2014/main" id="{23AADCDE-2811-BC71-FF8F-F845729F58B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49517" y="2359772"/>
            <a:ext cx="576000" cy="576000"/>
          </a:xfrm>
          <a:prstGeom prst="rect">
            <a:avLst/>
          </a:prstGeom>
        </p:spPr>
      </p:pic>
      <p:pic>
        <p:nvPicPr>
          <p:cNvPr id="23" name="Gráfico 22" descr="Court con relleno sólido">
            <a:extLst>
              <a:ext uri="{FF2B5EF4-FFF2-40B4-BE49-F238E27FC236}">
                <a16:creationId xmlns:a16="http://schemas.microsoft.com/office/drawing/2014/main" id="{36D19133-AC24-F228-6639-ED3BF76C781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64880" y="2316008"/>
            <a:ext cx="576000" cy="576000"/>
          </a:xfrm>
          <a:prstGeom prst="rect">
            <a:avLst/>
          </a:prstGeom>
        </p:spPr>
      </p:pic>
      <p:sp>
        <p:nvSpPr>
          <p:cNvPr id="24" name="CuadroTexto 23">
            <a:extLst>
              <a:ext uri="{FF2B5EF4-FFF2-40B4-BE49-F238E27FC236}">
                <a16:creationId xmlns:a16="http://schemas.microsoft.com/office/drawing/2014/main" id="{5BBB83E9-122F-03E1-1A6B-9F24B806F710}"/>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25" name="Flecha: a la derecha 24">
            <a:hlinkClick r:id="rId13" action="ppaction://hlinksldjump"/>
            <a:extLst>
              <a:ext uri="{FF2B5EF4-FFF2-40B4-BE49-F238E27FC236}">
                <a16:creationId xmlns:a16="http://schemas.microsoft.com/office/drawing/2014/main" id="{16A9B57D-4CBC-C782-8496-C043BFF9176C}"/>
              </a:ext>
            </a:extLst>
          </p:cNvPr>
          <p:cNvSpPr/>
          <p:nvPr/>
        </p:nvSpPr>
        <p:spPr>
          <a:xfrm>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grpSp>
        <p:nvGrpSpPr>
          <p:cNvPr id="12" name="Grupo 11">
            <a:extLst>
              <a:ext uri="{FF2B5EF4-FFF2-40B4-BE49-F238E27FC236}">
                <a16:creationId xmlns:a16="http://schemas.microsoft.com/office/drawing/2014/main" id="{F13E0B3F-32BE-DF0C-73AA-58355D93CDF1}"/>
              </a:ext>
            </a:extLst>
          </p:cNvPr>
          <p:cNvGrpSpPr/>
          <p:nvPr/>
        </p:nvGrpSpPr>
        <p:grpSpPr>
          <a:xfrm>
            <a:off x="6682671" y="8535057"/>
            <a:ext cx="720000" cy="720000"/>
            <a:chOff x="3177144" y="1346133"/>
            <a:chExt cx="820800" cy="820800"/>
          </a:xfrm>
        </p:grpSpPr>
        <p:sp>
          <p:nvSpPr>
            <p:cNvPr id="13" name="Elipse 12">
              <a:hlinkClick r:id="rId14" action="ppaction://hlinksldjump" tooltip="Recomendaciones"/>
              <a:extLst>
                <a:ext uri="{FF2B5EF4-FFF2-40B4-BE49-F238E27FC236}">
                  <a16:creationId xmlns:a16="http://schemas.microsoft.com/office/drawing/2014/main" id="{3E10BC26-3BDD-A330-454C-23368CC25DF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3B8A63C9-4C87-2ABA-2DFD-FA0C5C82FB02}"/>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61E967C7-0B15-217A-37D9-F13E8E70180C}"/>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788536EF-27E0-59EF-C50B-A95067C36F7A}"/>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C2273E85-492F-B57A-4817-95C5C012F5D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5EA4F15B-2E0F-E661-8635-3DE3C6036F7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77D9B816-3A37-7A74-FC5B-E5C764AEC21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9DC03982-1BD5-DADE-AB2C-E77DE03DBEA1}"/>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036E0C87-039A-8188-1F45-506B9F0EDA15}"/>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AE403B4C-3E03-D08C-4FA9-7291032DA69D}"/>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19600650-AA60-BBAB-8D83-E18D869AC112}"/>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79CEF56C-88D1-BDE6-6693-58E754E74212}"/>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55D73287-0BB9-32E3-A22D-5A3E87855AFC}"/>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4401E2E4-433A-09E3-2729-63378616B92A}"/>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126D9457-3742-58B2-734B-5A86B8DED685}"/>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15" action="ppaction://hlinksldjump" tooltip="Bienvenida"/>
                <a:extLst>
                  <a:ext uri="{FF2B5EF4-FFF2-40B4-BE49-F238E27FC236}">
                    <a16:creationId xmlns:a16="http://schemas.microsoft.com/office/drawing/2014/main" id="{5D16C5B8-0BAD-2ADA-3C08-4BCB170D6232}"/>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320CBF2-64D8-4C0B-0117-705639F1AF8E}"/>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B0D325F3-AAD7-744D-9E61-D54F995E9057}"/>
              </a:ext>
            </a:extLst>
          </p:cNvPr>
          <p:cNvGrpSpPr/>
          <p:nvPr/>
        </p:nvGrpSpPr>
        <p:grpSpPr>
          <a:xfrm>
            <a:off x="7601580" y="8575337"/>
            <a:ext cx="720000" cy="720000"/>
            <a:chOff x="6056787" y="1346133"/>
            <a:chExt cx="820800" cy="820800"/>
          </a:xfrm>
        </p:grpSpPr>
        <p:sp>
          <p:nvSpPr>
            <p:cNvPr id="69" name="Elipse 68">
              <a:hlinkClick r:id="rId16" action="ppaction://hlinksldjump" tooltip="Ciclo de vida y nivel de complejidad"/>
              <a:extLst>
                <a:ext uri="{FF2B5EF4-FFF2-40B4-BE49-F238E27FC236}">
                  <a16:creationId xmlns:a16="http://schemas.microsoft.com/office/drawing/2014/main" id="{5721A64E-3F9C-2BBC-3F98-8E17B2F9C753}"/>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6CE25BB8-DAC9-C297-9C3B-D3F05EDCF70B}"/>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00A7045F-A9C6-3F08-1B18-38874315AEE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62768AA8-1A73-00A6-4769-922D336CA131}"/>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20BED603-D4C4-FE38-24D4-4706187D77F5}"/>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22B7AC2C-F8E1-AB37-C5A2-B91A47F9A6BA}"/>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3C4584C2-B1E8-CA31-D6F2-C31807337272}"/>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16" action="ppaction://hlinksldjump"/>
                <a:extLst>
                  <a:ext uri="{FF2B5EF4-FFF2-40B4-BE49-F238E27FC236}">
                    <a16:creationId xmlns:a16="http://schemas.microsoft.com/office/drawing/2014/main" id="{26FDBCEE-8482-8763-DDFA-ECD9EF964A67}"/>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BB2267A3-1DC0-A005-558F-DDFF9067A699}"/>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247FF7E1-70B1-2F3B-A6C3-7EBE3CD228AB}"/>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17" action="ppaction://hlinksldjump" tooltip="Énfasis"/>
              <a:extLst>
                <a:ext uri="{FF2B5EF4-FFF2-40B4-BE49-F238E27FC236}">
                  <a16:creationId xmlns:a16="http://schemas.microsoft.com/office/drawing/2014/main" id="{AF7F7311-D0B5-50A1-F336-89AA3D136948}"/>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F1B88E57-C89D-48A0-7CC6-715815EDB236}"/>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98F2496E-8049-8A59-FEB6-2F4F94405207}"/>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A51B088A-C852-073F-4869-CF3B47216C12}"/>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15F3814A-8AC4-441B-DC7E-B75F6071EA29}"/>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D9D4CB0C-A2C5-D671-86CA-F74099C221EC}"/>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9F8ED064-2FF3-8979-AC19-367FCC3C2492}"/>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18" action="ppaction://hlinksldjump" tooltip="Enfoques de trabajo"/>
                <a:extLst>
                  <a:ext uri="{FF2B5EF4-FFF2-40B4-BE49-F238E27FC236}">
                    <a16:creationId xmlns:a16="http://schemas.microsoft.com/office/drawing/2014/main" id="{22D6666F-53E3-5BF5-D2C3-43E40C3BA06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62171160-AB50-1959-BBAC-BF1CBF9F8F5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2636F6AE-1E05-FAB6-B396-7E706588B9B8}"/>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D7A425C6-E8A7-9DDD-1FCD-5F47B29E0D53}"/>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5C794D29-7DBC-2572-4372-72732597887B}"/>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9" action="ppaction://hlinksldjump" tooltip="Categorías"/>
              <a:extLst>
                <a:ext uri="{FF2B5EF4-FFF2-40B4-BE49-F238E27FC236}">
                  <a16:creationId xmlns:a16="http://schemas.microsoft.com/office/drawing/2014/main" id="{39C648F6-A3D7-3CC0-551F-A7A9D3FC4F16}"/>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2744B344-97F5-46C3-2598-C64AC1CB6685}"/>
              </a:ext>
            </a:extLst>
          </p:cNvPr>
          <p:cNvGrpSpPr/>
          <p:nvPr/>
        </p:nvGrpSpPr>
        <p:grpSpPr>
          <a:xfrm>
            <a:off x="6683394" y="8490698"/>
            <a:ext cx="720000" cy="720000"/>
            <a:chOff x="3177144" y="1346133"/>
            <a:chExt cx="820800" cy="820800"/>
          </a:xfrm>
        </p:grpSpPr>
        <p:sp>
          <p:nvSpPr>
            <p:cNvPr id="93" name="Elipse 92">
              <a:hlinkClick r:id="rId14" action="ppaction://hlinksldjump" tooltip="Recomendaciones"/>
              <a:extLst>
                <a:ext uri="{FF2B5EF4-FFF2-40B4-BE49-F238E27FC236}">
                  <a16:creationId xmlns:a16="http://schemas.microsoft.com/office/drawing/2014/main" id="{56179990-A907-F4BE-9761-08CB721A86A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5B69FD71-306C-1552-F107-22D58328263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4EEEC866-8E2E-F86B-692F-FE60D9747F96}"/>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59;p104">
                <a:extLst>
                  <a:ext uri="{FF2B5EF4-FFF2-40B4-BE49-F238E27FC236}">
                    <a16:creationId xmlns:a16="http://schemas.microsoft.com/office/drawing/2014/main" id="{C9E0F1D0-DC89-5B50-5EAC-E81398746BC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0;p104">
                <a:extLst>
                  <a:ext uri="{FF2B5EF4-FFF2-40B4-BE49-F238E27FC236}">
                    <a16:creationId xmlns:a16="http://schemas.microsoft.com/office/drawing/2014/main" id="{E0FA8D5D-7813-BCBF-C393-CAB565D3608C}"/>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1;p104">
                <a:extLst>
                  <a:ext uri="{FF2B5EF4-FFF2-40B4-BE49-F238E27FC236}">
                    <a16:creationId xmlns:a16="http://schemas.microsoft.com/office/drawing/2014/main" id="{00153A58-3877-6A38-B40A-4A69E01B6A90}"/>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2;p104">
                <a:extLst>
                  <a:ext uri="{FF2B5EF4-FFF2-40B4-BE49-F238E27FC236}">
                    <a16:creationId xmlns:a16="http://schemas.microsoft.com/office/drawing/2014/main" id="{0CB67CC0-861A-CFA5-FF5E-9F08D061AC09}"/>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5" name="Google Shape;13063;p104">
                <a:extLst>
                  <a:ext uri="{FF2B5EF4-FFF2-40B4-BE49-F238E27FC236}">
                    <a16:creationId xmlns:a16="http://schemas.microsoft.com/office/drawing/2014/main" id="{F161C962-6EB3-835D-780F-47DDA1D99AA3}"/>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6" name="Google Shape;13064;p104">
                <a:extLst>
                  <a:ext uri="{FF2B5EF4-FFF2-40B4-BE49-F238E27FC236}">
                    <a16:creationId xmlns:a16="http://schemas.microsoft.com/office/drawing/2014/main" id="{ACDE3E30-A32E-87CD-7333-A686676DE03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3065;p104">
                <a:extLst>
                  <a:ext uri="{FF2B5EF4-FFF2-40B4-BE49-F238E27FC236}">
                    <a16:creationId xmlns:a16="http://schemas.microsoft.com/office/drawing/2014/main" id="{A85B58D3-F067-9FAE-3CE9-3F87074F81D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8" name="Google Shape;13066;p104">
                <a:extLst>
                  <a:ext uri="{FF2B5EF4-FFF2-40B4-BE49-F238E27FC236}">
                    <a16:creationId xmlns:a16="http://schemas.microsoft.com/office/drawing/2014/main" id="{E88F8A3F-710F-8D46-EF85-5E6233684C4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3067;p104">
                <a:extLst>
                  <a:ext uri="{FF2B5EF4-FFF2-40B4-BE49-F238E27FC236}">
                    <a16:creationId xmlns:a16="http://schemas.microsoft.com/office/drawing/2014/main" id="{90D1F867-180F-0787-F64E-FBE81C567C95}"/>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oup 17">
            <a:extLst>
              <a:ext uri="{FF2B5EF4-FFF2-40B4-BE49-F238E27FC236}">
                <a16:creationId xmlns:a16="http://schemas.microsoft.com/office/drawing/2014/main" id="{BFF095A0-88F9-21CD-B9D1-A29174BD75BE}"/>
              </a:ext>
            </a:extLst>
          </p:cNvPr>
          <p:cNvGrpSpPr/>
          <p:nvPr/>
        </p:nvGrpSpPr>
        <p:grpSpPr>
          <a:xfrm>
            <a:off x="5694079" y="8486054"/>
            <a:ext cx="720000" cy="720000"/>
            <a:chOff x="738225" y="2745837"/>
            <a:chExt cx="861840" cy="861840"/>
          </a:xfrm>
        </p:grpSpPr>
        <p:sp>
          <p:nvSpPr>
            <p:cNvPr id="111" name="Elipse 110">
              <a:extLst>
                <a:ext uri="{FF2B5EF4-FFF2-40B4-BE49-F238E27FC236}">
                  <a16:creationId xmlns:a16="http://schemas.microsoft.com/office/drawing/2014/main" id="{A8E46A0F-469A-6C73-7FC6-26A16E235DE0}"/>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2" name="Google Shape;10593;p100">
              <a:extLst>
                <a:ext uri="{FF2B5EF4-FFF2-40B4-BE49-F238E27FC236}">
                  <a16:creationId xmlns:a16="http://schemas.microsoft.com/office/drawing/2014/main" id="{9BAC0713-22EB-0F66-E471-22428A1FC4AB}"/>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13" name="Google Shape;10594;p100">
                <a:hlinkClick r:id="rId15" action="ppaction://hlinksldjump" tooltip="Bienvenida"/>
                <a:extLst>
                  <a:ext uri="{FF2B5EF4-FFF2-40B4-BE49-F238E27FC236}">
                    <a16:creationId xmlns:a16="http://schemas.microsoft.com/office/drawing/2014/main" id="{D34832CE-459F-7258-B6ED-7483D7D1DE05}"/>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4" name="Google Shape;10595;p100">
                <a:extLst>
                  <a:ext uri="{FF2B5EF4-FFF2-40B4-BE49-F238E27FC236}">
                    <a16:creationId xmlns:a16="http://schemas.microsoft.com/office/drawing/2014/main" id="{6ED5B521-CBF8-41C3-14A2-A0F53F280108}"/>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5" name="Grupo 114">
            <a:extLst>
              <a:ext uri="{FF2B5EF4-FFF2-40B4-BE49-F238E27FC236}">
                <a16:creationId xmlns:a16="http://schemas.microsoft.com/office/drawing/2014/main" id="{C995BD54-73F4-E2FD-C6DF-C1FDE801B1A3}"/>
              </a:ext>
            </a:extLst>
          </p:cNvPr>
          <p:cNvGrpSpPr/>
          <p:nvPr/>
        </p:nvGrpSpPr>
        <p:grpSpPr>
          <a:xfrm>
            <a:off x="9379519" y="8490698"/>
            <a:ext cx="720000" cy="720000"/>
            <a:chOff x="6950009" y="1346133"/>
            <a:chExt cx="820800" cy="820800"/>
          </a:xfrm>
        </p:grpSpPr>
        <p:sp>
          <p:nvSpPr>
            <p:cNvPr id="116" name="Elipse 115">
              <a:extLst>
                <a:ext uri="{FF2B5EF4-FFF2-40B4-BE49-F238E27FC236}">
                  <a16:creationId xmlns:a16="http://schemas.microsoft.com/office/drawing/2014/main" id="{8B95B567-EE59-B2CE-40E1-1ADC9A008C85}"/>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7" name="Google Shape;11123;p100">
              <a:hlinkClick r:id="rId17" action="ppaction://hlinksldjump" tooltip="Énfasis"/>
              <a:extLst>
                <a:ext uri="{FF2B5EF4-FFF2-40B4-BE49-F238E27FC236}">
                  <a16:creationId xmlns:a16="http://schemas.microsoft.com/office/drawing/2014/main" id="{37452D5B-B38F-291B-D9A6-323147E11576}"/>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8" name="Grupo 117">
            <a:extLst>
              <a:ext uri="{FF2B5EF4-FFF2-40B4-BE49-F238E27FC236}">
                <a16:creationId xmlns:a16="http://schemas.microsoft.com/office/drawing/2014/main" id="{0FA35B0E-21FA-22CF-3796-E72E55A76630}"/>
              </a:ext>
            </a:extLst>
          </p:cNvPr>
          <p:cNvGrpSpPr/>
          <p:nvPr/>
        </p:nvGrpSpPr>
        <p:grpSpPr>
          <a:xfrm>
            <a:off x="10287000" y="8512801"/>
            <a:ext cx="720000" cy="720000"/>
            <a:chOff x="7758040" y="1346133"/>
            <a:chExt cx="820800" cy="820800"/>
          </a:xfrm>
        </p:grpSpPr>
        <p:sp>
          <p:nvSpPr>
            <p:cNvPr id="119" name="Elipse 118">
              <a:extLst>
                <a:ext uri="{FF2B5EF4-FFF2-40B4-BE49-F238E27FC236}">
                  <a16:creationId xmlns:a16="http://schemas.microsoft.com/office/drawing/2014/main" id="{FD6922FF-3479-0540-856D-8A0A318105B6}"/>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20" name="Google Shape;11363;p101">
              <a:extLst>
                <a:ext uri="{FF2B5EF4-FFF2-40B4-BE49-F238E27FC236}">
                  <a16:creationId xmlns:a16="http://schemas.microsoft.com/office/drawing/2014/main" id="{382FF352-30D0-AE6B-F5EB-8458839513B0}"/>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21" name="Google Shape;11364;p101">
                <a:extLst>
                  <a:ext uri="{FF2B5EF4-FFF2-40B4-BE49-F238E27FC236}">
                    <a16:creationId xmlns:a16="http://schemas.microsoft.com/office/drawing/2014/main" id="{6C0396CB-5EBF-3DA5-D768-448B0279B0F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2" name="Google Shape;11365;p101">
                <a:extLst>
                  <a:ext uri="{FF2B5EF4-FFF2-40B4-BE49-F238E27FC236}">
                    <a16:creationId xmlns:a16="http://schemas.microsoft.com/office/drawing/2014/main" id="{A8D16A87-33FE-BFFF-6CDD-B4685E039B15}"/>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3" name="Google Shape;11366;p101">
                <a:extLst>
                  <a:ext uri="{FF2B5EF4-FFF2-40B4-BE49-F238E27FC236}">
                    <a16:creationId xmlns:a16="http://schemas.microsoft.com/office/drawing/2014/main" id="{D5118098-B26C-36CD-1462-557568E6BC7C}"/>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4" name="Google Shape;11367;p101">
                <a:hlinkClick r:id="rId18" action="ppaction://hlinksldjump" tooltip="Enfoques de trabajo"/>
                <a:extLst>
                  <a:ext uri="{FF2B5EF4-FFF2-40B4-BE49-F238E27FC236}">
                    <a16:creationId xmlns:a16="http://schemas.microsoft.com/office/drawing/2014/main" id="{7B31DE45-70CC-D25B-4E4C-CF85D9BA970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5" name="Google Shape;11368;p101">
                <a:extLst>
                  <a:ext uri="{FF2B5EF4-FFF2-40B4-BE49-F238E27FC236}">
                    <a16:creationId xmlns:a16="http://schemas.microsoft.com/office/drawing/2014/main" id="{C12F5E21-2787-35E8-28A8-345D6CC4F3FF}"/>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6" name="Google Shape;11369;p101">
                <a:extLst>
                  <a:ext uri="{FF2B5EF4-FFF2-40B4-BE49-F238E27FC236}">
                    <a16:creationId xmlns:a16="http://schemas.microsoft.com/office/drawing/2014/main" id="{4D15D25B-8D7B-B385-48DC-C87B72A77876}"/>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7" name="Grupo 126">
            <a:extLst>
              <a:ext uri="{FF2B5EF4-FFF2-40B4-BE49-F238E27FC236}">
                <a16:creationId xmlns:a16="http://schemas.microsoft.com/office/drawing/2014/main" id="{57B0F4C9-AEF3-09C5-4D75-9C2B13BD0A7E}"/>
              </a:ext>
            </a:extLst>
          </p:cNvPr>
          <p:cNvGrpSpPr/>
          <p:nvPr/>
        </p:nvGrpSpPr>
        <p:grpSpPr>
          <a:xfrm>
            <a:off x="8462087" y="8512801"/>
            <a:ext cx="720000" cy="720000"/>
            <a:chOff x="-1026884" y="3852288"/>
            <a:chExt cx="861840" cy="861840"/>
          </a:xfrm>
        </p:grpSpPr>
        <p:sp>
          <p:nvSpPr>
            <p:cNvPr id="128" name="Elipse 127">
              <a:extLst>
                <a:ext uri="{FF2B5EF4-FFF2-40B4-BE49-F238E27FC236}">
                  <a16:creationId xmlns:a16="http://schemas.microsoft.com/office/drawing/2014/main" id="{479B3FBA-893B-6885-AFC8-86AC9611699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9" name="Google Shape;11648;p101">
              <a:hlinkClick r:id="rId19" action="ppaction://hlinksldjump" tooltip="Categorías"/>
              <a:extLst>
                <a:ext uri="{FF2B5EF4-FFF2-40B4-BE49-F238E27FC236}">
                  <a16:creationId xmlns:a16="http://schemas.microsoft.com/office/drawing/2014/main" id="{BBD1C766-4702-809D-79E7-20962103C59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25548775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5FB75347-F9DA-B510-016B-7F6F7301F73D}"/>
              </a:ext>
            </a:extLst>
          </p:cNvPr>
          <p:cNvGraphicFramePr>
            <a:graphicFrameLocks noGrp="1"/>
          </p:cNvGraphicFramePr>
          <p:nvPr>
            <p:extLst>
              <p:ext uri="{D42A27DB-BD31-4B8C-83A1-F6EECF244321}">
                <p14:modId xmlns:p14="http://schemas.microsoft.com/office/powerpoint/2010/main" val="1638208932"/>
              </p:ext>
            </p:extLst>
          </p:nvPr>
        </p:nvGraphicFramePr>
        <p:xfrm>
          <a:off x="1419542" y="942984"/>
          <a:ext cx="13474800" cy="7195396"/>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519163">
                <a:tc>
                  <a:txBody>
                    <a:bodyPr/>
                    <a:lstStyle/>
                    <a:p>
                      <a:pPr algn="ctr"/>
                      <a:r>
                        <a:rPr lang="es-CO" sz="1800" dirty="0">
                          <a:solidFill>
                            <a:schemeClr val="tx1"/>
                          </a:solidFill>
                          <a:latin typeface="Poppins SemiBold" panose="00000700000000000000" pitchFamily="2" charset="0"/>
                          <a:cs typeface="Poppins SemiBold" panose="00000700000000000000" pitchFamily="2" charset="0"/>
                        </a:rPr>
                        <a:t>Procedimiento</a:t>
                      </a:r>
                    </a:p>
                  </a:txBody>
                  <a:tcPr anchor="ctr">
                    <a:solidFill>
                      <a:srgbClr val="FF941F"/>
                    </a:solidFill>
                  </a:tcPr>
                </a:tc>
                <a:extLst>
                  <a:ext uri="{0D108BD9-81ED-4DB2-BD59-A6C34878D82A}">
                    <a16:rowId xmlns:a16="http://schemas.microsoft.com/office/drawing/2014/main" val="2407719462"/>
                  </a:ext>
                </a:extLst>
              </a:tr>
              <a:tr h="4123680">
                <a:tc>
                  <a:txBody>
                    <a:bodyPr/>
                    <a:lstStyle/>
                    <a:p>
                      <a:pPr marL="0" marR="0" lvl="0" indent="0" algn="l" defTabSz="960120" rtl="0" eaLnBrk="1" fontAlgn="auto" latinLnBrk="0" hangingPunct="1">
                        <a:lnSpc>
                          <a:spcPct val="100000"/>
                        </a:lnSpc>
                        <a:spcBef>
                          <a:spcPts val="0"/>
                        </a:spcBef>
                        <a:spcAft>
                          <a:spcPts val="0"/>
                        </a:spcAft>
                        <a:buClrTx/>
                        <a:buSzTx/>
                        <a:buFontTx/>
                        <a:buNone/>
                        <a:tabLst/>
                        <a:defRPr/>
                      </a:pPr>
                      <a:r>
                        <a:rPr lang="es-CO" sz="1500" b="1" dirty="0">
                          <a:solidFill>
                            <a:schemeClr val="tx1"/>
                          </a:solidFill>
                          <a:latin typeface="Work Sans" pitchFamily="2" charset="0"/>
                          <a:cs typeface="Poppins" panose="00000500000000000000" pitchFamily="2" charset="0"/>
                        </a:rPr>
                        <a:t>Momento 1:</a:t>
                      </a:r>
                      <a:r>
                        <a:rPr lang="es-CO" sz="1500" dirty="0">
                          <a:solidFill>
                            <a:schemeClr val="tx1"/>
                          </a:solidFill>
                          <a:latin typeface="Work Sans" pitchFamily="2" charset="0"/>
                          <a:cs typeface="Poppins" panose="00000500000000000000" pitchFamily="2" charset="0"/>
                        </a:rPr>
                        <a:t> Juego de roles -  </a:t>
                      </a:r>
                      <a:r>
                        <a:rPr lang="es-MX" sz="1500" dirty="0">
                          <a:solidFill>
                            <a:schemeClr val="tx1"/>
                          </a:solidFill>
                          <a:latin typeface="Work Sans" pitchFamily="2" charset="0"/>
                          <a:cs typeface="Poppins" panose="00000500000000000000" pitchFamily="2" charset="0"/>
                        </a:rPr>
                        <a:t>Inicialmente se debe contar la cantidad de participantes presentes, se los divide en grupos de 4 personas</a:t>
                      </a:r>
                    </a:p>
                    <a:p>
                      <a:pPr marL="0" marR="0" lvl="0" indent="0" algn="l" defTabSz="960120" rtl="0" eaLnBrk="1" fontAlgn="auto" latinLnBrk="0" hangingPunct="1">
                        <a:lnSpc>
                          <a:spcPct val="100000"/>
                        </a:lnSpc>
                        <a:spcBef>
                          <a:spcPts val="0"/>
                        </a:spcBef>
                        <a:spcAft>
                          <a:spcPts val="0"/>
                        </a:spcAft>
                        <a:buClrTx/>
                        <a:buSzTx/>
                        <a:buFontTx/>
                        <a:buNone/>
                        <a:tabLst/>
                        <a:defRPr/>
                      </a:pPr>
                      <a:r>
                        <a:rPr lang="es-MX" sz="1500" b="1" dirty="0">
                          <a:solidFill>
                            <a:schemeClr val="tx1"/>
                          </a:solidFill>
                          <a:latin typeface="Work Sans" pitchFamily="2" charset="0"/>
                          <a:cs typeface="Poppins" panose="00000500000000000000" pitchFamily="2" charset="0"/>
                        </a:rPr>
                        <a:t>Momento 2: </a:t>
                      </a:r>
                      <a:r>
                        <a:rPr lang="es-MX" sz="1500" dirty="0">
                          <a:solidFill>
                            <a:schemeClr val="tx1"/>
                          </a:solidFill>
                          <a:latin typeface="Work Sans" pitchFamily="2" charset="0"/>
                          <a:cs typeface="Poppins" panose="00000500000000000000" pitchFamily="2" charset="0"/>
                        </a:rPr>
                        <a:t>El facilitador explicará el concepto general sobre enfoque diferencial y manifiesta que existen diferentes tipos de enfoques (étnico, discapacidad, persona mayor, niños, niñas y adolescentes y género).</a:t>
                      </a:r>
                    </a:p>
                    <a:p>
                      <a:pPr marL="0" marR="0" lvl="0" indent="0" algn="l" rtl="0" eaLnBrk="1" fontAlgn="auto" latinLnBrk="0" hangingPunct="1">
                        <a:lnSpc>
                          <a:spcPct val="100000"/>
                        </a:lnSpc>
                        <a:spcBef>
                          <a:spcPts val="0"/>
                        </a:spcBef>
                        <a:spcAft>
                          <a:spcPts val="0"/>
                        </a:spcAft>
                        <a:buClrTx/>
                        <a:buSzTx/>
                        <a:buFontTx/>
                        <a:buNone/>
                      </a:pPr>
                      <a:r>
                        <a:rPr lang="es-MX" sz="1500" b="1" dirty="0">
                          <a:solidFill>
                            <a:schemeClr val="tx1"/>
                          </a:solidFill>
                          <a:latin typeface="Work Sans"/>
                          <a:cs typeface="Poppins"/>
                        </a:rPr>
                        <a:t>Momento 3:</a:t>
                      </a:r>
                      <a:r>
                        <a:rPr lang="es-MX" sz="1500" dirty="0">
                          <a:solidFill>
                            <a:schemeClr val="tx1"/>
                          </a:solidFill>
                          <a:latin typeface="Work Sans"/>
                          <a:cs typeface="Poppins"/>
                        </a:rPr>
                        <a:t> A cada grupo se le entrega una tarjeta impresa con información sobre cada tipo de violencia basada en género (étnico, discapacidad, persona mayor, niños, niñas y adolescentes y género), y les solicita a los participantes que lean, socialicen y expliquen el concepto de la violencia basada en genero entregada a ellos en la tarjeta impresa, la única forma que tendrán para explicárselos a sus compañeros, será mediante expresiones artísticas creativas: una danza, una copla, unos versos, una canción, una dramatización, etc.</a:t>
                      </a:r>
                    </a:p>
                    <a:p>
                      <a:pPr marL="0" marR="0" lvl="1" indent="0" algn="l" rtl="0" eaLnBrk="1" fontAlgn="auto" latinLnBrk="0" hangingPunct="1">
                        <a:lnSpc>
                          <a:spcPct val="100000"/>
                        </a:lnSpc>
                        <a:spcBef>
                          <a:spcPts val="0"/>
                        </a:spcBef>
                        <a:spcAft>
                          <a:spcPts val="0"/>
                        </a:spcAft>
                        <a:buClrTx/>
                        <a:buSzTx/>
                        <a:buFont typeface="Wingdings" panose="05000000000000000000" pitchFamily="2" charset="2"/>
                        <a:buNone/>
                      </a:pPr>
                      <a:r>
                        <a:rPr lang="es-MX" sz="1500" b="1" dirty="0">
                          <a:solidFill>
                            <a:schemeClr val="tx1"/>
                          </a:solidFill>
                          <a:latin typeface="Work Sans"/>
                          <a:cs typeface="Poppins"/>
                        </a:rPr>
                        <a:t>Momento 4: </a:t>
                      </a:r>
                      <a:r>
                        <a:rPr lang="es-MX" sz="1500" b="0" dirty="0">
                          <a:solidFill>
                            <a:schemeClr val="tx1"/>
                          </a:solidFill>
                          <a:latin typeface="Work Sans"/>
                          <a:cs typeface="Poppins"/>
                        </a:rPr>
                        <a:t>A continuación ,se brinda el espacio para que cada grupo represente mediante el juego de roles y la expresión artística y creativa escogida por ellos, el tipo de violencia basada en genero que analizaron en grupo.</a:t>
                      </a:r>
                      <a:endParaRPr lang="es-MX" sz="1500" dirty="0">
                        <a:solidFill>
                          <a:schemeClr val="tx1"/>
                        </a:solidFill>
                        <a:latin typeface="Work Sans"/>
                        <a:cs typeface="Poppins"/>
                      </a:endParaRPr>
                    </a:p>
                    <a:p>
                      <a:pPr marL="0" marR="0" lvl="1" indent="0" algn="l" defTabSz="96012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MX" sz="1500" b="1" dirty="0">
                          <a:solidFill>
                            <a:schemeClr val="tx1"/>
                          </a:solidFill>
                          <a:latin typeface="Work Sans" pitchFamily="2" charset="0"/>
                          <a:cs typeface="Poppins" panose="00000500000000000000" pitchFamily="2" charset="0"/>
                        </a:rPr>
                        <a:t>Momento 5: </a:t>
                      </a:r>
                      <a:r>
                        <a:rPr lang="es-MX" sz="1500" b="0" dirty="0">
                          <a:solidFill>
                            <a:schemeClr val="tx1"/>
                          </a:solidFill>
                          <a:latin typeface="Work Sans" pitchFamily="2" charset="0"/>
                          <a:cs typeface="Poppins" panose="00000500000000000000" pitchFamily="2" charset="0"/>
                        </a:rPr>
                        <a:t>El facilitador permitirá un tiempo de reflexión, para que entre todos los presentes y quienes actúan como observadores, se concluyan los tipos de violencia basada en genero socializados, hay que sensibilizarlos sobre ejemplos cotidianos donde se evidencien ese tipo de violencias, así mismo, con después de cada una de las expresiones artísticas.</a:t>
                      </a:r>
                    </a:p>
                    <a:p>
                      <a:pPr marL="0" marR="0" lvl="1" indent="0" algn="l" rtl="0" eaLnBrk="1" fontAlgn="auto" latinLnBrk="0" hangingPunct="1">
                        <a:lnSpc>
                          <a:spcPct val="100000"/>
                        </a:lnSpc>
                        <a:spcBef>
                          <a:spcPts val="0"/>
                        </a:spcBef>
                        <a:spcAft>
                          <a:spcPts val="0"/>
                        </a:spcAft>
                        <a:buClrTx/>
                        <a:buSzTx/>
                        <a:buFont typeface="Wingdings" panose="05000000000000000000" pitchFamily="2" charset="2"/>
                        <a:buNone/>
                      </a:pPr>
                      <a:r>
                        <a:rPr lang="es-MX" sz="1500" b="1" dirty="0">
                          <a:solidFill>
                            <a:schemeClr val="tx1"/>
                          </a:solidFill>
                          <a:latin typeface="Work Sans"/>
                          <a:cs typeface="Poppins"/>
                        </a:rPr>
                        <a:t>Momento 6:</a:t>
                      </a:r>
                      <a:r>
                        <a:rPr lang="es-MX" sz="1500" b="0" dirty="0">
                          <a:solidFill>
                            <a:schemeClr val="tx1"/>
                          </a:solidFill>
                          <a:latin typeface="Work Sans"/>
                          <a:cs typeface="Poppins"/>
                        </a:rPr>
                        <a:t> Al </a:t>
                      </a:r>
                      <a:r>
                        <a:rPr lang="es-MX" sz="1500" dirty="0">
                          <a:solidFill>
                            <a:schemeClr val="tx1"/>
                          </a:solidFill>
                          <a:latin typeface="Work Sans"/>
                          <a:cs typeface="Poppins"/>
                        </a:rPr>
                        <a:t>finalizar este ejercicio, el facilitador realiza una última conclusión, retomando la información brindada por los participantes.</a:t>
                      </a:r>
                    </a:p>
                    <a:p>
                      <a:pPr marL="0" marR="0" lvl="1" indent="0" algn="l">
                        <a:lnSpc>
                          <a:spcPct val="100000"/>
                        </a:lnSpc>
                        <a:spcBef>
                          <a:spcPts val="0"/>
                        </a:spcBef>
                        <a:spcAft>
                          <a:spcPts val="0"/>
                        </a:spcAft>
                        <a:buClrTx/>
                        <a:buSzTx/>
                        <a:buFont typeface="Wingdings" panose="05000000000000000000" pitchFamily="2" charset="2"/>
                        <a:buNone/>
                      </a:pPr>
                      <a:endParaRPr lang="es-MX" sz="1500" dirty="0">
                        <a:solidFill>
                          <a:schemeClr val="tx1"/>
                        </a:solidFill>
                        <a:latin typeface="Work Sans"/>
                        <a:cs typeface="Poppins"/>
                      </a:endParaRPr>
                    </a:p>
                    <a:p>
                      <a:pPr marL="0" marR="0" lvl="1" indent="0" algn="l">
                        <a:lnSpc>
                          <a:spcPct val="100000"/>
                        </a:lnSpc>
                        <a:spcBef>
                          <a:spcPts val="0"/>
                        </a:spcBef>
                        <a:spcAft>
                          <a:spcPts val="0"/>
                        </a:spcAft>
                        <a:buClrTx/>
                        <a:buSzTx/>
                        <a:buFont typeface="Wingdings" panose="05000000000000000000" pitchFamily="2" charset="2"/>
                        <a:buNone/>
                      </a:pPr>
                      <a:r>
                        <a:rPr lang="es-MX" sz="1500" dirty="0">
                          <a:solidFill>
                            <a:schemeClr val="tx1"/>
                          </a:solidFill>
                          <a:latin typeface="Work Sans"/>
                          <a:cs typeface="Poppins"/>
                        </a:rPr>
                        <a:t>Con el propósito de brindarte mayor información técnica respecto a la violencia basada en género, en el campo de observaciones de esta herramienta, encontrarás  diferentes fuentes bibliográficas que serán de tu ayuda para el desarrollo de las actividades aquí planteada. </a:t>
                      </a:r>
                    </a:p>
                  </a:txBody>
                  <a:tcPr>
                    <a:solidFill>
                      <a:schemeClr val="bg1"/>
                    </a:solidFill>
                  </a:tcPr>
                </a:tc>
                <a:extLst>
                  <a:ext uri="{0D108BD9-81ED-4DB2-BD59-A6C34878D82A}">
                    <a16:rowId xmlns:a16="http://schemas.microsoft.com/office/drawing/2014/main" val="1148865646"/>
                  </a:ext>
                </a:extLst>
              </a:tr>
              <a:tr h="540795">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2000" b="1" kern="1200">
                          <a:solidFill>
                            <a:schemeClr val="tx1"/>
                          </a:solidFill>
                          <a:latin typeface="Poppins SemiBold" panose="00000700000000000000" pitchFamily="2" charset="0"/>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2011758">
                <a:tc>
                  <a:txBody>
                    <a:bodyPr/>
                    <a:lstStyle/>
                    <a:p>
                      <a:pPr marL="0" marR="0" lvl="0" indent="0" algn="just">
                        <a:lnSpc>
                          <a:spcPct val="100000"/>
                        </a:lnSpc>
                        <a:spcBef>
                          <a:spcPts val="0"/>
                        </a:spcBef>
                        <a:spcAft>
                          <a:spcPts val="0"/>
                        </a:spcAft>
                        <a:buClr>
                          <a:srgbClr val="000000"/>
                        </a:buClr>
                        <a:buFont typeface="Arial,Sans-Serif"/>
                        <a:buNone/>
                      </a:pPr>
                      <a:r>
                        <a:rPr lang="es-CO" sz="1500" dirty="0">
                          <a:latin typeface="Work Sans" pitchFamily="2" charset="77"/>
                        </a:rPr>
                        <a:t>Se recomienda descargar y leer los anexos a esta herramienta:</a:t>
                      </a:r>
                    </a:p>
                    <a:p>
                      <a:pPr marL="342900" marR="0" lvl="0" indent="-342900" algn="just">
                        <a:lnSpc>
                          <a:spcPct val="100000"/>
                        </a:lnSpc>
                        <a:spcBef>
                          <a:spcPts val="0"/>
                        </a:spcBef>
                        <a:spcAft>
                          <a:spcPts val="0"/>
                        </a:spcAft>
                        <a:buClr>
                          <a:srgbClr val="000000"/>
                        </a:buClr>
                        <a:buFont typeface="Arial,Sans-Serif"/>
                        <a:buChar char="•"/>
                      </a:pPr>
                      <a:r>
                        <a:rPr lang="es-CO" sz="1500" dirty="0">
                          <a:latin typeface="Work Sans" pitchFamily="2" charset="77"/>
                        </a:rPr>
                        <a:t>Guía teórica y metodológica, Ministerio de Justicia</a:t>
                      </a:r>
                    </a:p>
                    <a:p>
                      <a:pPr marL="342900" marR="0" lvl="0" indent="-342900" algn="just">
                        <a:lnSpc>
                          <a:spcPct val="100000"/>
                        </a:lnSpc>
                        <a:spcBef>
                          <a:spcPts val="0"/>
                        </a:spcBef>
                        <a:spcAft>
                          <a:spcPts val="0"/>
                        </a:spcAft>
                        <a:buClr>
                          <a:srgbClr val="000000"/>
                        </a:buClr>
                        <a:buFont typeface="Arial,Sans-Serif"/>
                        <a:buChar char="•"/>
                      </a:pPr>
                      <a:r>
                        <a:rPr lang="es-CO" sz="1500" dirty="0">
                          <a:latin typeface="Work Sans" pitchFamily="2" charset="77"/>
                        </a:rPr>
                        <a:t>Observatorio nacional de violencias de Género- Línea de Violencia de Género, Ministerio de Salud</a:t>
                      </a:r>
                    </a:p>
                  </a:txBody>
                  <a:tcPr>
                    <a:solidFill>
                      <a:schemeClr val="bg1"/>
                    </a:solidFill>
                  </a:tcPr>
                </a:tc>
                <a:extLst>
                  <a:ext uri="{0D108BD9-81ED-4DB2-BD59-A6C34878D82A}">
                    <a16:rowId xmlns:a16="http://schemas.microsoft.com/office/drawing/2014/main" val="506357801"/>
                  </a:ext>
                </a:extLst>
              </a:tr>
            </a:tbl>
          </a:graphicData>
        </a:graphic>
      </p:graphicFrame>
      <p:sp>
        <p:nvSpPr>
          <p:cNvPr id="5" name="CuadroTexto 4">
            <a:extLst>
              <a:ext uri="{FF2B5EF4-FFF2-40B4-BE49-F238E27FC236}">
                <a16:creationId xmlns:a16="http://schemas.microsoft.com/office/drawing/2014/main" id="{00BA98BB-A3D6-105A-C09E-59F7C7A1594B}"/>
              </a:ext>
            </a:extLst>
          </p:cNvPr>
          <p:cNvSpPr txBox="1"/>
          <p:nvPr/>
        </p:nvSpPr>
        <p:spPr>
          <a:xfrm>
            <a:off x="15804397"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Siguiente</a:t>
            </a:r>
          </a:p>
        </p:txBody>
      </p:sp>
      <p:sp>
        <p:nvSpPr>
          <p:cNvPr id="6" name="Flecha: a la derecha 5">
            <a:hlinkClick r:id="rId3" action="ppaction://hlinksldjump"/>
            <a:extLst>
              <a:ext uri="{FF2B5EF4-FFF2-40B4-BE49-F238E27FC236}">
                <a16:creationId xmlns:a16="http://schemas.microsoft.com/office/drawing/2014/main" id="{FEA82F8D-F721-E0F6-2C71-EC6A616D3DFC}"/>
              </a:ext>
            </a:extLst>
          </p:cNvPr>
          <p:cNvSpPr/>
          <p:nvPr/>
        </p:nvSpPr>
        <p:spPr>
          <a:xfrm>
            <a:off x="16320269"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7" name="CuadroTexto 6">
            <a:extLst>
              <a:ext uri="{FF2B5EF4-FFF2-40B4-BE49-F238E27FC236}">
                <a16:creationId xmlns:a16="http://schemas.microsoft.com/office/drawing/2014/main" id="{8A1C33F1-A3F9-0EA8-E066-2C63D6BF03A3}"/>
              </a:ext>
            </a:extLst>
          </p:cNvPr>
          <p:cNvSpPr txBox="1"/>
          <p:nvPr/>
        </p:nvSpPr>
        <p:spPr>
          <a:xfrm>
            <a:off x="14886593" y="9105160"/>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8" name="Flecha: a la derecha 7">
            <a:hlinkClick r:id="rId4" action="ppaction://hlinksldjump"/>
            <a:extLst>
              <a:ext uri="{FF2B5EF4-FFF2-40B4-BE49-F238E27FC236}">
                <a16:creationId xmlns:a16="http://schemas.microsoft.com/office/drawing/2014/main" id="{0984E7A0-D77A-7DF7-FBFB-D7570CBE7F45}"/>
              </a:ext>
            </a:extLst>
          </p:cNvPr>
          <p:cNvSpPr/>
          <p:nvPr/>
        </p:nvSpPr>
        <p:spPr>
          <a:xfrm flipH="1">
            <a:off x="15366461" y="878615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2" name="Rectángulo 1">
            <a:extLst>
              <a:ext uri="{FF2B5EF4-FFF2-40B4-BE49-F238E27FC236}">
                <a16:creationId xmlns:a16="http://schemas.microsoft.com/office/drawing/2014/main" id="{2DCC64A8-ED46-610B-A91F-EC6DCCF922E9}"/>
              </a:ext>
            </a:extLst>
          </p:cNvPr>
          <p:cNvSpPr/>
          <p:nvPr/>
        </p:nvSpPr>
        <p:spPr>
          <a:xfrm>
            <a:off x="3724988" y="207858"/>
            <a:ext cx="8187385"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25: TALLER DE VIOLENCIA BASADA EN GÉNERO</a:t>
            </a:r>
          </a:p>
        </p:txBody>
      </p:sp>
      <p:grpSp>
        <p:nvGrpSpPr>
          <p:cNvPr id="12" name="Grupo 11">
            <a:extLst>
              <a:ext uri="{FF2B5EF4-FFF2-40B4-BE49-F238E27FC236}">
                <a16:creationId xmlns:a16="http://schemas.microsoft.com/office/drawing/2014/main" id="{6B777572-6FD8-3978-E2AE-45B088FD4782}"/>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459982C7-B4EF-5DB0-E201-9D4556283484}"/>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7F69D680-64CB-94CC-7B28-BFDFB8BF1FB6}"/>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C034874F-DF21-4839-2D27-3ECD7DDF003D}"/>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28B9EDA7-8945-734A-C45A-80961CC4995D}"/>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F7528778-6F81-8504-8880-E315C03D595D}"/>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790C7358-2F4E-3B77-2A57-4EF1823B459B}"/>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1C7EE123-A7A9-6BC5-ADC5-99D3EB7FB03F}"/>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D00DAEB2-5263-2727-A877-CB99A1DD4E5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77E7602C-CFEC-3CA2-3AA9-687A4C707C94}"/>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BD86822F-610C-7D28-A56A-B1E443FC0FF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1" name="Google Shape;13066;p104">
                <a:extLst>
                  <a:ext uri="{FF2B5EF4-FFF2-40B4-BE49-F238E27FC236}">
                    <a16:creationId xmlns:a16="http://schemas.microsoft.com/office/drawing/2014/main" id="{5ABEBF31-C765-0A00-DA8E-88EA744F3326}"/>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2" name="Google Shape;13067;p104">
                <a:extLst>
                  <a:ext uri="{FF2B5EF4-FFF2-40B4-BE49-F238E27FC236}">
                    <a16:creationId xmlns:a16="http://schemas.microsoft.com/office/drawing/2014/main" id="{46C5483B-2F93-329A-C1ED-5ED978FE9321}"/>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3" name="Group 17">
            <a:extLst>
              <a:ext uri="{FF2B5EF4-FFF2-40B4-BE49-F238E27FC236}">
                <a16:creationId xmlns:a16="http://schemas.microsoft.com/office/drawing/2014/main" id="{F7A289F6-4855-A7EF-B93E-C0F8399BA4E3}"/>
              </a:ext>
            </a:extLst>
          </p:cNvPr>
          <p:cNvGrpSpPr/>
          <p:nvPr/>
        </p:nvGrpSpPr>
        <p:grpSpPr>
          <a:xfrm>
            <a:off x="5635930" y="8545156"/>
            <a:ext cx="720000" cy="720000"/>
            <a:chOff x="738225" y="2745837"/>
            <a:chExt cx="861840" cy="861840"/>
          </a:xfrm>
        </p:grpSpPr>
        <p:sp>
          <p:nvSpPr>
            <p:cNvPr id="64" name="Elipse 63">
              <a:extLst>
                <a:ext uri="{FF2B5EF4-FFF2-40B4-BE49-F238E27FC236}">
                  <a16:creationId xmlns:a16="http://schemas.microsoft.com/office/drawing/2014/main" id="{FBF58C22-3E73-AA6E-DB78-7F157A08239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5" name="Google Shape;10593;p100">
              <a:extLst>
                <a:ext uri="{FF2B5EF4-FFF2-40B4-BE49-F238E27FC236}">
                  <a16:creationId xmlns:a16="http://schemas.microsoft.com/office/drawing/2014/main" id="{3410F6E5-CC71-F262-CC02-1224F3F98957}"/>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6" name="Google Shape;10594;p100">
                <a:hlinkClick r:id="rId6" action="ppaction://hlinksldjump" tooltip="Bienvenida"/>
                <a:extLst>
                  <a:ext uri="{FF2B5EF4-FFF2-40B4-BE49-F238E27FC236}">
                    <a16:creationId xmlns:a16="http://schemas.microsoft.com/office/drawing/2014/main" id="{F95D30C0-B7E1-7ED9-4559-07FA2C34D31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7" name="Google Shape;10595;p100">
                <a:extLst>
                  <a:ext uri="{FF2B5EF4-FFF2-40B4-BE49-F238E27FC236}">
                    <a16:creationId xmlns:a16="http://schemas.microsoft.com/office/drawing/2014/main" id="{5B92B202-0E22-50EA-CAA9-51332C454A5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8" name="Grupo 67">
            <a:extLst>
              <a:ext uri="{FF2B5EF4-FFF2-40B4-BE49-F238E27FC236}">
                <a16:creationId xmlns:a16="http://schemas.microsoft.com/office/drawing/2014/main" id="{F3D9C6AA-1B2D-AD0F-13F8-F1160259E186}"/>
              </a:ext>
            </a:extLst>
          </p:cNvPr>
          <p:cNvGrpSpPr/>
          <p:nvPr/>
        </p:nvGrpSpPr>
        <p:grpSpPr>
          <a:xfrm>
            <a:off x="7601580" y="8575337"/>
            <a:ext cx="720000" cy="720000"/>
            <a:chOff x="6056787" y="1346133"/>
            <a:chExt cx="820800" cy="820800"/>
          </a:xfrm>
        </p:grpSpPr>
        <p:sp>
          <p:nvSpPr>
            <p:cNvPr id="69" name="Elipse 68">
              <a:hlinkClick r:id="rId7" action="ppaction://hlinksldjump" tooltip="Ciclo de vida y nivel de complejidad"/>
              <a:extLst>
                <a:ext uri="{FF2B5EF4-FFF2-40B4-BE49-F238E27FC236}">
                  <a16:creationId xmlns:a16="http://schemas.microsoft.com/office/drawing/2014/main" id="{ACC806D4-5CE5-BA47-762B-5CE374E2C49E}"/>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70" name="Google Shape;9696;p98">
              <a:extLst>
                <a:ext uri="{FF2B5EF4-FFF2-40B4-BE49-F238E27FC236}">
                  <a16:creationId xmlns:a16="http://schemas.microsoft.com/office/drawing/2014/main" id="{8216FC3B-FDDD-5CAD-1F04-61B42E2EA215}"/>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71" name="Google Shape;9697;p98">
                <a:extLst>
                  <a:ext uri="{FF2B5EF4-FFF2-40B4-BE49-F238E27FC236}">
                    <a16:creationId xmlns:a16="http://schemas.microsoft.com/office/drawing/2014/main" id="{97E58569-3B6D-02C7-945B-9BA98DDF889F}"/>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698;p98">
                <a:extLst>
                  <a:ext uri="{FF2B5EF4-FFF2-40B4-BE49-F238E27FC236}">
                    <a16:creationId xmlns:a16="http://schemas.microsoft.com/office/drawing/2014/main" id="{BB5CFD42-6DD8-AED2-C755-BA4EEE6D8856}"/>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699;p98">
                <a:extLst>
                  <a:ext uri="{FF2B5EF4-FFF2-40B4-BE49-F238E27FC236}">
                    <a16:creationId xmlns:a16="http://schemas.microsoft.com/office/drawing/2014/main" id="{4A7AD7B8-4976-67A2-878E-2ECECE5991F9}"/>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0;p98">
                <a:extLst>
                  <a:ext uri="{FF2B5EF4-FFF2-40B4-BE49-F238E27FC236}">
                    <a16:creationId xmlns:a16="http://schemas.microsoft.com/office/drawing/2014/main" id="{BE27A86F-F3FD-4F29-2D35-EC0753F1F481}"/>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5" name="Google Shape;9701;p98">
                <a:extLst>
                  <a:ext uri="{FF2B5EF4-FFF2-40B4-BE49-F238E27FC236}">
                    <a16:creationId xmlns:a16="http://schemas.microsoft.com/office/drawing/2014/main" id="{6FCAE870-7C81-5F13-2711-3A16C864B691}"/>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6" name="Google Shape;9702;p98">
                <a:hlinkClick r:id="rId7" action="ppaction://hlinksldjump"/>
                <a:extLst>
                  <a:ext uri="{FF2B5EF4-FFF2-40B4-BE49-F238E27FC236}">
                    <a16:creationId xmlns:a16="http://schemas.microsoft.com/office/drawing/2014/main" id="{D842B45A-F5EF-5483-D2A5-69FE3D516D22}"/>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7" name="Grupo 76">
            <a:extLst>
              <a:ext uri="{FF2B5EF4-FFF2-40B4-BE49-F238E27FC236}">
                <a16:creationId xmlns:a16="http://schemas.microsoft.com/office/drawing/2014/main" id="{DF6CA999-131F-5B91-3094-22F703A030D3}"/>
              </a:ext>
            </a:extLst>
          </p:cNvPr>
          <p:cNvGrpSpPr/>
          <p:nvPr/>
        </p:nvGrpSpPr>
        <p:grpSpPr>
          <a:xfrm>
            <a:off x="9379518" y="8537020"/>
            <a:ext cx="720000" cy="720000"/>
            <a:chOff x="6950009" y="1346133"/>
            <a:chExt cx="820800" cy="820800"/>
          </a:xfrm>
        </p:grpSpPr>
        <p:sp>
          <p:nvSpPr>
            <p:cNvPr id="78" name="Elipse 77">
              <a:extLst>
                <a:ext uri="{FF2B5EF4-FFF2-40B4-BE49-F238E27FC236}">
                  <a16:creationId xmlns:a16="http://schemas.microsoft.com/office/drawing/2014/main" id="{70DD6682-C72B-B688-AFDB-291BF2A43C58}"/>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9" name="Google Shape;11123;p100">
              <a:hlinkClick r:id="rId8" action="ppaction://hlinksldjump" tooltip="Énfasis"/>
              <a:extLst>
                <a:ext uri="{FF2B5EF4-FFF2-40B4-BE49-F238E27FC236}">
                  <a16:creationId xmlns:a16="http://schemas.microsoft.com/office/drawing/2014/main" id="{E8AC0E64-16FC-162F-399A-829C238A865A}"/>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80" name="Grupo 79">
            <a:extLst>
              <a:ext uri="{FF2B5EF4-FFF2-40B4-BE49-F238E27FC236}">
                <a16:creationId xmlns:a16="http://schemas.microsoft.com/office/drawing/2014/main" id="{272E6400-DCA1-7E12-4922-364EC821C79C}"/>
              </a:ext>
            </a:extLst>
          </p:cNvPr>
          <p:cNvGrpSpPr/>
          <p:nvPr/>
        </p:nvGrpSpPr>
        <p:grpSpPr>
          <a:xfrm>
            <a:off x="10286748" y="8560277"/>
            <a:ext cx="720000" cy="720000"/>
            <a:chOff x="7758040" y="1346133"/>
            <a:chExt cx="820800" cy="820800"/>
          </a:xfrm>
        </p:grpSpPr>
        <p:sp>
          <p:nvSpPr>
            <p:cNvPr id="81" name="Elipse 80">
              <a:extLst>
                <a:ext uri="{FF2B5EF4-FFF2-40B4-BE49-F238E27FC236}">
                  <a16:creationId xmlns:a16="http://schemas.microsoft.com/office/drawing/2014/main" id="{CB9978A7-0632-324D-B538-0BB8B28462CA}"/>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2" name="Google Shape;11363;p101">
              <a:extLst>
                <a:ext uri="{FF2B5EF4-FFF2-40B4-BE49-F238E27FC236}">
                  <a16:creationId xmlns:a16="http://schemas.microsoft.com/office/drawing/2014/main" id="{87AFEAB5-62AE-8F13-2083-3F08E640AFFD}"/>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3" name="Google Shape;11364;p101">
                <a:extLst>
                  <a:ext uri="{FF2B5EF4-FFF2-40B4-BE49-F238E27FC236}">
                    <a16:creationId xmlns:a16="http://schemas.microsoft.com/office/drawing/2014/main" id="{57089029-5D0D-779E-385A-A1DB75C95928}"/>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5;p101">
                <a:extLst>
                  <a:ext uri="{FF2B5EF4-FFF2-40B4-BE49-F238E27FC236}">
                    <a16:creationId xmlns:a16="http://schemas.microsoft.com/office/drawing/2014/main" id="{0477736E-4636-6946-2C90-BDA20E16D81F}"/>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6;p101">
                <a:extLst>
                  <a:ext uri="{FF2B5EF4-FFF2-40B4-BE49-F238E27FC236}">
                    <a16:creationId xmlns:a16="http://schemas.microsoft.com/office/drawing/2014/main" id="{AA2CF83B-33B4-B22D-A4E0-8FE2AAD754F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7;p101">
                <a:hlinkClick r:id="rId9" action="ppaction://hlinksldjump" tooltip="Enfoques de trabajo"/>
                <a:extLst>
                  <a:ext uri="{FF2B5EF4-FFF2-40B4-BE49-F238E27FC236}">
                    <a16:creationId xmlns:a16="http://schemas.microsoft.com/office/drawing/2014/main" id="{7B5F788C-5B7F-3A68-C35A-9DB1AD0B46FC}"/>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7" name="Google Shape;11368;p101">
                <a:extLst>
                  <a:ext uri="{FF2B5EF4-FFF2-40B4-BE49-F238E27FC236}">
                    <a16:creationId xmlns:a16="http://schemas.microsoft.com/office/drawing/2014/main" id="{215AC7DA-1E56-2F14-A885-5F82415B94D8}"/>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8" name="Google Shape;11369;p101">
                <a:extLst>
                  <a:ext uri="{FF2B5EF4-FFF2-40B4-BE49-F238E27FC236}">
                    <a16:creationId xmlns:a16="http://schemas.microsoft.com/office/drawing/2014/main" id="{4676457A-83CD-15F7-BD08-D88CBEFE96E4}"/>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9" name="Grupo 88">
            <a:extLst>
              <a:ext uri="{FF2B5EF4-FFF2-40B4-BE49-F238E27FC236}">
                <a16:creationId xmlns:a16="http://schemas.microsoft.com/office/drawing/2014/main" id="{C2816E1D-3657-94A8-EDC1-7793D5DBAA2E}"/>
              </a:ext>
            </a:extLst>
          </p:cNvPr>
          <p:cNvGrpSpPr/>
          <p:nvPr/>
        </p:nvGrpSpPr>
        <p:grpSpPr>
          <a:xfrm>
            <a:off x="8462086" y="8560277"/>
            <a:ext cx="720000" cy="720000"/>
            <a:chOff x="-1026884" y="3852288"/>
            <a:chExt cx="861840" cy="861840"/>
          </a:xfrm>
        </p:grpSpPr>
        <p:sp>
          <p:nvSpPr>
            <p:cNvPr id="90" name="Elipse 89">
              <a:extLst>
                <a:ext uri="{FF2B5EF4-FFF2-40B4-BE49-F238E27FC236}">
                  <a16:creationId xmlns:a16="http://schemas.microsoft.com/office/drawing/2014/main" id="{3C51DD53-0A35-D476-84EF-43A590B0FCBF}"/>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91" name="Google Shape;11648;p101">
              <a:hlinkClick r:id="rId10" action="ppaction://hlinksldjump" tooltip="Categorías"/>
              <a:extLst>
                <a:ext uri="{FF2B5EF4-FFF2-40B4-BE49-F238E27FC236}">
                  <a16:creationId xmlns:a16="http://schemas.microsoft.com/office/drawing/2014/main" id="{854F3A7B-E262-3D9F-F493-87152851F49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2" name="Grupo 91">
            <a:extLst>
              <a:ext uri="{FF2B5EF4-FFF2-40B4-BE49-F238E27FC236}">
                <a16:creationId xmlns:a16="http://schemas.microsoft.com/office/drawing/2014/main" id="{7F8CE9E3-9FAA-4613-7F6C-F33CFCD9683A}"/>
              </a:ext>
            </a:extLst>
          </p:cNvPr>
          <p:cNvGrpSpPr/>
          <p:nvPr/>
        </p:nvGrpSpPr>
        <p:grpSpPr>
          <a:xfrm>
            <a:off x="6683394" y="8490698"/>
            <a:ext cx="720000" cy="720000"/>
            <a:chOff x="3177144" y="1346133"/>
            <a:chExt cx="820800" cy="820800"/>
          </a:xfrm>
        </p:grpSpPr>
        <p:sp>
          <p:nvSpPr>
            <p:cNvPr id="93" name="Elipse 92">
              <a:hlinkClick r:id="rId5" action="ppaction://hlinksldjump" tooltip="Recomendaciones"/>
              <a:extLst>
                <a:ext uri="{FF2B5EF4-FFF2-40B4-BE49-F238E27FC236}">
                  <a16:creationId xmlns:a16="http://schemas.microsoft.com/office/drawing/2014/main" id="{70D5CB89-D407-12BA-0112-36C40F573D91}"/>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4" name="Google Shape;13057;p104">
              <a:extLst>
                <a:ext uri="{FF2B5EF4-FFF2-40B4-BE49-F238E27FC236}">
                  <a16:creationId xmlns:a16="http://schemas.microsoft.com/office/drawing/2014/main" id="{68FB9135-E7D7-4998-03B0-78DC706A7BCA}"/>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5" name="Google Shape;13058;p104">
                <a:extLst>
                  <a:ext uri="{FF2B5EF4-FFF2-40B4-BE49-F238E27FC236}">
                    <a16:creationId xmlns:a16="http://schemas.microsoft.com/office/drawing/2014/main" id="{0EC6C883-C255-FCC4-3EC3-0F482CECD9C9}"/>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59;p104">
                <a:extLst>
                  <a:ext uri="{FF2B5EF4-FFF2-40B4-BE49-F238E27FC236}">
                    <a16:creationId xmlns:a16="http://schemas.microsoft.com/office/drawing/2014/main" id="{2305AFD9-5D16-1628-7382-D01991E127E2}"/>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0;p104">
                <a:extLst>
                  <a:ext uri="{FF2B5EF4-FFF2-40B4-BE49-F238E27FC236}">
                    <a16:creationId xmlns:a16="http://schemas.microsoft.com/office/drawing/2014/main" id="{689C480E-C513-EDE1-92C9-C9F7549CB9A4}"/>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1;p104">
                <a:extLst>
                  <a:ext uri="{FF2B5EF4-FFF2-40B4-BE49-F238E27FC236}">
                    <a16:creationId xmlns:a16="http://schemas.microsoft.com/office/drawing/2014/main" id="{5EFDA52A-F188-C3FF-C08B-F42AC06AC20A}"/>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2;p104">
                <a:extLst>
                  <a:ext uri="{FF2B5EF4-FFF2-40B4-BE49-F238E27FC236}">
                    <a16:creationId xmlns:a16="http://schemas.microsoft.com/office/drawing/2014/main" id="{98BE884E-B8A4-3CC4-F31C-A23F08C003D7}"/>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3;p104">
                <a:extLst>
                  <a:ext uri="{FF2B5EF4-FFF2-40B4-BE49-F238E27FC236}">
                    <a16:creationId xmlns:a16="http://schemas.microsoft.com/office/drawing/2014/main" id="{53B4C290-069D-71E2-55D9-7B875CCFEB19}"/>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4;p104">
                <a:extLst>
                  <a:ext uri="{FF2B5EF4-FFF2-40B4-BE49-F238E27FC236}">
                    <a16:creationId xmlns:a16="http://schemas.microsoft.com/office/drawing/2014/main" id="{471F5291-0073-D6DA-BC23-3EF2DA1E71C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5;p104">
                <a:extLst>
                  <a:ext uri="{FF2B5EF4-FFF2-40B4-BE49-F238E27FC236}">
                    <a16:creationId xmlns:a16="http://schemas.microsoft.com/office/drawing/2014/main" id="{E1EFFF17-C5E0-D34A-26F3-EA81FEE4AA6F}"/>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3" name="Google Shape;13066;p104">
                <a:extLst>
                  <a:ext uri="{FF2B5EF4-FFF2-40B4-BE49-F238E27FC236}">
                    <a16:creationId xmlns:a16="http://schemas.microsoft.com/office/drawing/2014/main" id="{38C24A22-824B-8CE1-A0C0-16E42E9AF806}"/>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4" name="Google Shape;13067;p104">
                <a:extLst>
                  <a:ext uri="{FF2B5EF4-FFF2-40B4-BE49-F238E27FC236}">
                    <a16:creationId xmlns:a16="http://schemas.microsoft.com/office/drawing/2014/main" id="{76531455-E689-EECC-09CC-703761087490}"/>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5" name="Group 17">
            <a:extLst>
              <a:ext uri="{FF2B5EF4-FFF2-40B4-BE49-F238E27FC236}">
                <a16:creationId xmlns:a16="http://schemas.microsoft.com/office/drawing/2014/main" id="{CABAB2C8-1A7F-6A70-1B3B-CCC0DCFE24B4}"/>
              </a:ext>
            </a:extLst>
          </p:cNvPr>
          <p:cNvGrpSpPr/>
          <p:nvPr/>
        </p:nvGrpSpPr>
        <p:grpSpPr>
          <a:xfrm>
            <a:off x="5694079" y="8486054"/>
            <a:ext cx="720000" cy="720000"/>
            <a:chOff x="738225" y="2745837"/>
            <a:chExt cx="861840" cy="861840"/>
          </a:xfrm>
        </p:grpSpPr>
        <p:sp>
          <p:nvSpPr>
            <p:cNvPr id="106" name="Elipse 105">
              <a:extLst>
                <a:ext uri="{FF2B5EF4-FFF2-40B4-BE49-F238E27FC236}">
                  <a16:creationId xmlns:a16="http://schemas.microsoft.com/office/drawing/2014/main" id="{505C557E-5C04-732A-B02D-F6342554132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7" name="Google Shape;10593;p100">
              <a:extLst>
                <a:ext uri="{FF2B5EF4-FFF2-40B4-BE49-F238E27FC236}">
                  <a16:creationId xmlns:a16="http://schemas.microsoft.com/office/drawing/2014/main" id="{664BE2D8-E0B4-A1AF-A120-AC6AB253D141}"/>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8" name="Google Shape;10594;p100">
                <a:hlinkClick r:id="rId6" action="ppaction://hlinksldjump" tooltip="Bienvenida"/>
                <a:extLst>
                  <a:ext uri="{FF2B5EF4-FFF2-40B4-BE49-F238E27FC236}">
                    <a16:creationId xmlns:a16="http://schemas.microsoft.com/office/drawing/2014/main" id="{31B49563-4C96-7851-B487-01316B94B8F9}"/>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9" name="Google Shape;10595;p100">
                <a:extLst>
                  <a:ext uri="{FF2B5EF4-FFF2-40B4-BE49-F238E27FC236}">
                    <a16:creationId xmlns:a16="http://schemas.microsoft.com/office/drawing/2014/main" id="{6A263B0A-3B2F-DF52-E43B-BB2FD1646160}"/>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10" name="Grupo 109">
            <a:extLst>
              <a:ext uri="{FF2B5EF4-FFF2-40B4-BE49-F238E27FC236}">
                <a16:creationId xmlns:a16="http://schemas.microsoft.com/office/drawing/2014/main" id="{8D867C4E-82C3-262F-A41B-6EFD2A6EAAC3}"/>
              </a:ext>
            </a:extLst>
          </p:cNvPr>
          <p:cNvGrpSpPr/>
          <p:nvPr/>
        </p:nvGrpSpPr>
        <p:grpSpPr>
          <a:xfrm>
            <a:off x="9379519" y="8490698"/>
            <a:ext cx="720000" cy="720000"/>
            <a:chOff x="6950009" y="1346133"/>
            <a:chExt cx="820800" cy="820800"/>
          </a:xfrm>
        </p:grpSpPr>
        <p:sp>
          <p:nvSpPr>
            <p:cNvPr id="111" name="Elipse 110">
              <a:extLst>
                <a:ext uri="{FF2B5EF4-FFF2-40B4-BE49-F238E27FC236}">
                  <a16:creationId xmlns:a16="http://schemas.microsoft.com/office/drawing/2014/main" id="{923420C8-DC2B-67AB-8DB9-3D19BBAA6122}"/>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2" name="Google Shape;11123;p100">
              <a:hlinkClick r:id="rId8" action="ppaction://hlinksldjump" tooltip="Énfasis"/>
              <a:extLst>
                <a:ext uri="{FF2B5EF4-FFF2-40B4-BE49-F238E27FC236}">
                  <a16:creationId xmlns:a16="http://schemas.microsoft.com/office/drawing/2014/main" id="{3CA802A3-9A88-9B65-C4FE-5927BEC27A8C}"/>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3" name="Grupo 112">
            <a:extLst>
              <a:ext uri="{FF2B5EF4-FFF2-40B4-BE49-F238E27FC236}">
                <a16:creationId xmlns:a16="http://schemas.microsoft.com/office/drawing/2014/main" id="{208FCA42-BB55-5A9C-9743-2A046841D7C4}"/>
              </a:ext>
            </a:extLst>
          </p:cNvPr>
          <p:cNvGrpSpPr/>
          <p:nvPr/>
        </p:nvGrpSpPr>
        <p:grpSpPr>
          <a:xfrm>
            <a:off x="10287000" y="8512801"/>
            <a:ext cx="720000" cy="720000"/>
            <a:chOff x="7758040" y="1346133"/>
            <a:chExt cx="820800" cy="820800"/>
          </a:xfrm>
        </p:grpSpPr>
        <p:sp>
          <p:nvSpPr>
            <p:cNvPr id="114" name="Elipse 113">
              <a:extLst>
                <a:ext uri="{FF2B5EF4-FFF2-40B4-BE49-F238E27FC236}">
                  <a16:creationId xmlns:a16="http://schemas.microsoft.com/office/drawing/2014/main" id="{DEDBD8CB-788F-6C19-04B7-97917C7FDD62}"/>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5" name="Google Shape;11363;p101">
              <a:extLst>
                <a:ext uri="{FF2B5EF4-FFF2-40B4-BE49-F238E27FC236}">
                  <a16:creationId xmlns:a16="http://schemas.microsoft.com/office/drawing/2014/main" id="{EBECBBF1-F0D7-A34F-B0FA-978A235DC94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6" name="Google Shape;11364;p101">
                <a:extLst>
                  <a:ext uri="{FF2B5EF4-FFF2-40B4-BE49-F238E27FC236}">
                    <a16:creationId xmlns:a16="http://schemas.microsoft.com/office/drawing/2014/main" id="{1739D6AA-AB25-3B47-D024-AE3F01C0C3D2}"/>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5;p101">
                <a:extLst>
                  <a:ext uri="{FF2B5EF4-FFF2-40B4-BE49-F238E27FC236}">
                    <a16:creationId xmlns:a16="http://schemas.microsoft.com/office/drawing/2014/main" id="{316BA1A6-8398-AD3F-C8C2-026F71D9715A}"/>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6;p101">
                <a:extLst>
                  <a:ext uri="{FF2B5EF4-FFF2-40B4-BE49-F238E27FC236}">
                    <a16:creationId xmlns:a16="http://schemas.microsoft.com/office/drawing/2014/main" id="{FA610A04-A911-9394-D8B9-F06BDE0EAE38}"/>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7;p101">
                <a:hlinkClick r:id="rId9" action="ppaction://hlinksldjump" tooltip="Enfoques de trabajo"/>
                <a:extLst>
                  <a:ext uri="{FF2B5EF4-FFF2-40B4-BE49-F238E27FC236}">
                    <a16:creationId xmlns:a16="http://schemas.microsoft.com/office/drawing/2014/main" id="{48FB2360-0D7F-3EF7-1772-C1D4DE0E70B6}"/>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0" name="Google Shape;11368;p101">
                <a:extLst>
                  <a:ext uri="{FF2B5EF4-FFF2-40B4-BE49-F238E27FC236}">
                    <a16:creationId xmlns:a16="http://schemas.microsoft.com/office/drawing/2014/main" id="{FBC22958-0AAC-E6BC-7A57-898A355697EC}"/>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21" name="Google Shape;11369;p101">
                <a:extLst>
                  <a:ext uri="{FF2B5EF4-FFF2-40B4-BE49-F238E27FC236}">
                    <a16:creationId xmlns:a16="http://schemas.microsoft.com/office/drawing/2014/main" id="{793BB650-6686-A868-A279-89AAF953965A}"/>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2" name="Grupo 121">
            <a:extLst>
              <a:ext uri="{FF2B5EF4-FFF2-40B4-BE49-F238E27FC236}">
                <a16:creationId xmlns:a16="http://schemas.microsoft.com/office/drawing/2014/main" id="{7763060F-5E7D-5752-2FD8-6C8479EAE7F7}"/>
              </a:ext>
            </a:extLst>
          </p:cNvPr>
          <p:cNvGrpSpPr/>
          <p:nvPr/>
        </p:nvGrpSpPr>
        <p:grpSpPr>
          <a:xfrm>
            <a:off x="8462087" y="8512801"/>
            <a:ext cx="720000" cy="720000"/>
            <a:chOff x="-1026884" y="3852288"/>
            <a:chExt cx="861840" cy="861840"/>
          </a:xfrm>
        </p:grpSpPr>
        <p:sp>
          <p:nvSpPr>
            <p:cNvPr id="123" name="Elipse 122">
              <a:extLst>
                <a:ext uri="{FF2B5EF4-FFF2-40B4-BE49-F238E27FC236}">
                  <a16:creationId xmlns:a16="http://schemas.microsoft.com/office/drawing/2014/main" id="{0A9A9626-D7E6-2470-5974-49F71DD66AA9}"/>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4" name="Google Shape;11648;p101">
              <a:hlinkClick r:id="rId10" action="ppaction://hlinksldjump" tooltip="Categorías"/>
              <a:extLst>
                <a:ext uri="{FF2B5EF4-FFF2-40B4-BE49-F238E27FC236}">
                  <a16:creationId xmlns:a16="http://schemas.microsoft.com/office/drawing/2014/main" id="{B193CAA4-CB31-61CE-421B-B248338C08DB}"/>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3942465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a 1">
                <a:extLst>
                  <a:ext uri="{FF2B5EF4-FFF2-40B4-BE49-F238E27FC236}">
                    <a16:creationId xmlns:a16="http://schemas.microsoft.com/office/drawing/2014/main" id="{36549BA4-1673-EBC0-7326-5176F50D1706}"/>
                  </a:ext>
                </a:extLst>
              </p:cNvPr>
              <p:cNvGraphicFramePr>
                <a:graphicFrameLocks noGrp="1"/>
              </p:cNvGraphicFramePr>
              <p:nvPr>
                <p:extLst>
                  <p:ext uri="{D42A27DB-BD31-4B8C-83A1-F6EECF244321}">
                    <p14:modId xmlns:p14="http://schemas.microsoft.com/office/powerpoint/2010/main" val="1496994148"/>
                  </p:ext>
                </p:extLst>
              </p:nvPr>
            </p:nvGraphicFramePr>
            <p:xfrm>
              <a:off x="1418925" y="860130"/>
              <a:ext cx="13474800" cy="556367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275277">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Work Sans" pitchFamily="2" charset="77"/>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2072542">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CO" sz="1500" dirty="0">
                            <a:latin typeface="Work Sans" pitchFamily="2" charset="77"/>
                          </a:endParaRPr>
                        </a:p>
                      </a:txBody>
                      <a:tcPr>
                        <a:solidFill>
                          <a:schemeClr val="bg1"/>
                        </a:solidFill>
                      </a:tcPr>
                    </a:tc>
                    <a:extLst>
                      <a:ext uri="{0D108BD9-81ED-4DB2-BD59-A6C34878D82A}">
                        <a16:rowId xmlns:a16="http://schemas.microsoft.com/office/drawing/2014/main" val="506357801"/>
                      </a:ext>
                    </a:extLst>
                  </a:tr>
                  <a:tr h="331304">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732184">
                    <a:tc>
                      <a:txBody>
                        <a:bodyPr/>
                        <a:lstStyle/>
                        <a:p>
                          <a:pPr marL="0" marR="0" lvl="0" indent="0" algn="just" defTabSz="960120" rtl="0" eaLnBrk="1" fontAlgn="auto" latinLnBrk="0" hangingPunct="1">
                            <a:lnSpc>
                              <a:spcPct val="100000"/>
                            </a:lnSpc>
                            <a:spcBef>
                              <a:spcPts val="0"/>
                            </a:spcBef>
                            <a:spcAft>
                              <a:spcPts val="0"/>
                            </a:spcAft>
                            <a:buClrTx/>
                            <a:buSzTx/>
                            <a:buFontTx/>
                            <a:buNone/>
                            <a:tabLst/>
                            <a:defRPr/>
                          </a:pPr>
                          <a:r>
                            <a:rPr lang="es-CO" sz="1400" dirty="0">
                              <a:solidFill>
                                <a:schemeClr val="tx1"/>
                              </a:solidFill>
                              <a:latin typeface="Work Sans" pitchFamily="2" charset="0"/>
                              <a:ea typeface="Cambria Math" panose="02040503050406030204" pitchFamily="18" charset="0"/>
                              <a:cs typeface="Poppins" panose="00000500000000000000" pitchFamily="2" charset="0"/>
                            </a:rPr>
                            <a:t>De esta actividad obtendrás los siguientes indicadores: </a:t>
                          </a: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400" b="1" dirty="0">
                              <a:solidFill>
                                <a:schemeClr val="tx1"/>
                              </a:solidFill>
                              <a:latin typeface="Work Sans" pitchFamily="2" charset="0"/>
                              <a:ea typeface="Cambria Math" panose="02040503050406030204" pitchFamily="18" charset="0"/>
                              <a:cs typeface="Poppins" panose="00000500000000000000" pitchFamily="2" charset="0"/>
                            </a:rPr>
                            <a:t>1. Indicador de asistencia:   </a:t>
                          </a:r>
                          <a14:m>
                            <m:oMath xmlns:m="http://schemas.openxmlformats.org/officeDocument/2006/math">
                              <m:f>
                                <m:fPr>
                                  <m:ctrlPr>
                                    <a:rPr lang="es-CO" sz="140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asistentes</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num>
                                <m:den>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N</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ú</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mero</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convocados</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den>
                              </m:f>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40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ctr" defTabSz="960120" rtl="0" eaLnBrk="1" fontAlgn="auto" latinLnBrk="0" hangingPunct="1">
                            <a:lnSpc>
                              <a:spcPct val="100000"/>
                            </a:lnSpc>
                            <a:spcBef>
                              <a:spcPts val="0"/>
                            </a:spcBef>
                            <a:spcAft>
                              <a:spcPts val="0"/>
                            </a:spcAft>
                            <a:buClrTx/>
                            <a:buSzTx/>
                            <a:buFontTx/>
                            <a:buNone/>
                            <a:tabLst/>
                            <a:defRPr/>
                          </a:pPr>
                          <a:endParaRPr lang="es-CO" sz="140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r>
                            <a:rPr lang="es-CO" sz="1400" b="1" dirty="0">
                              <a:solidFill>
                                <a:schemeClr val="tx1"/>
                              </a:solidFill>
                              <a:latin typeface="Work Sans" pitchFamily="2" charset="0"/>
                              <a:ea typeface="Cambria Math" panose="02040503050406030204" pitchFamily="18" charset="0"/>
                              <a:cs typeface="Poppins" panose="00000500000000000000" pitchFamily="2" charset="0"/>
                            </a:rPr>
                            <a:t>2. Indicador Cumplimiento del  objetivo</a:t>
                          </a:r>
                          <a:r>
                            <a:rPr lang="es-CO" sz="1400" b="1" baseline="0" dirty="0">
                              <a:solidFill>
                                <a:schemeClr val="tx1"/>
                              </a:solidFill>
                              <a:latin typeface="Work Sans" pitchFamily="2" charset="0"/>
                              <a:ea typeface="Cambria Math" panose="02040503050406030204" pitchFamily="18" charset="0"/>
                              <a:cs typeface="Poppins" panose="00000500000000000000" pitchFamily="2" charset="0"/>
                            </a:rPr>
                            <a:t>      </a:t>
                          </a:r>
                          <a:r>
                            <a:rPr lang="es-CO" sz="1400" b="1" dirty="0">
                              <a:solidFill>
                                <a:schemeClr val="tx1"/>
                              </a:solidFill>
                              <a:latin typeface="Work Sans" pitchFamily="2" charset="0"/>
                              <a:ea typeface="Cambria Math" panose="02040503050406030204" pitchFamily="18" charset="0"/>
                              <a:cs typeface="Poppins" panose="00000500000000000000" pitchFamily="2" charset="0"/>
                            </a:rPr>
                            <a:t> </a:t>
                          </a:r>
                          <a14:m>
                            <m:oMath xmlns:m="http://schemas.openxmlformats.org/officeDocument/2006/math">
                              <m:f>
                                <m:fPr>
                                  <m:ctrlPr>
                                    <a:rPr lang="es-CO" sz="1400" b="0" i="1" smtClean="0">
                                      <a:solidFill>
                                        <a:schemeClr val="tx1"/>
                                      </a:solidFill>
                                      <a:latin typeface="Cambria Math" panose="02040503050406030204" pitchFamily="18" charset="0"/>
                                      <a:ea typeface="Cambria Math" panose="02040503050406030204" pitchFamily="18" charset="0"/>
                                      <a:cs typeface="Poppins" panose="00000500000000000000" pitchFamily="2" charset="0"/>
                                    </a:rPr>
                                  </m:ctrlPr>
                                </m:fPr>
                                <m:num>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Suma</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total</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obtenida</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sobre</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cumplimiento</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del</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proyecto</m:t>
                                  </m:r>
                                </m:num>
                                <m:den>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Puntaje</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m</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á</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ximoposible</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a</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 </m:t>
                                  </m:r>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obtener</m:t>
                                  </m:r>
                                </m:den>
                              </m:f>
                              <m:r>
                                <m:rPr>
                                  <m:sty m:val="p"/>
                                </m:rP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x</m:t>
                              </m:r>
                              <m:r>
                                <a:rPr lang="es-ES" sz="1400" b="0" i="0" smtClean="0">
                                  <a:solidFill>
                                    <a:schemeClr val="tx1"/>
                                  </a:solidFill>
                                  <a:latin typeface="Cambria Math" panose="02040503050406030204" pitchFamily="18" charset="0"/>
                                  <a:ea typeface="Cambria Math" panose="02040503050406030204" pitchFamily="18" charset="0"/>
                                  <a:cs typeface="Poppins" panose="00000500000000000000" pitchFamily="2" charset="0"/>
                                </a:rPr>
                                <m:t>100</m:t>
                              </m:r>
                            </m:oMath>
                          </a14:m>
                          <a:endParaRPr lang="es-CO" sz="14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b="0" i="0"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b="1" dirty="0">
                            <a:solidFill>
                              <a:schemeClr val="tx1"/>
                            </a:solidFill>
                            <a:latin typeface="Work Sans" pitchFamily="2" charset="0"/>
                            <a:ea typeface="Cambria Math" panose="02040503050406030204" pitchFamily="18" charset="0"/>
                            <a:cs typeface="Poppins" panose="00000500000000000000" pitchFamily="2" charset="0"/>
                          </a:endParaRPr>
                        </a:p>
                        <a:p>
                          <a:pPr marL="0" marR="0" lvl="0" indent="0" algn="just" defTabSz="960120" rtl="0" eaLnBrk="1" fontAlgn="auto" latinLnBrk="0" hangingPunct="1">
                            <a:lnSpc>
                              <a:spcPct val="100000"/>
                            </a:lnSpc>
                            <a:spcBef>
                              <a:spcPts val="0"/>
                            </a:spcBef>
                            <a:spcAft>
                              <a:spcPts val="0"/>
                            </a:spcAft>
                            <a:buClrTx/>
                            <a:buSzTx/>
                            <a:buFontTx/>
                            <a:buNone/>
                            <a:tabLst/>
                            <a:defRPr/>
                          </a:pPr>
                          <a:endParaRPr lang="es-CO" sz="1400" b="1" dirty="0">
                            <a:solidFill>
                              <a:schemeClr val="tx1"/>
                            </a:solidFill>
                            <a:latin typeface="Work Sans" pitchFamily="2" charset="0"/>
                            <a:ea typeface="Cambria Math" panose="02040503050406030204" pitchFamily="18" charset="0"/>
                            <a:cs typeface="Poppins" panose="00000500000000000000" pitchFamily="2" charset="0"/>
                          </a:endParaRPr>
                        </a:p>
                      </a:txBody>
                      <a:tcPr>
                        <a:solidFill>
                          <a:schemeClr val="bg1"/>
                        </a:solidFill>
                      </a:tcPr>
                    </a:tc>
                    <a:extLst>
                      <a:ext uri="{0D108BD9-81ED-4DB2-BD59-A6C34878D82A}">
                        <a16:rowId xmlns:a16="http://schemas.microsoft.com/office/drawing/2014/main" val="260660778"/>
                      </a:ext>
                    </a:extLst>
                  </a:tr>
                </a:tbl>
              </a:graphicData>
            </a:graphic>
          </p:graphicFrame>
        </mc:Choice>
        <mc:Fallback xmlns="">
          <p:graphicFrame>
            <p:nvGraphicFramePr>
              <p:cNvPr id="2" name="Tabla 1">
                <a:extLst>
                  <a:ext uri="{FF2B5EF4-FFF2-40B4-BE49-F238E27FC236}">
                    <a16:creationId xmlns:a16="http://schemas.microsoft.com/office/drawing/2014/main" id="{36549BA4-1673-EBC0-7326-5176F50D1706}"/>
                  </a:ext>
                </a:extLst>
              </p:cNvPr>
              <p:cNvGraphicFramePr>
                <a:graphicFrameLocks noGrp="1"/>
              </p:cNvGraphicFramePr>
              <p:nvPr>
                <p:extLst>
                  <p:ext uri="{D42A27DB-BD31-4B8C-83A1-F6EECF244321}">
                    <p14:modId xmlns:p14="http://schemas.microsoft.com/office/powerpoint/2010/main" val="1496994148"/>
                  </p:ext>
                </p:extLst>
              </p:nvPr>
            </p:nvGraphicFramePr>
            <p:xfrm>
              <a:off x="1418925" y="860130"/>
              <a:ext cx="13474800" cy="5563678"/>
            </p:xfrm>
            <a:graphic>
              <a:graphicData uri="http://schemas.openxmlformats.org/drawingml/2006/table">
                <a:tbl>
                  <a:tblPr firstRow="1" bandRow="1">
                    <a:tableStyleId>{5C22544A-7EE6-4342-B048-85BDC9FD1C3A}</a:tableStyleId>
                  </a:tblPr>
                  <a:tblGrid>
                    <a:gridCol w="13474800">
                      <a:extLst>
                        <a:ext uri="{9D8B030D-6E8A-4147-A177-3AD203B41FA5}">
                          <a16:colId xmlns:a16="http://schemas.microsoft.com/office/drawing/2014/main" val="3676430676"/>
                        </a:ext>
                      </a:extLst>
                    </a:gridCol>
                  </a:tblGrid>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Work Sans" pitchFamily="2" charset="77"/>
                              <a:ea typeface="+mn-ea"/>
                              <a:cs typeface="Poppins SemiBold" panose="00000700000000000000" pitchFamily="2" charset="0"/>
                            </a:rPr>
                            <a:t>Observaciones</a:t>
                          </a:r>
                        </a:p>
                      </a:txBody>
                      <a:tcPr>
                        <a:solidFill>
                          <a:srgbClr val="FF941F"/>
                        </a:solidFill>
                      </a:tcPr>
                    </a:tc>
                    <a:extLst>
                      <a:ext uri="{0D108BD9-81ED-4DB2-BD59-A6C34878D82A}">
                        <a16:rowId xmlns:a16="http://schemas.microsoft.com/office/drawing/2014/main" val="1636152374"/>
                      </a:ext>
                    </a:extLst>
                  </a:tr>
                  <a:tr h="2072542">
                    <a:tc>
                      <a:txBody>
                        <a:bodyPr/>
                        <a:lstStyle/>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Convocatoria: </a:t>
                          </a:r>
                          <a:r>
                            <a:rPr lang="es-CO" sz="1500" b="0" i="0" u="none" strike="noStrike" kern="1200" noProof="0" dirty="0">
                              <a:solidFill>
                                <a:schemeClr val="tx1"/>
                              </a:solidFill>
                              <a:latin typeface="Work Sans" pitchFamily="2" charset="77"/>
                            </a:rPr>
                            <a:t>para el proceso de convocatoria es necesario que tengas en cuenta los días feriados y días de mercado de los municipios, así mismo se aconseja para esta actividad que el grupo convocado no supere las quince personas, para garantizar la transmisión de información efectiva en espacio abierto. En caso de ser mayor la asistencia, deberán armarse varios grupos, cada uno con un guía.</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0" i="0" u="none" strike="noStrike" kern="1200" noProof="0" dirty="0">
                              <a:solidFill>
                                <a:schemeClr val="tx1"/>
                              </a:solidFill>
                              <a:latin typeface="Work Sans" pitchFamily="2" charset="77"/>
                            </a:rPr>
                            <a:t>Para la actividad se requiere el acompañamiento de entidades de salud, para la atención en caso de alguna eventualidad.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Refrigerios: </a:t>
                          </a:r>
                          <a:r>
                            <a:rPr lang="es-CO" sz="1500" b="0" i="0" u="none" strike="noStrike" kern="1200" noProof="0" dirty="0">
                              <a:solidFill>
                                <a:schemeClr val="tx1"/>
                              </a:solidFill>
                              <a:latin typeface="Work Sans" pitchFamily="2" charset="77"/>
                            </a:rPr>
                            <a:t>Para esta actividad es necesario brindar refrigerio a los asistentes, se sugiere contratar a alguien de la zona, esto con el propósito de vincularlos a las actividades realizadas por el Instituto, la Interventoría o el contratista. </a:t>
                          </a:r>
                          <a:endParaRPr lang="en-US" sz="1500" b="0" i="0" u="none" strike="noStrike" kern="1200" noProof="0" dirty="0">
                            <a:latin typeface="Work Sans" pitchFamily="2" charset="77"/>
                          </a:endParaRPr>
                        </a:p>
                        <a:p>
                          <a:pPr marL="342900" marR="0" lvl="0" indent="-342900" algn="just">
                            <a:lnSpc>
                              <a:spcPct val="100000"/>
                            </a:lnSpc>
                            <a:spcBef>
                              <a:spcPts val="0"/>
                            </a:spcBef>
                            <a:spcAft>
                              <a:spcPts val="0"/>
                            </a:spcAft>
                            <a:buClr>
                              <a:srgbClr val="000000"/>
                            </a:buClr>
                            <a:buFont typeface="Arial,Sans-Serif"/>
                            <a:buChar char="•"/>
                          </a:pPr>
                          <a:r>
                            <a:rPr lang="es-CO" sz="1500" b="1" i="0" u="none" strike="noStrike" kern="1200" noProof="0" dirty="0">
                              <a:solidFill>
                                <a:schemeClr val="tx1"/>
                              </a:solidFill>
                              <a:latin typeface="Work Sans" pitchFamily="2" charset="77"/>
                            </a:rPr>
                            <a:t>Evidencias: </a:t>
                          </a:r>
                          <a:r>
                            <a:rPr lang="es-CO" sz="1500" b="0" i="0" u="none" strike="noStrike" kern="1200" noProof="0" dirty="0">
                              <a:solidFill>
                                <a:schemeClr val="tx1"/>
                              </a:solidFill>
                              <a:latin typeface="Work Sans" pitchFamily="2" charset="77"/>
                            </a:rPr>
                            <a:t>El profesional o profesionales asignados, deberá tomar listado de asistencia, actas y fotografías.</a:t>
                          </a:r>
                          <a:endParaRPr lang="es-CO" sz="1500" dirty="0">
                            <a:latin typeface="Work Sans" pitchFamily="2" charset="77"/>
                          </a:endParaRPr>
                        </a:p>
                      </a:txBody>
                      <a:tcPr>
                        <a:solidFill>
                          <a:schemeClr val="bg1"/>
                        </a:solidFill>
                      </a:tcPr>
                    </a:tc>
                    <a:extLst>
                      <a:ext uri="{0D108BD9-81ED-4DB2-BD59-A6C34878D82A}">
                        <a16:rowId xmlns:a16="http://schemas.microsoft.com/office/drawing/2014/main" val="506357801"/>
                      </a:ext>
                    </a:extLst>
                  </a:tr>
                  <a:tr h="379476">
                    <a:tc>
                      <a:txBody>
                        <a:bodyPr/>
                        <a:lstStyle/>
                        <a:p>
                          <a:pPr marL="0" marR="0" lvl="0" indent="0" algn="ctr" defTabSz="960120" rtl="0" eaLnBrk="1" fontAlgn="auto" latinLnBrk="0" hangingPunct="1">
                            <a:lnSpc>
                              <a:spcPct val="100000"/>
                            </a:lnSpc>
                            <a:spcBef>
                              <a:spcPts val="0"/>
                            </a:spcBef>
                            <a:spcAft>
                              <a:spcPts val="0"/>
                            </a:spcAft>
                            <a:buClrTx/>
                            <a:buSzTx/>
                            <a:buFontTx/>
                            <a:buNone/>
                            <a:tabLst/>
                            <a:defRPr/>
                          </a:pPr>
                          <a:r>
                            <a:rPr lang="es-CO" sz="1890" b="1" kern="1200" dirty="0">
                              <a:solidFill>
                                <a:schemeClr val="tx1"/>
                              </a:solidFill>
                              <a:latin typeface="Poppins SemiBold" panose="00000700000000000000" pitchFamily="2" charset="0"/>
                              <a:ea typeface="+mn-ea"/>
                              <a:cs typeface="Poppins SemiBold" panose="00000700000000000000" pitchFamily="2" charset="0"/>
                            </a:rPr>
                            <a:t>Indicadores</a:t>
                          </a:r>
                        </a:p>
                      </a:txBody>
                      <a:tcPr>
                        <a:solidFill>
                          <a:srgbClr val="FF941F"/>
                        </a:solidFill>
                      </a:tcPr>
                    </a:tc>
                    <a:extLst>
                      <a:ext uri="{0D108BD9-81ED-4DB2-BD59-A6C34878D82A}">
                        <a16:rowId xmlns:a16="http://schemas.microsoft.com/office/drawing/2014/main" val="3332239872"/>
                      </a:ext>
                    </a:extLst>
                  </a:tr>
                  <a:tr h="2732184">
                    <a:tc>
                      <a:txBody>
                        <a:bodyPr/>
                        <a:lstStyle/>
                        <a:p>
                          <a:endParaRPr lang="es-CO"/>
                        </a:p>
                      </a:txBody>
                      <a:tcPr>
                        <a:blipFill>
                          <a:blip r:embed="rId3"/>
                          <a:stretch>
                            <a:fillRect l="-45" t="-105134" r="-181" b="-446"/>
                          </a:stretch>
                        </a:blipFill>
                      </a:tcPr>
                    </a:tc>
                    <a:extLst>
                      <a:ext uri="{0D108BD9-81ED-4DB2-BD59-A6C34878D82A}">
                        <a16:rowId xmlns:a16="http://schemas.microsoft.com/office/drawing/2014/main" val="260660778"/>
                      </a:ext>
                    </a:extLst>
                  </a:tr>
                </a:tbl>
              </a:graphicData>
            </a:graphic>
          </p:graphicFrame>
        </mc:Fallback>
      </mc:AlternateContent>
      <p:sp>
        <p:nvSpPr>
          <p:cNvPr id="5" name="CuadroTexto 4">
            <a:extLst>
              <a:ext uri="{FF2B5EF4-FFF2-40B4-BE49-F238E27FC236}">
                <a16:creationId xmlns:a16="http://schemas.microsoft.com/office/drawing/2014/main" id="{AE7214E1-E79D-B9B7-402F-3CF8826614BF}"/>
              </a:ext>
            </a:extLst>
          </p:cNvPr>
          <p:cNvSpPr txBox="1"/>
          <p:nvPr/>
        </p:nvSpPr>
        <p:spPr>
          <a:xfrm>
            <a:off x="15849600" y="9077035"/>
            <a:ext cx="1391744" cy="276999"/>
          </a:xfrm>
          <a:prstGeom prst="rect">
            <a:avLst/>
          </a:prstGeom>
          <a:noFill/>
        </p:spPr>
        <p:txBody>
          <a:bodyPr wrap="square" rtlCol="0">
            <a:spAutoFit/>
          </a:bodyPr>
          <a:lstStyle/>
          <a:p>
            <a:pPr algn="ctr" defTabSz="1280096"/>
            <a:r>
              <a:rPr lang="es-MX" sz="1200" b="1" dirty="0">
                <a:solidFill>
                  <a:prstClr val="black"/>
                </a:solidFill>
                <a:latin typeface="Poppins" panose="00000500000000000000" pitchFamily="2" charset="0"/>
                <a:cs typeface="Poppins" panose="00000500000000000000" pitchFamily="2" charset="0"/>
              </a:rPr>
              <a:t>Anterior</a:t>
            </a:r>
          </a:p>
        </p:txBody>
      </p:sp>
      <p:sp>
        <p:nvSpPr>
          <p:cNvPr id="6" name="Flecha: a la derecha 5">
            <a:hlinkClick r:id="rId4" action="ppaction://hlinksldjump"/>
            <a:extLst>
              <a:ext uri="{FF2B5EF4-FFF2-40B4-BE49-F238E27FC236}">
                <a16:creationId xmlns:a16="http://schemas.microsoft.com/office/drawing/2014/main" id="{6E345752-0633-E633-27A8-A1762D77E22D}"/>
              </a:ext>
            </a:extLst>
          </p:cNvPr>
          <p:cNvSpPr/>
          <p:nvPr/>
        </p:nvSpPr>
        <p:spPr>
          <a:xfrm flipH="1">
            <a:off x="16365472" y="8736333"/>
            <a:ext cx="360000" cy="360000"/>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2400"/>
          </a:p>
        </p:txBody>
      </p:sp>
      <p:sp>
        <p:nvSpPr>
          <p:cNvPr id="4" name="Rectángulo 3">
            <a:extLst>
              <a:ext uri="{FF2B5EF4-FFF2-40B4-BE49-F238E27FC236}">
                <a16:creationId xmlns:a16="http://schemas.microsoft.com/office/drawing/2014/main" id="{0CB6937F-DECC-7052-68FD-E8D0EF2E2413}"/>
              </a:ext>
            </a:extLst>
          </p:cNvPr>
          <p:cNvSpPr/>
          <p:nvPr/>
        </p:nvSpPr>
        <p:spPr>
          <a:xfrm>
            <a:off x="4318004" y="188780"/>
            <a:ext cx="8031369" cy="404726"/>
          </a:xfrm>
          <a:prstGeom prst="rect">
            <a:avLst/>
          </a:prstGeom>
          <a:noFill/>
          <a:effectLst/>
        </p:spPr>
        <p:txBody>
          <a:bodyPr wrap="square" lIns="96012" tIns="48006" rIns="96012" bIns="48006" anchor="t">
            <a:spAutoFit/>
          </a:bodyPr>
          <a:lstStyle/>
          <a:p>
            <a:pPr algn="r" defTabSz="960120"/>
            <a:r>
              <a:rPr lang="es-ES" sz="2000" b="1" dirty="0">
                <a:ln w="0"/>
                <a:latin typeface="Poppins" panose="00000500000000000000" pitchFamily="2" charset="0"/>
                <a:cs typeface="Poppins" panose="00000500000000000000" pitchFamily="2" charset="0"/>
              </a:rPr>
              <a:t>HERRAMIENTA  25: TALLER DE VIOLENCIA BASADA EN GÉNERO</a:t>
            </a:r>
          </a:p>
        </p:txBody>
      </p:sp>
      <p:grpSp>
        <p:nvGrpSpPr>
          <p:cNvPr id="12" name="Grupo 11">
            <a:extLst>
              <a:ext uri="{FF2B5EF4-FFF2-40B4-BE49-F238E27FC236}">
                <a16:creationId xmlns:a16="http://schemas.microsoft.com/office/drawing/2014/main" id="{77F216AE-550A-1D04-3C62-A644D755FFBF}"/>
              </a:ext>
            </a:extLst>
          </p:cNvPr>
          <p:cNvGrpSpPr/>
          <p:nvPr/>
        </p:nvGrpSpPr>
        <p:grpSpPr>
          <a:xfrm>
            <a:off x="6682671" y="8535057"/>
            <a:ext cx="720000" cy="720000"/>
            <a:chOff x="3177144" y="1346133"/>
            <a:chExt cx="820800" cy="820800"/>
          </a:xfrm>
        </p:grpSpPr>
        <p:sp>
          <p:nvSpPr>
            <p:cNvPr id="13" name="Elipse 12">
              <a:hlinkClick r:id="rId5" action="ppaction://hlinksldjump" tooltip="Recomendaciones"/>
              <a:extLst>
                <a:ext uri="{FF2B5EF4-FFF2-40B4-BE49-F238E27FC236}">
                  <a16:creationId xmlns:a16="http://schemas.microsoft.com/office/drawing/2014/main" id="{EBF5CE61-0CDE-0397-0C85-3F74DFA4D11A}"/>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4" name="Google Shape;13057;p104">
              <a:extLst>
                <a:ext uri="{FF2B5EF4-FFF2-40B4-BE49-F238E27FC236}">
                  <a16:creationId xmlns:a16="http://schemas.microsoft.com/office/drawing/2014/main" id="{A9C10D2E-10C4-29BB-01F9-BCFF981A71B4}"/>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15" name="Google Shape;13058;p104">
                <a:extLst>
                  <a:ext uri="{FF2B5EF4-FFF2-40B4-BE49-F238E27FC236}">
                    <a16:creationId xmlns:a16="http://schemas.microsoft.com/office/drawing/2014/main" id="{CBC13FC6-3925-DB4F-9D0A-9B3C1C2528C8}"/>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6" name="Google Shape;13059;p104">
                <a:extLst>
                  <a:ext uri="{FF2B5EF4-FFF2-40B4-BE49-F238E27FC236}">
                    <a16:creationId xmlns:a16="http://schemas.microsoft.com/office/drawing/2014/main" id="{D1F37142-6D91-4658-EB03-531719304925}"/>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7" name="Google Shape;13060;p104">
                <a:extLst>
                  <a:ext uri="{FF2B5EF4-FFF2-40B4-BE49-F238E27FC236}">
                    <a16:creationId xmlns:a16="http://schemas.microsoft.com/office/drawing/2014/main" id="{8CD39981-DDE9-4DBD-7965-71951B6053D2}"/>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8" name="Google Shape;13061;p104">
                <a:extLst>
                  <a:ext uri="{FF2B5EF4-FFF2-40B4-BE49-F238E27FC236}">
                    <a16:creationId xmlns:a16="http://schemas.microsoft.com/office/drawing/2014/main" id="{981CC140-B3B3-426B-4462-AE898CD45C84}"/>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9" name="Google Shape;13062;p104">
                <a:extLst>
                  <a:ext uri="{FF2B5EF4-FFF2-40B4-BE49-F238E27FC236}">
                    <a16:creationId xmlns:a16="http://schemas.microsoft.com/office/drawing/2014/main" id="{AA2100AC-4DC3-A5B1-B807-4D9DA874F2A3}"/>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0" name="Google Shape;13063;p104">
                <a:extLst>
                  <a:ext uri="{FF2B5EF4-FFF2-40B4-BE49-F238E27FC236}">
                    <a16:creationId xmlns:a16="http://schemas.microsoft.com/office/drawing/2014/main" id="{0EC7B115-8A2A-73AE-D315-218F2445C216}"/>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21" name="Google Shape;13064;p104">
                <a:extLst>
                  <a:ext uri="{FF2B5EF4-FFF2-40B4-BE49-F238E27FC236}">
                    <a16:creationId xmlns:a16="http://schemas.microsoft.com/office/drawing/2014/main" id="{BAB3A1D2-912D-5B86-3A25-799F207B6407}"/>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2" name="Google Shape;13065;p104">
                <a:extLst>
                  <a:ext uri="{FF2B5EF4-FFF2-40B4-BE49-F238E27FC236}">
                    <a16:creationId xmlns:a16="http://schemas.microsoft.com/office/drawing/2014/main" id="{5052D5B0-CD96-D398-F561-A7C4AA09431C}"/>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59" name="Google Shape;13066;p104">
                <a:extLst>
                  <a:ext uri="{FF2B5EF4-FFF2-40B4-BE49-F238E27FC236}">
                    <a16:creationId xmlns:a16="http://schemas.microsoft.com/office/drawing/2014/main" id="{4A248698-5F42-BF9A-56DF-FFFC80B14FDE}"/>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0" name="Google Shape;13067;p104">
                <a:extLst>
                  <a:ext uri="{FF2B5EF4-FFF2-40B4-BE49-F238E27FC236}">
                    <a16:creationId xmlns:a16="http://schemas.microsoft.com/office/drawing/2014/main" id="{6DAAE6DE-5F28-AC16-EA26-005CF25C09FE}"/>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1" name="Group 17">
            <a:extLst>
              <a:ext uri="{FF2B5EF4-FFF2-40B4-BE49-F238E27FC236}">
                <a16:creationId xmlns:a16="http://schemas.microsoft.com/office/drawing/2014/main" id="{DB9D2B5D-23BF-A7E9-C977-6CA3931B41EE}"/>
              </a:ext>
            </a:extLst>
          </p:cNvPr>
          <p:cNvGrpSpPr/>
          <p:nvPr/>
        </p:nvGrpSpPr>
        <p:grpSpPr>
          <a:xfrm>
            <a:off x="5635930" y="8545156"/>
            <a:ext cx="720000" cy="720000"/>
            <a:chOff x="738225" y="2745837"/>
            <a:chExt cx="861840" cy="861840"/>
          </a:xfrm>
        </p:grpSpPr>
        <p:sp>
          <p:nvSpPr>
            <p:cNvPr id="62" name="Elipse 61">
              <a:extLst>
                <a:ext uri="{FF2B5EF4-FFF2-40B4-BE49-F238E27FC236}">
                  <a16:creationId xmlns:a16="http://schemas.microsoft.com/office/drawing/2014/main" id="{2FB19E6C-8F9A-2D56-9351-DF3EA787AD5D}"/>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3" name="Google Shape;10593;p100">
              <a:extLst>
                <a:ext uri="{FF2B5EF4-FFF2-40B4-BE49-F238E27FC236}">
                  <a16:creationId xmlns:a16="http://schemas.microsoft.com/office/drawing/2014/main" id="{7C540F21-2392-CE02-C7EF-2848B081AB0E}"/>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64" name="Google Shape;10594;p100">
                <a:hlinkClick r:id="rId6" action="ppaction://hlinksldjump" tooltip="Bienvenida"/>
                <a:extLst>
                  <a:ext uri="{FF2B5EF4-FFF2-40B4-BE49-F238E27FC236}">
                    <a16:creationId xmlns:a16="http://schemas.microsoft.com/office/drawing/2014/main" id="{77BEA4F0-819B-C443-3B96-11F622926226}"/>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65" name="Google Shape;10595;p100">
                <a:extLst>
                  <a:ext uri="{FF2B5EF4-FFF2-40B4-BE49-F238E27FC236}">
                    <a16:creationId xmlns:a16="http://schemas.microsoft.com/office/drawing/2014/main" id="{F945D828-1EE2-5F75-2CD5-CF8D2C7A09F9}"/>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66" name="Grupo 65">
            <a:extLst>
              <a:ext uri="{FF2B5EF4-FFF2-40B4-BE49-F238E27FC236}">
                <a16:creationId xmlns:a16="http://schemas.microsoft.com/office/drawing/2014/main" id="{FB419414-6ED4-0966-EE88-0200AC904555}"/>
              </a:ext>
            </a:extLst>
          </p:cNvPr>
          <p:cNvGrpSpPr/>
          <p:nvPr/>
        </p:nvGrpSpPr>
        <p:grpSpPr>
          <a:xfrm>
            <a:off x="7601580" y="8575337"/>
            <a:ext cx="720000" cy="720000"/>
            <a:chOff x="6056787" y="1346133"/>
            <a:chExt cx="820800" cy="820800"/>
          </a:xfrm>
        </p:grpSpPr>
        <p:sp>
          <p:nvSpPr>
            <p:cNvPr id="67" name="Elipse 66">
              <a:hlinkClick r:id="rId7" action="ppaction://hlinksldjump" tooltip="Ciclo de vida y nivel de complejidad"/>
              <a:extLst>
                <a:ext uri="{FF2B5EF4-FFF2-40B4-BE49-F238E27FC236}">
                  <a16:creationId xmlns:a16="http://schemas.microsoft.com/office/drawing/2014/main" id="{E4583B19-4EC2-BD88-F31F-9C7147149937}"/>
                </a:ext>
              </a:extLst>
            </p:cNvPr>
            <p:cNvSpPr/>
            <p:nvPr/>
          </p:nvSpPr>
          <p:spPr>
            <a:xfrm>
              <a:off x="6056787"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68" name="Google Shape;9696;p98">
              <a:extLst>
                <a:ext uri="{FF2B5EF4-FFF2-40B4-BE49-F238E27FC236}">
                  <a16:creationId xmlns:a16="http://schemas.microsoft.com/office/drawing/2014/main" id="{C189B7D4-657D-F5F5-CEA8-8E4170231510}"/>
                </a:ext>
              </a:extLst>
            </p:cNvPr>
            <p:cNvGrpSpPr/>
            <p:nvPr/>
          </p:nvGrpSpPr>
          <p:grpSpPr>
            <a:xfrm>
              <a:off x="6239506" y="1481891"/>
              <a:ext cx="494573" cy="494065"/>
              <a:chOff x="2497275" y="2744159"/>
              <a:chExt cx="370930" cy="370549"/>
            </a:xfrm>
            <a:solidFill>
              <a:schemeClr val="tx1"/>
            </a:solidFill>
            <a:scene3d>
              <a:camera prst="orthographicFront">
                <a:rot lat="0" lon="0" rev="0"/>
              </a:camera>
              <a:lightRig rig="glow" dir="t">
                <a:rot lat="0" lon="0" rev="4800000"/>
              </a:lightRig>
            </a:scene3d>
          </p:grpSpPr>
          <p:sp>
            <p:nvSpPr>
              <p:cNvPr id="69" name="Google Shape;9697;p98">
                <a:extLst>
                  <a:ext uri="{FF2B5EF4-FFF2-40B4-BE49-F238E27FC236}">
                    <a16:creationId xmlns:a16="http://schemas.microsoft.com/office/drawing/2014/main" id="{DE4BFE83-E95F-22BE-181E-BB2583021AF2}"/>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0" name="Google Shape;9698;p98">
                <a:extLst>
                  <a:ext uri="{FF2B5EF4-FFF2-40B4-BE49-F238E27FC236}">
                    <a16:creationId xmlns:a16="http://schemas.microsoft.com/office/drawing/2014/main" id="{D38C6E4C-C4D6-03A2-30A5-A8D7D08CAF7E}"/>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1" name="Google Shape;9699;p98">
                <a:extLst>
                  <a:ext uri="{FF2B5EF4-FFF2-40B4-BE49-F238E27FC236}">
                    <a16:creationId xmlns:a16="http://schemas.microsoft.com/office/drawing/2014/main" id="{5586ACB0-CB74-E384-2919-2463F6C38557}"/>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2" name="Google Shape;9700;p98">
                <a:extLst>
                  <a:ext uri="{FF2B5EF4-FFF2-40B4-BE49-F238E27FC236}">
                    <a16:creationId xmlns:a16="http://schemas.microsoft.com/office/drawing/2014/main" id="{15AC459D-500C-9F53-DF13-16E2E6ACF084}"/>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3" name="Google Shape;9701;p98">
                <a:extLst>
                  <a:ext uri="{FF2B5EF4-FFF2-40B4-BE49-F238E27FC236}">
                    <a16:creationId xmlns:a16="http://schemas.microsoft.com/office/drawing/2014/main" id="{C981C1D8-B844-1272-19D3-142986AD16CE}"/>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74" name="Google Shape;9702;p98">
                <a:hlinkClick r:id="rId7" action="ppaction://hlinksldjump"/>
                <a:extLst>
                  <a:ext uri="{FF2B5EF4-FFF2-40B4-BE49-F238E27FC236}">
                    <a16:creationId xmlns:a16="http://schemas.microsoft.com/office/drawing/2014/main" id="{18FB95F8-1F47-B5C4-AA09-34AF89A04144}"/>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75" name="Grupo 74">
            <a:extLst>
              <a:ext uri="{FF2B5EF4-FFF2-40B4-BE49-F238E27FC236}">
                <a16:creationId xmlns:a16="http://schemas.microsoft.com/office/drawing/2014/main" id="{4C5F19C8-F008-58C3-2B1F-F683F6CAA41D}"/>
              </a:ext>
            </a:extLst>
          </p:cNvPr>
          <p:cNvGrpSpPr/>
          <p:nvPr/>
        </p:nvGrpSpPr>
        <p:grpSpPr>
          <a:xfrm>
            <a:off x="9379518" y="8537020"/>
            <a:ext cx="720000" cy="720000"/>
            <a:chOff x="6950009" y="1346133"/>
            <a:chExt cx="820800" cy="820800"/>
          </a:xfrm>
        </p:grpSpPr>
        <p:sp>
          <p:nvSpPr>
            <p:cNvPr id="76" name="Elipse 75">
              <a:extLst>
                <a:ext uri="{FF2B5EF4-FFF2-40B4-BE49-F238E27FC236}">
                  <a16:creationId xmlns:a16="http://schemas.microsoft.com/office/drawing/2014/main" id="{75EC4FFA-09A4-FE15-395F-004915808761}"/>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77" name="Google Shape;11123;p100">
              <a:hlinkClick r:id="rId8" action="ppaction://hlinksldjump" tooltip="Énfasis"/>
              <a:extLst>
                <a:ext uri="{FF2B5EF4-FFF2-40B4-BE49-F238E27FC236}">
                  <a16:creationId xmlns:a16="http://schemas.microsoft.com/office/drawing/2014/main" id="{A91B5786-E1CC-F5FA-71AE-E4411509CDE5}"/>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78" name="Grupo 77">
            <a:extLst>
              <a:ext uri="{FF2B5EF4-FFF2-40B4-BE49-F238E27FC236}">
                <a16:creationId xmlns:a16="http://schemas.microsoft.com/office/drawing/2014/main" id="{279F2F1E-2797-7FA8-183A-EECC33B08873}"/>
              </a:ext>
            </a:extLst>
          </p:cNvPr>
          <p:cNvGrpSpPr/>
          <p:nvPr/>
        </p:nvGrpSpPr>
        <p:grpSpPr>
          <a:xfrm>
            <a:off x="10286748" y="8560277"/>
            <a:ext cx="720000" cy="720000"/>
            <a:chOff x="7758040" y="1346133"/>
            <a:chExt cx="820800" cy="820800"/>
          </a:xfrm>
        </p:grpSpPr>
        <p:sp>
          <p:nvSpPr>
            <p:cNvPr id="79" name="Elipse 78">
              <a:extLst>
                <a:ext uri="{FF2B5EF4-FFF2-40B4-BE49-F238E27FC236}">
                  <a16:creationId xmlns:a16="http://schemas.microsoft.com/office/drawing/2014/main" id="{567B0AF1-B0C7-85E7-A7D0-CC60F4B33505}"/>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80" name="Google Shape;11363;p101">
              <a:extLst>
                <a:ext uri="{FF2B5EF4-FFF2-40B4-BE49-F238E27FC236}">
                  <a16:creationId xmlns:a16="http://schemas.microsoft.com/office/drawing/2014/main" id="{AEA0C133-7046-5173-597F-9D87CA7FC3A3}"/>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81" name="Google Shape;11364;p101">
                <a:extLst>
                  <a:ext uri="{FF2B5EF4-FFF2-40B4-BE49-F238E27FC236}">
                    <a16:creationId xmlns:a16="http://schemas.microsoft.com/office/drawing/2014/main" id="{058745F9-1E9F-EC7F-D81D-3ABF14AA1D57}"/>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2" name="Google Shape;11365;p101">
                <a:extLst>
                  <a:ext uri="{FF2B5EF4-FFF2-40B4-BE49-F238E27FC236}">
                    <a16:creationId xmlns:a16="http://schemas.microsoft.com/office/drawing/2014/main" id="{AEDCD18C-67EF-1714-EC66-E69009EE2D1D}"/>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3" name="Google Shape;11366;p101">
                <a:extLst>
                  <a:ext uri="{FF2B5EF4-FFF2-40B4-BE49-F238E27FC236}">
                    <a16:creationId xmlns:a16="http://schemas.microsoft.com/office/drawing/2014/main" id="{54C2B095-DF2E-2662-21AA-98E701654FC1}"/>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4" name="Google Shape;11367;p101">
                <a:hlinkClick r:id="rId9" action="ppaction://hlinksldjump" tooltip="Enfoques de trabajo"/>
                <a:extLst>
                  <a:ext uri="{FF2B5EF4-FFF2-40B4-BE49-F238E27FC236}">
                    <a16:creationId xmlns:a16="http://schemas.microsoft.com/office/drawing/2014/main" id="{DB252A3C-123E-31D2-155A-373D13B7144D}"/>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5" name="Google Shape;11368;p101">
                <a:extLst>
                  <a:ext uri="{FF2B5EF4-FFF2-40B4-BE49-F238E27FC236}">
                    <a16:creationId xmlns:a16="http://schemas.microsoft.com/office/drawing/2014/main" id="{589A85E3-80CD-188C-903D-737FE7424FEE}"/>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86" name="Google Shape;11369;p101">
                <a:extLst>
                  <a:ext uri="{FF2B5EF4-FFF2-40B4-BE49-F238E27FC236}">
                    <a16:creationId xmlns:a16="http://schemas.microsoft.com/office/drawing/2014/main" id="{19C4FFBC-F3B5-E4C7-56A3-E2B643EFAC8F}"/>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87" name="Grupo 86">
            <a:extLst>
              <a:ext uri="{FF2B5EF4-FFF2-40B4-BE49-F238E27FC236}">
                <a16:creationId xmlns:a16="http://schemas.microsoft.com/office/drawing/2014/main" id="{0EFE698E-7FCD-E58F-E712-112AA4BDCB53}"/>
              </a:ext>
            </a:extLst>
          </p:cNvPr>
          <p:cNvGrpSpPr/>
          <p:nvPr/>
        </p:nvGrpSpPr>
        <p:grpSpPr>
          <a:xfrm>
            <a:off x="8462086" y="8560277"/>
            <a:ext cx="720000" cy="720000"/>
            <a:chOff x="-1026884" y="3852288"/>
            <a:chExt cx="861840" cy="861840"/>
          </a:xfrm>
        </p:grpSpPr>
        <p:sp>
          <p:nvSpPr>
            <p:cNvPr id="88" name="Elipse 87">
              <a:extLst>
                <a:ext uri="{FF2B5EF4-FFF2-40B4-BE49-F238E27FC236}">
                  <a16:creationId xmlns:a16="http://schemas.microsoft.com/office/drawing/2014/main" id="{C86FA526-A278-8FB2-6A66-DC8449D61DD4}"/>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89" name="Google Shape;11648;p101">
              <a:hlinkClick r:id="rId10" action="ppaction://hlinksldjump" tooltip="Categorías"/>
              <a:extLst>
                <a:ext uri="{FF2B5EF4-FFF2-40B4-BE49-F238E27FC236}">
                  <a16:creationId xmlns:a16="http://schemas.microsoft.com/office/drawing/2014/main" id="{7746399E-9FB6-631F-1FF4-EADA4D63C070}"/>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grpSp>
        <p:nvGrpSpPr>
          <p:cNvPr id="90" name="Grupo 89">
            <a:extLst>
              <a:ext uri="{FF2B5EF4-FFF2-40B4-BE49-F238E27FC236}">
                <a16:creationId xmlns:a16="http://schemas.microsoft.com/office/drawing/2014/main" id="{C08B4350-30C4-2248-1685-B2D1B54E27E5}"/>
              </a:ext>
            </a:extLst>
          </p:cNvPr>
          <p:cNvGrpSpPr/>
          <p:nvPr/>
        </p:nvGrpSpPr>
        <p:grpSpPr>
          <a:xfrm>
            <a:off x="6683394" y="8490698"/>
            <a:ext cx="720000" cy="720000"/>
            <a:chOff x="3177144" y="1346133"/>
            <a:chExt cx="820800" cy="820800"/>
          </a:xfrm>
        </p:grpSpPr>
        <p:sp>
          <p:nvSpPr>
            <p:cNvPr id="91" name="Elipse 90">
              <a:hlinkClick r:id="rId5" action="ppaction://hlinksldjump" tooltip="Recomendaciones"/>
              <a:extLst>
                <a:ext uri="{FF2B5EF4-FFF2-40B4-BE49-F238E27FC236}">
                  <a16:creationId xmlns:a16="http://schemas.microsoft.com/office/drawing/2014/main" id="{E6104DB9-F425-AB49-82D2-8B427356A3FE}"/>
                </a:ext>
              </a:extLst>
            </p:cNvPr>
            <p:cNvSpPr/>
            <p:nvPr/>
          </p:nvSpPr>
          <p:spPr>
            <a:xfrm>
              <a:off x="3177144"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92" name="Google Shape;13057;p104">
              <a:extLst>
                <a:ext uri="{FF2B5EF4-FFF2-40B4-BE49-F238E27FC236}">
                  <a16:creationId xmlns:a16="http://schemas.microsoft.com/office/drawing/2014/main" id="{58B309BB-ED46-32EC-6725-1525C78D6679}"/>
                </a:ext>
              </a:extLst>
            </p:cNvPr>
            <p:cNvGrpSpPr/>
            <p:nvPr/>
          </p:nvGrpSpPr>
          <p:grpSpPr>
            <a:xfrm>
              <a:off x="3433431" y="1505816"/>
              <a:ext cx="386586" cy="446215"/>
              <a:chOff x="4193490" y="3350084"/>
              <a:chExt cx="289940" cy="334661"/>
            </a:xfrm>
            <a:solidFill>
              <a:schemeClr val="tx1"/>
            </a:solidFill>
            <a:scene3d>
              <a:camera prst="orthographicFront">
                <a:rot lat="0" lon="0" rev="0"/>
              </a:camera>
              <a:lightRig rig="glow" dir="t">
                <a:rot lat="0" lon="0" rev="4800000"/>
              </a:lightRig>
            </a:scene3d>
          </p:grpSpPr>
          <p:sp>
            <p:nvSpPr>
              <p:cNvPr id="93" name="Google Shape;13058;p104">
                <a:extLst>
                  <a:ext uri="{FF2B5EF4-FFF2-40B4-BE49-F238E27FC236}">
                    <a16:creationId xmlns:a16="http://schemas.microsoft.com/office/drawing/2014/main" id="{13378A5F-E738-1767-0895-BDF83BC2A92F}"/>
                  </a:ext>
                </a:extLst>
              </p:cNvPr>
              <p:cNvSpPr/>
              <p:nvPr/>
            </p:nvSpPr>
            <p:spPr>
              <a:xfrm>
                <a:off x="4193490" y="3350084"/>
                <a:ext cx="246363"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4" name="Google Shape;13059;p104">
                <a:extLst>
                  <a:ext uri="{FF2B5EF4-FFF2-40B4-BE49-F238E27FC236}">
                    <a16:creationId xmlns:a16="http://schemas.microsoft.com/office/drawing/2014/main" id="{2AACABD5-28DD-DD64-692D-CB529862D9F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5" name="Google Shape;13060;p104">
                <a:extLst>
                  <a:ext uri="{FF2B5EF4-FFF2-40B4-BE49-F238E27FC236}">
                    <a16:creationId xmlns:a16="http://schemas.microsoft.com/office/drawing/2014/main" id="{C588480B-8D25-8F7A-0F65-D73C2CBF31CF}"/>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6" name="Google Shape;13061;p104">
                <a:extLst>
                  <a:ext uri="{FF2B5EF4-FFF2-40B4-BE49-F238E27FC236}">
                    <a16:creationId xmlns:a16="http://schemas.microsoft.com/office/drawing/2014/main" id="{F1CB8A80-39A1-E9DA-AC6E-E1C53656D341}"/>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7" name="Google Shape;13062;p104">
                <a:extLst>
                  <a:ext uri="{FF2B5EF4-FFF2-40B4-BE49-F238E27FC236}">
                    <a16:creationId xmlns:a16="http://schemas.microsoft.com/office/drawing/2014/main" id="{B9DA8CE9-007C-6306-A2CC-D540E5499AE4}"/>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8" name="Google Shape;13063;p104">
                <a:extLst>
                  <a:ext uri="{FF2B5EF4-FFF2-40B4-BE49-F238E27FC236}">
                    <a16:creationId xmlns:a16="http://schemas.microsoft.com/office/drawing/2014/main" id="{60685705-5636-5614-1BB9-8BEADCB77D2F}"/>
                  </a:ext>
                </a:extLst>
              </p:cNvPr>
              <p:cNvSpPr/>
              <p:nvPr/>
            </p:nvSpPr>
            <p:spPr>
              <a:xfrm>
                <a:off x="4275356" y="3525913"/>
                <a:ext cx="128117"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99" name="Google Shape;13064;p104">
                <a:extLst>
                  <a:ext uri="{FF2B5EF4-FFF2-40B4-BE49-F238E27FC236}">
                    <a16:creationId xmlns:a16="http://schemas.microsoft.com/office/drawing/2014/main" id="{516F4D1A-F1E7-94D6-C408-B671848AE47C}"/>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0" name="Google Shape;13065;p104">
                <a:extLst>
                  <a:ext uri="{FF2B5EF4-FFF2-40B4-BE49-F238E27FC236}">
                    <a16:creationId xmlns:a16="http://schemas.microsoft.com/office/drawing/2014/main" id="{3F5467E4-B47A-A5CC-76BD-1683E104C593}"/>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1" name="Google Shape;13066;p104">
                <a:extLst>
                  <a:ext uri="{FF2B5EF4-FFF2-40B4-BE49-F238E27FC236}">
                    <a16:creationId xmlns:a16="http://schemas.microsoft.com/office/drawing/2014/main" id="{8ADD6637-DA4B-2C45-1AA6-A8F42781B548}"/>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2" name="Google Shape;13067;p104">
                <a:extLst>
                  <a:ext uri="{FF2B5EF4-FFF2-40B4-BE49-F238E27FC236}">
                    <a16:creationId xmlns:a16="http://schemas.microsoft.com/office/drawing/2014/main" id="{5603774A-AA17-0E63-9545-614976DAFE3C}"/>
                  </a:ext>
                </a:extLst>
              </p:cNvPr>
              <p:cNvSpPr/>
              <p:nvPr/>
            </p:nvSpPr>
            <p:spPr>
              <a:xfrm>
                <a:off x="4193872" y="3460376"/>
                <a:ext cx="289558" cy="224369"/>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3" name="Group 17">
            <a:extLst>
              <a:ext uri="{FF2B5EF4-FFF2-40B4-BE49-F238E27FC236}">
                <a16:creationId xmlns:a16="http://schemas.microsoft.com/office/drawing/2014/main" id="{735B9074-51E2-5639-2CAC-3EC66536C0B2}"/>
              </a:ext>
            </a:extLst>
          </p:cNvPr>
          <p:cNvGrpSpPr/>
          <p:nvPr/>
        </p:nvGrpSpPr>
        <p:grpSpPr>
          <a:xfrm>
            <a:off x="5694079" y="8486054"/>
            <a:ext cx="720000" cy="720000"/>
            <a:chOff x="738225" y="2745837"/>
            <a:chExt cx="861840" cy="861840"/>
          </a:xfrm>
        </p:grpSpPr>
        <p:sp>
          <p:nvSpPr>
            <p:cNvPr id="104" name="Elipse 103">
              <a:extLst>
                <a:ext uri="{FF2B5EF4-FFF2-40B4-BE49-F238E27FC236}">
                  <a16:creationId xmlns:a16="http://schemas.microsoft.com/office/drawing/2014/main" id="{645009D5-2B85-A4E5-D9CE-6103D4D78554}"/>
                </a:ext>
              </a:extLst>
            </p:cNvPr>
            <p:cNvSpPr/>
            <p:nvPr/>
          </p:nvSpPr>
          <p:spPr>
            <a:xfrm>
              <a:off x="738225" y="2745837"/>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05" name="Google Shape;10593;p100">
              <a:extLst>
                <a:ext uri="{FF2B5EF4-FFF2-40B4-BE49-F238E27FC236}">
                  <a16:creationId xmlns:a16="http://schemas.microsoft.com/office/drawing/2014/main" id="{8E1AD765-4F55-61C4-864F-8DAF3CBB373D}"/>
                </a:ext>
              </a:extLst>
            </p:cNvPr>
            <p:cNvGrpSpPr/>
            <p:nvPr/>
          </p:nvGrpSpPr>
          <p:grpSpPr>
            <a:xfrm>
              <a:off x="958141" y="2966409"/>
              <a:ext cx="465858" cy="394565"/>
              <a:chOff x="6671087" y="2009304"/>
              <a:chExt cx="332756" cy="281832"/>
            </a:xfrm>
            <a:solidFill>
              <a:schemeClr val="tx1"/>
            </a:solidFill>
            <a:scene3d>
              <a:camera prst="orthographicFront">
                <a:rot lat="0" lon="0" rev="0"/>
              </a:camera>
              <a:lightRig rig="glow" dir="t">
                <a:rot lat="0" lon="0" rev="4800000"/>
              </a:lightRig>
            </a:scene3d>
          </p:grpSpPr>
          <p:sp>
            <p:nvSpPr>
              <p:cNvPr id="106" name="Google Shape;10594;p100">
                <a:hlinkClick r:id="rId6" action="ppaction://hlinksldjump" tooltip="Bienvenida"/>
                <a:extLst>
                  <a:ext uri="{FF2B5EF4-FFF2-40B4-BE49-F238E27FC236}">
                    <a16:creationId xmlns:a16="http://schemas.microsoft.com/office/drawing/2014/main" id="{52C88D57-83FA-33EF-951B-48980EEFE710}"/>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07" name="Google Shape;10595;p100">
                <a:extLst>
                  <a:ext uri="{FF2B5EF4-FFF2-40B4-BE49-F238E27FC236}">
                    <a16:creationId xmlns:a16="http://schemas.microsoft.com/office/drawing/2014/main" id="{9FB78F7C-D3AC-BFE2-D1E0-543F5A6F5C14}"/>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08" name="Grupo 107">
            <a:extLst>
              <a:ext uri="{FF2B5EF4-FFF2-40B4-BE49-F238E27FC236}">
                <a16:creationId xmlns:a16="http://schemas.microsoft.com/office/drawing/2014/main" id="{167713ED-BBDF-AA14-4B5A-A58D55AB0E0B}"/>
              </a:ext>
            </a:extLst>
          </p:cNvPr>
          <p:cNvGrpSpPr/>
          <p:nvPr/>
        </p:nvGrpSpPr>
        <p:grpSpPr>
          <a:xfrm>
            <a:off x="9379519" y="8490698"/>
            <a:ext cx="720000" cy="720000"/>
            <a:chOff x="6950009" y="1346133"/>
            <a:chExt cx="820800" cy="820800"/>
          </a:xfrm>
        </p:grpSpPr>
        <p:sp>
          <p:nvSpPr>
            <p:cNvPr id="109" name="Elipse 108">
              <a:extLst>
                <a:ext uri="{FF2B5EF4-FFF2-40B4-BE49-F238E27FC236}">
                  <a16:creationId xmlns:a16="http://schemas.microsoft.com/office/drawing/2014/main" id="{B7733149-AB6D-F88D-8D92-8C22610CE184}"/>
                </a:ext>
              </a:extLst>
            </p:cNvPr>
            <p:cNvSpPr/>
            <p:nvPr/>
          </p:nvSpPr>
          <p:spPr>
            <a:xfrm>
              <a:off x="6950009"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10" name="Google Shape;11123;p100">
              <a:hlinkClick r:id="rId8" action="ppaction://hlinksldjump" tooltip="Énfasis"/>
              <a:extLst>
                <a:ext uri="{FF2B5EF4-FFF2-40B4-BE49-F238E27FC236}">
                  <a16:creationId xmlns:a16="http://schemas.microsoft.com/office/drawing/2014/main" id="{81C4D35C-6E78-4CE4-143D-6C0A3A03C394}"/>
                </a:ext>
              </a:extLst>
            </p:cNvPr>
            <p:cNvSpPr/>
            <p:nvPr/>
          </p:nvSpPr>
          <p:spPr>
            <a:xfrm>
              <a:off x="7138530" y="1535645"/>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p:spPr>
          <p:txBody>
            <a:bodyPr spcFirstLastPara="1" wrap="square" lIns="170660" tIns="170660" rIns="170660" bIns="170660" anchor="ctr" anchorCtr="0">
              <a:noAutofit/>
            </a:bodyPr>
            <a:lstStyle/>
            <a:p>
              <a:pPr defTabSz="1280096"/>
              <a:endParaRPr sz="3360" dirty="0">
                <a:solidFill>
                  <a:prstClr val="black"/>
                </a:solidFill>
                <a:latin typeface="Calibri" panose="020F0502020204030204"/>
              </a:endParaRPr>
            </a:p>
          </p:txBody>
        </p:sp>
      </p:grpSp>
      <p:grpSp>
        <p:nvGrpSpPr>
          <p:cNvPr id="111" name="Grupo 110">
            <a:extLst>
              <a:ext uri="{FF2B5EF4-FFF2-40B4-BE49-F238E27FC236}">
                <a16:creationId xmlns:a16="http://schemas.microsoft.com/office/drawing/2014/main" id="{A727E371-4CA4-9919-6418-FFB8C4DBCE23}"/>
              </a:ext>
            </a:extLst>
          </p:cNvPr>
          <p:cNvGrpSpPr/>
          <p:nvPr/>
        </p:nvGrpSpPr>
        <p:grpSpPr>
          <a:xfrm>
            <a:off x="10287000" y="8512801"/>
            <a:ext cx="720000" cy="720000"/>
            <a:chOff x="7758040" y="1346133"/>
            <a:chExt cx="820800" cy="820800"/>
          </a:xfrm>
        </p:grpSpPr>
        <p:sp>
          <p:nvSpPr>
            <p:cNvPr id="112" name="Elipse 111">
              <a:extLst>
                <a:ext uri="{FF2B5EF4-FFF2-40B4-BE49-F238E27FC236}">
                  <a16:creationId xmlns:a16="http://schemas.microsoft.com/office/drawing/2014/main" id="{D9A02BE6-AE26-7DBA-E2FA-9C1AE1C2FB0E}"/>
                </a:ext>
              </a:extLst>
            </p:cNvPr>
            <p:cNvSpPr/>
            <p:nvPr/>
          </p:nvSpPr>
          <p:spPr>
            <a:xfrm>
              <a:off x="7758040" y="1346133"/>
              <a:ext cx="820800" cy="820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grpSp>
          <p:nvGrpSpPr>
            <p:cNvPr id="113" name="Google Shape;11363;p101">
              <a:extLst>
                <a:ext uri="{FF2B5EF4-FFF2-40B4-BE49-F238E27FC236}">
                  <a16:creationId xmlns:a16="http://schemas.microsoft.com/office/drawing/2014/main" id="{D84BB160-03B4-1928-3DF6-80ED817A5CAA}"/>
                </a:ext>
              </a:extLst>
            </p:cNvPr>
            <p:cNvGrpSpPr/>
            <p:nvPr/>
          </p:nvGrpSpPr>
          <p:grpSpPr>
            <a:xfrm>
              <a:off x="7983112" y="1492274"/>
              <a:ext cx="370656" cy="473299"/>
              <a:chOff x="5353403" y="3785609"/>
              <a:chExt cx="277992" cy="354974"/>
            </a:xfrm>
            <a:solidFill>
              <a:schemeClr val="tx1"/>
            </a:solidFill>
            <a:scene3d>
              <a:camera prst="orthographicFront">
                <a:rot lat="0" lon="0" rev="0"/>
              </a:camera>
              <a:lightRig rig="glow" dir="t">
                <a:rot lat="0" lon="0" rev="4800000"/>
              </a:lightRig>
            </a:scene3d>
          </p:grpSpPr>
          <p:sp>
            <p:nvSpPr>
              <p:cNvPr id="114" name="Google Shape;11364;p101">
                <a:extLst>
                  <a:ext uri="{FF2B5EF4-FFF2-40B4-BE49-F238E27FC236}">
                    <a16:creationId xmlns:a16="http://schemas.microsoft.com/office/drawing/2014/main" id="{7B10622B-B738-FBF5-0EC0-D2AA25A7677E}"/>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5" name="Google Shape;11365;p101">
                <a:extLst>
                  <a:ext uri="{FF2B5EF4-FFF2-40B4-BE49-F238E27FC236}">
                    <a16:creationId xmlns:a16="http://schemas.microsoft.com/office/drawing/2014/main" id="{F96C4C2C-7187-DE2F-C48B-811E2DB987EE}"/>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6" name="Google Shape;11366;p101">
                <a:extLst>
                  <a:ext uri="{FF2B5EF4-FFF2-40B4-BE49-F238E27FC236}">
                    <a16:creationId xmlns:a16="http://schemas.microsoft.com/office/drawing/2014/main" id="{24182490-0BBA-50EF-CFA7-8119E61700EA}"/>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7" name="Google Shape;11367;p101">
                <a:hlinkClick r:id="rId9" action="ppaction://hlinksldjump" tooltip="Enfoques de trabajo"/>
                <a:extLst>
                  <a:ext uri="{FF2B5EF4-FFF2-40B4-BE49-F238E27FC236}">
                    <a16:creationId xmlns:a16="http://schemas.microsoft.com/office/drawing/2014/main" id="{1C14F85B-4469-9ED7-EC11-48B9748C5F94}"/>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8" name="Google Shape;11368;p101">
                <a:extLst>
                  <a:ext uri="{FF2B5EF4-FFF2-40B4-BE49-F238E27FC236}">
                    <a16:creationId xmlns:a16="http://schemas.microsoft.com/office/drawing/2014/main" id="{24345C45-7C0B-9265-E294-C4E5297C276D}"/>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sp>
            <p:nvSpPr>
              <p:cNvPr id="119" name="Google Shape;11369;p101">
                <a:extLst>
                  <a:ext uri="{FF2B5EF4-FFF2-40B4-BE49-F238E27FC236}">
                    <a16:creationId xmlns:a16="http://schemas.microsoft.com/office/drawing/2014/main" id="{890986FA-4157-E6B2-FFF1-6E1E442DCF19}"/>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a:effectLst>
                <a:outerShdw blurRad="190500" dist="228600" dir="2700000" algn="ctr">
                  <a:srgbClr val="000000">
                    <a:alpha val="30000"/>
                  </a:srgbClr>
                </a:outerShdw>
              </a:effectLst>
              <a:sp3d prstMaterial="matte"/>
            </p:spPr>
            <p:txBody>
              <a:bodyPr spcFirstLastPara="1" wrap="square" lIns="170660" tIns="170660" rIns="170660" bIns="170660" anchor="ctr" anchorCtr="0">
                <a:noAutofit/>
              </a:bodyPr>
              <a:lstStyle/>
              <a:p>
                <a:pPr defTabSz="1280096"/>
                <a:endParaRPr sz="3360">
                  <a:solidFill>
                    <a:prstClr val="black"/>
                  </a:solidFill>
                  <a:latin typeface="Calibri" panose="020F0502020204030204"/>
                </a:endParaRPr>
              </a:p>
            </p:txBody>
          </p:sp>
        </p:grpSp>
      </p:grpSp>
      <p:grpSp>
        <p:nvGrpSpPr>
          <p:cNvPr id="120" name="Grupo 119">
            <a:extLst>
              <a:ext uri="{FF2B5EF4-FFF2-40B4-BE49-F238E27FC236}">
                <a16:creationId xmlns:a16="http://schemas.microsoft.com/office/drawing/2014/main" id="{7F5F0086-A037-59B7-9377-2653FAC8CD61}"/>
              </a:ext>
            </a:extLst>
          </p:cNvPr>
          <p:cNvGrpSpPr/>
          <p:nvPr/>
        </p:nvGrpSpPr>
        <p:grpSpPr>
          <a:xfrm>
            <a:off x="8462087" y="8512801"/>
            <a:ext cx="720000" cy="720000"/>
            <a:chOff x="-1026884" y="3852288"/>
            <a:chExt cx="861840" cy="861840"/>
          </a:xfrm>
        </p:grpSpPr>
        <p:sp>
          <p:nvSpPr>
            <p:cNvPr id="121" name="Elipse 120">
              <a:extLst>
                <a:ext uri="{FF2B5EF4-FFF2-40B4-BE49-F238E27FC236}">
                  <a16:creationId xmlns:a16="http://schemas.microsoft.com/office/drawing/2014/main" id="{ED70555D-9BF0-4B1B-0295-3787F418081D}"/>
                </a:ext>
              </a:extLst>
            </p:cNvPr>
            <p:cNvSpPr/>
            <p:nvPr/>
          </p:nvSpPr>
          <p:spPr>
            <a:xfrm>
              <a:off x="-1026884" y="3852288"/>
              <a:ext cx="861840" cy="86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80096"/>
              <a:endParaRPr lang="es-CO" sz="2520">
                <a:solidFill>
                  <a:prstClr val="white"/>
                </a:solidFill>
                <a:latin typeface="Calibri" panose="020F0502020204030204"/>
              </a:endParaRPr>
            </a:p>
          </p:txBody>
        </p:sp>
        <p:sp>
          <p:nvSpPr>
            <p:cNvPr id="122" name="Google Shape;11648;p101">
              <a:hlinkClick r:id="rId10" action="ppaction://hlinksldjump" tooltip="Categorías"/>
              <a:extLst>
                <a:ext uri="{FF2B5EF4-FFF2-40B4-BE49-F238E27FC236}">
                  <a16:creationId xmlns:a16="http://schemas.microsoft.com/office/drawing/2014/main" id="{20C1C4DA-31AB-6DF1-7D28-680DE6C77659}"/>
                </a:ext>
              </a:extLst>
            </p:cNvPr>
            <p:cNvSpPr/>
            <p:nvPr/>
          </p:nvSpPr>
          <p:spPr>
            <a:xfrm>
              <a:off x="-840133" y="4021709"/>
              <a:ext cx="509604" cy="505967"/>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70660" tIns="170660" rIns="170660" bIns="170660" anchor="ctr" anchorCtr="0">
              <a:noAutofit/>
            </a:bodyPr>
            <a:lstStyle/>
            <a:p>
              <a:pPr defTabSz="1280096"/>
              <a:endParaRPr sz="3360">
                <a:solidFill>
                  <a:prstClr val="black">
                    <a:lumMod val="95000"/>
                    <a:lumOff val="5000"/>
                  </a:prstClr>
                </a:solidFill>
                <a:latin typeface="Calibri" panose="020F0502020204030204"/>
              </a:endParaRPr>
            </a:p>
          </p:txBody>
        </p:sp>
      </p:grpSp>
    </p:spTree>
    <p:extLst>
      <p:ext uri="{BB962C8B-B14F-4D97-AF65-F5344CB8AC3E}">
        <p14:creationId xmlns:p14="http://schemas.microsoft.com/office/powerpoint/2010/main" val="1207046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heme/theme1.xml><?xml version="1.0" encoding="utf-8"?>
<a:theme xmlns:a="http://schemas.openxmlformats.org/drawingml/2006/main" name="1_Tema de Office">
  <a:themeElements>
    <a:clrScheme name="Tema de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Tema de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o" ma:contentTypeID="0x010100E8C83AA471CFD54C89FF94069A2BE431" ma:contentTypeVersion="17" ma:contentTypeDescription="Crear nuevo documento." ma:contentTypeScope="" ma:versionID="91d5254dcb89922c920390fe24e310c7">
  <xsd:schema xmlns:xsd="http://www.w3.org/2001/XMLSchema" xmlns:xs="http://www.w3.org/2001/XMLSchema" xmlns:p="http://schemas.microsoft.com/office/2006/metadata/properties" xmlns:ns2="c562b887-780b-4b9e-89ca-3d8930e1f7d5" xmlns:ns3="8f3e5daa-0737-4fc0-bf49-64926580d8d7" targetNamespace="http://schemas.microsoft.com/office/2006/metadata/properties" ma:root="true" ma:fieldsID="803884ab7ad23a3e3eea3b2b7c3526e8" ns2:_="" ns3:_="">
    <xsd:import namespace="c562b887-780b-4b9e-89ca-3d8930e1f7d5"/>
    <xsd:import namespace="8f3e5daa-0737-4fc0-bf49-64926580d8d7"/>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3:SharedWithUsers" minOccurs="0"/>
                <xsd:element ref="ns3:SharedWithDetails" minOccurs="0"/>
                <xsd:element ref="ns2:MediaLengthInSeconds" minOccurs="0"/>
                <xsd:element ref="ns2:_Flow_SignoffStatu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562b887-780b-4b9e-89ca-3d8930e1f7d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_Flow_SignoffStatus" ma:index="21" nillable="true" ma:displayName="Estado de aprobación" ma:internalName="Estado_x0020_de_x0020_aprobaci_x00f3_n">
      <xsd:simpleType>
        <xsd:restriction base="dms:Text"/>
      </xsd:simpleType>
    </xsd:element>
    <xsd:element name="lcf76f155ced4ddcb4097134ff3c332f" ma:index="23" nillable="true" ma:taxonomy="true" ma:internalName="lcf76f155ced4ddcb4097134ff3c332f" ma:taxonomyFieldName="MediaServiceImageTags" ma:displayName="Etiquetas de imagen" ma:readOnly="false" ma:fieldId="{5cf76f15-5ced-4ddc-b409-7134ff3c332f}" ma:taxonomyMulti="true" ma:sspId="55b72034-804b-4688-9d57-39051bc5f4d0"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8f3e5daa-0737-4fc0-bf49-64926580d8d7" elementFormDefault="qualified">
    <xsd:import namespace="http://schemas.microsoft.com/office/2006/documentManagement/types"/>
    <xsd:import namespace="http://schemas.microsoft.com/office/infopath/2007/PartnerControls"/>
    <xsd:element name="SharedWithUsers" ma:index="18"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Detalles de uso compartido" ma:internalName="SharedWithDetails" ma:readOnly="true">
      <xsd:simpleType>
        <xsd:restriction base="dms:Note">
          <xsd:maxLength value="255"/>
        </xsd:restriction>
      </xsd:simpleType>
    </xsd:element>
    <xsd:element name="TaxCatchAll" ma:index="24" nillable="true" ma:displayName="Taxonomy Catch All Column" ma:hidden="true" ma:list="{98ac5e5e-99c6-455e-8832-7405fd1ef148}" ma:internalName="TaxCatchAll" ma:showField="CatchAllData" ma:web="8f3e5daa-0737-4fc0-bf49-64926580d8d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8f3e5daa-0737-4fc0-bf49-64926580d8d7" xsi:nil="true"/>
    <lcf76f155ced4ddcb4097134ff3c332f xmlns="c562b887-780b-4b9e-89ca-3d8930e1f7d5">
      <Terms xmlns="http://schemas.microsoft.com/office/infopath/2007/PartnerControls"/>
    </lcf76f155ced4ddcb4097134ff3c332f>
    <_Flow_SignoffStatus xmlns="c562b887-780b-4b9e-89ca-3d8930e1f7d5" xsi:nil="true"/>
  </documentManagement>
</p:properties>
</file>

<file path=customXml/itemProps1.xml><?xml version="1.0" encoding="utf-8"?>
<ds:datastoreItem xmlns:ds="http://schemas.openxmlformats.org/officeDocument/2006/customXml" ds:itemID="{6BA6BBA2-D256-4CED-B382-B5EE103D7F1E}">
  <ds:schemaRefs>
    <ds:schemaRef ds:uri="http://schemas.microsoft.com/sharepoint/v3/contenttype/forms"/>
  </ds:schemaRefs>
</ds:datastoreItem>
</file>

<file path=customXml/itemProps2.xml><?xml version="1.0" encoding="utf-8"?>
<ds:datastoreItem xmlns:ds="http://schemas.openxmlformats.org/officeDocument/2006/customXml" ds:itemID="{E92C7E87-698A-46F4-8FB8-976FD7CDB2E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562b887-780b-4b9e-89ca-3d8930e1f7d5"/>
    <ds:schemaRef ds:uri="8f3e5daa-0737-4fc0-bf49-64926580d8d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5E4967A2-0208-474B-A19C-45402E615DCB}">
  <ds:schemaRefs>
    <ds:schemaRef ds:uri="8f3e5daa-0737-4fc0-bf49-64926580d8d7"/>
    <ds:schemaRef ds:uri="a0acb0ce-5e40-4e77-b567-a4cdb3e38e97"/>
    <ds:schemaRef ds:uri="c562b887-780b-4b9e-89ca-3d8930e1f7d5"/>
    <ds:schemaRef ds:uri="c83dc0e3-90d8-49df-aacf-85451c88958f"/>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Office Theme 2013 - 2022</Template>
  <TotalTime>10579</TotalTime>
  <Words>25516</Words>
  <Application>Microsoft Office PowerPoint</Application>
  <PresentationFormat>Custom</PresentationFormat>
  <Paragraphs>2734</Paragraphs>
  <Slides>117</Slides>
  <Notes>99</Notes>
  <HiddenSlides>0</HiddenSlides>
  <MMClips>6</MMClips>
  <ScaleCrop>false</ScaleCrop>
  <HeadingPairs>
    <vt:vector size="4" baseType="variant">
      <vt:variant>
        <vt:lpstr>Theme</vt:lpstr>
      </vt:variant>
      <vt:variant>
        <vt:i4>2</vt:i4>
      </vt:variant>
      <vt:variant>
        <vt:lpstr>Slide Titles</vt:lpstr>
      </vt:variant>
      <vt:variant>
        <vt:i4>117</vt:i4>
      </vt:variant>
    </vt:vector>
  </HeadingPairs>
  <TitlesOfParts>
    <vt:vector size="119" baseType="lpstr">
      <vt:lpstr>1_Tema de Office</vt:lpstr>
      <vt:lpstr>Tema de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Deiby Fabian Medina Abril</dc:creator>
  <cp:lastModifiedBy>Deiby Fabian Medina Abril</cp:lastModifiedBy>
  <cp:revision>159</cp:revision>
  <dcterms:created xsi:type="dcterms:W3CDTF">2021-05-03T06:54:29Z</dcterms:created>
  <dcterms:modified xsi:type="dcterms:W3CDTF">2023-07-19T15:05:41Z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0x010100E8C83AA471CFD54C89FF94069A2BE431</vt:lpwstr>
  </property>
  <property fmtid="{D5CDD505-2E9C-101B-9397-08002B2CF9AE}" pid="3" name="MediaServiceImageTags">
    <vt:lpwstr/>
  </property>
</Properties>
</file>